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30"/>
  </p:notesMasterIdLst>
  <p:sldIdLst>
    <p:sldId id="370" r:id="rId3"/>
    <p:sldId id="356" r:id="rId4"/>
    <p:sldId id="771" r:id="rId5"/>
    <p:sldId id="781" r:id="rId6"/>
    <p:sldId id="782" r:id="rId7"/>
    <p:sldId id="783" r:id="rId8"/>
    <p:sldId id="784" r:id="rId9"/>
    <p:sldId id="785" r:id="rId10"/>
    <p:sldId id="786" r:id="rId11"/>
    <p:sldId id="787" r:id="rId12"/>
    <p:sldId id="788" r:id="rId13"/>
    <p:sldId id="789" r:id="rId14"/>
    <p:sldId id="790" r:id="rId15"/>
    <p:sldId id="791" r:id="rId16"/>
    <p:sldId id="792" r:id="rId17"/>
    <p:sldId id="793" r:id="rId18"/>
    <p:sldId id="794" r:id="rId19"/>
    <p:sldId id="795" r:id="rId20"/>
    <p:sldId id="797" r:id="rId21"/>
    <p:sldId id="796" r:id="rId22"/>
    <p:sldId id="798" r:id="rId23"/>
    <p:sldId id="799" r:id="rId24"/>
    <p:sldId id="800" r:id="rId25"/>
    <p:sldId id="801" r:id="rId26"/>
    <p:sldId id="775" r:id="rId27"/>
    <p:sldId id="776" r:id="rId28"/>
    <p:sldId id="636" r:id="rId29"/>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280" autoAdjust="0"/>
  </p:normalViewPr>
  <p:slideViewPr>
    <p:cSldViewPr>
      <p:cViewPr varScale="1">
        <p:scale>
          <a:sx n="57" d="100"/>
          <a:sy n="57" d="100"/>
        </p:scale>
        <p:origin x="78" y="31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13-Oct-17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13-Oct-17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13-Oct-17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13-Oct-17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13-Oct-17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13-Oct-17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13-Oct-17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13-Oct-17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13-Oct-17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13-Oct-17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13-Oct-17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13-Oct-17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13-Oct-17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13-Oct-17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13-Oct-17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13-Oct-17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13-Oct-17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13-Oct-17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jpeg"/><Relationship Id="rId5" Type="http://schemas.microsoft.com/office/2007/relationships/hdphoto" Target="../media/hdphoto4.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5.wdp"/><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6.wdp"/><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7.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18</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F7BE52E5-232E-4C05-A921-2311A82C3846}"/>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85CED8B1-447B-4B88-94CB-07C8F7E78E7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C5D4D0D8-99D0-41BB-837E-36C0F103066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FF49434A-448E-4EBD-A3AB-DD8EE9AE1F7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2E8A1486-6D9C-42FB-AA84-6863D07A197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A40C7DC8-4284-4612-B393-81880534FC6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156EB20D-C960-40ED-A1D8-111769F2631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F61BB9EC-CFD4-43EC-AB82-A4ED0064F9B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F7E5FC0A-6CEF-4EAF-A674-3752DFE3F25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D43E8D22-6AF0-4DC1-8D32-B4531ED35BFA}"/>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71DE0988-3C25-4B69-AC52-4165F599B7F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2757C98-5C59-49B7-B06B-73071DC07DE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D0D575-0D45-43CB-A24C-8BFB6AF8D50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B6E00-2E89-42A0-8D3F-EB1CCCA85BE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0220157-95CC-40C9-85AC-799999FEDBB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B9E5A-1389-4C7C-8123-6FD17DDA386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4E7A46-7FFF-4097-8E3B-EEC5F695F49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1366D8A-DBEB-4D72-B7D2-2D08DCEF99E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3FF3261B-A989-4A3D-8634-B0E9A24D2B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8907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Attachments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gmail attachment images">
            <a:extLst>
              <a:ext uri="{FF2B5EF4-FFF2-40B4-BE49-F238E27FC236}">
                <a16:creationId xmlns:a16="http://schemas.microsoft.com/office/drawing/2014/main" id="{379971B8-DBBC-4AB3-BBFC-24AB1B39A468}"/>
              </a:ext>
            </a:extLst>
          </p:cNvPr>
          <p:cNvPicPr>
            <a:picLocks noChangeAspect="1" noChangeArrowheads="1"/>
          </p:cNvPicPr>
          <p:nvPr/>
        </p:nvPicPr>
        <p:blipFill>
          <a:blip r:embed="rId6"/>
          <a:srcRect/>
          <a:stretch>
            <a:fillRect/>
          </a:stretch>
        </p:blipFill>
        <p:spPr bwMode="auto">
          <a:xfrm>
            <a:off x="857220" y="2338285"/>
            <a:ext cx="7318390" cy="4116595"/>
          </a:xfrm>
          <a:prstGeom prst="rect">
            <a:avLst/>
          </a:prstGeom>
          <a:ln>
            <a:noFill/>
          </a:ln>
          <a:effectLst>
            <a:outerShdw blurRad="190500" algn="tl" rotWithShape="0">
              <a:srgbClr val="000000">
                <a:alpha val="70000"/>
              </a:srgbClr>
            </a:outerShdw>
          </a:effectLst>
        </p:spPr>
      </p:pic>
      <p:sp>
        <p:nvSpPr>
          <p:cNvPr id="4" name="Oval 3">
            <a:extLst>
              <a:ext uri="{FF2B5EF4-FFF2-40B4-BE49-F238E27FC236}">
                <a16:creationId xmlns:a16="http://schemas.microsoft.com/office/drawing/2014/main" id="{901CB283-318B-44DA-B646-8C56D8036173}"/>
              </a:ext>
            </a:extLst>
          </p:cNvPr>
          <p:cNvSpPr/>
          <p:nvPr/>
        </p:nvSpPr>
        <p:spPr>
          <a:xfrm>
            <a:off x="5690251" y="6076114"/>
            <a:ext cx="459490" cy="45766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D762D77-CF27-4219-BB24-57C58D96ACB6}"/>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B857772A-B808-4A5C-B7F4-E2D5FC890EC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6B8EB2A-31D6-4178-8969-AEE8F36FA0B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A0A03AB-F4C2-4F3F-8891-6DD6FB17CED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EFFC7D9-1DA4-4F17-90CD-F11A50FF44E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9FB59BAD-7BAE-4C81-BB14-6E9F0E2923C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BCAC84B-4D3C-44C7-8FDC-6F18A17150B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A18D43E-EDBD-495D-855E-E694E7E00CB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E61B925-91CA-4C2A-84FC-E83C49FC703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CA0054C4-FF64-4D1E-A626-41A0A4506D66}"/>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08ADA235-D499-4362-944A-E2FF714883E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FA88D7-601B-43B8-B588-B4E537C5822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363A496-9923-4B95-A202-68C7A29479B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5434995-27DB-4150-B34A-FB837AA6A15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EA72DB8-3F3A-4A78-AA91-14D5FC56094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5DF8503-656B-4676-AD81-7DC58047477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F101F23-5607-42C1-8C54-BEBE1168F16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C8EEA16-517B-477F-BA28-099CBD959E6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EE6C2139-3718-4BA0-8037-13DE4F48A28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6747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21" presetClass="entr" presetSubtype="1" fill="hold" grpId="0" nodeType="withEffect">
                                  <p:stCondLst>
                                    <p:cond delay="250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6200"/>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Job Cover Letter Email*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64008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3" descr="JC 1.png">
            <a:extLst>
              <a:ext uri="{FF2B5EF4-FFF2-40B4-BE49-F238E27FC236}">
                <a16:creationId xmlns:a16="http://schemas.microsoft.com/office/drawing/2014/main" id="{3040AC24-B6BB-43AA-989E-3227B3D85420}"/>
              </a:ext>
            </a:extLst>
          </p:cNvPr>
          <p:cNvPicPr>
            <a:picLocks noGrp="1" noChangeAspect="1"/>
          </p:cNvPicPr>
          <p:nvPr>
            <p:ph idx="1"/>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1379" b="2577"/>
          <a:stretch/>
        </p:blipFill>
        <p:spPr>
          <a:xfrm>
            <a:off x="931439" y="754637"/>
            <a:ext cx="6468538" cy="3048000"/>
          </a:xfrm>
        </p:spPr>
      </p:pic>
      <p:pic>
        <p:nvPicPr>
          <p:cNvPr id="21" name="Content Placeholder 3" descr="Jc 2.png">
            <a:extLst>
              <a:ext uri="{FF2B5EF4-FFF2-40B4-BE49-F238E27FC236}">
                <a16:creationId xmlns:a16="http://schemas.microsoft.com/office/drawing/2014/main" id="{AA863FA3-0FF9-4472-B63E-8DC59A7D89CE}"/>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l="1049" t="1981" r="2823"/>
          <a:stretch/>
        </p:blipFill>
        <p:spPr>
          <a:xfrm>
            <a:off x="1020809" y="3979917"/>
            <a:ext cx="6289797" cy="2192283"/>
          </a:xfrm>
          <a:prstGeom prst="rect">
            <a:avLst/>
          </a:prstGeom>
        </p:spPr>
      </p:pic>
      <p:sp>
        <p:nvSpPr>
          <p:cNvPr id="22" name="Rectangle 21">
            <a:extLst>
              <a:ext uri="{FF2B5EF4-FFF2-40B4-BE49-F238E27FC236}">
                <a16:creationId xmlns:a16="http://schemas.microsoft.com/office/drawing/2014/main" id="{6BCDCF9D-6CBE-434B-9590-D4E1173430B7}"/>
              </a:ext>
            </a:extLst>
          </p:cNvPr>
          <p:cNvSpPr/>
          <p:nvPr/>
        </p:nvSpPr>
        <p:spPr>
          <a:xfrm>
            <a:off x="228600" y="6291590"/>
            <a:ext cx="8622645" cy="261610"/>
          </a:xfrm>
          <a:prstGeom prst="rect">
            <a:avLst/>
          </a:prstGeom>
        </p:spPr>
        <p:txBody>
          <a:bodyPr wrap="square">
            <a:spAutoFit/>
          </a:bodyPr>
          <a:lstStyle/>
          <a:p>
            <a:r>
              <a:rPr lang="fr-FR" sz="1100" b="1" dirty="0">
                <a:latin typeface="Candara" panose="020E0502030303020204" pitchFamily="34" charset="0"/>
              </a:rPr>
              <a:t>*Source:</a:t>
            </a:r>
            <a:r>
              <a:rPr lang="fr-FR" sz="1100" dirty="0">
                <a:latin typeface="Candara" panose="020E0502030303020204" pitchFamily="34" charset="0"/>
              </a:rPr>
              <a:t> http://www.qgroupplc.com/?catid={C07567E5-9742-4A9F-8940-261D1E629EC5}#{4FB078D9-DD5A-4058-9FB1-B635C84261FB</a:t>
            </a:r>
            <a:endParaRPr lang="en-US" sz="1100" dirty="0">
              <a:latin typeface="Candara" panose="020E0502030303020204" pitchFamily="34" charset="0"/>
            </a:endParaRPr>
          </a:p>
        </p:txBody>
      </p:sp>
      <p:pic>
        <p:nvPicPr>
          <p:cNvPr id="24" name="Picture 2" descr="Image result for sample">
            <a:extLst>
              <a:ext uri="{FF2B5EF4-FFF2-40B4-BE49-F238E27FC236}">
                <a16:creationId xmlns:a16="http://schemas.microsoft.com/office/drawing/2014/main" id="{3C0CE87F-7E48-44CB-9973-11227A13004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0502" y="3902715"/>
            <a:ext cx="1447800" cy="14478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A7DCEA7E-4324-49F1-BD55-46EB980DCB2E}"/>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EC640C04-C527-4931-BE53-F941DEEAA1F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486BF753-082A-4C36-90AF-EEC287B829B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47FC874-B3B3-4AB4-8953-DE399D8E58E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02077A9-26DD-4376-AA54-556ECC83749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705BA02A-5494-469D-AA48-EC7CAAA4F0E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DB04564-23E9-4ED6-915F-FD6A36E3A13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78B4C05-46AE-40F6-85C0-7DA9BB16103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933CB89-F0D3-4BB4-A0F9-846228FF2F7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11F74C77-D90C-4360-AD39-44BB15BDFFC9}"/>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D278A264-D38A-48F0-B957-5E2461F6135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48A7A7-03C6-41BC-B03D-0F716DF33A1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DB5E1BE-DB0B-4FF8-BE79-BF1FD21489D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671705E-ACFD-4DEA-BFFD-0DEBF91B20E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3C7717C0-1506-425A-9E81-F471C30AD03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5E2018-5F8A-4E77-82AC-A82E8F47711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DA8D80E-A7D0-4251-AC28-AFA5329C2D8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3D0DA3B-625C-4513-BA73-E79B380E580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B9357068-EE8A-40E8-926F-C1ABF2A7DC9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610674"/>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6200"/>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Job Interview Thank you Email*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64008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CDCF9D-6CBE-434B-9590-D4E1173430B7}"/>
              </a:ext>
            </a:extLst>
          </p:cNvPr>
          <p:cNvSpPr/>
          <p:nvPr/>
        </p:nvSpPr>
        <p:spPr>
          <a:xfrm>
            <a:off x="228600" y="6291590"/>
            <a:ext cx="8622645" cy="261610"/>
          </a:xfrm>
          <a:prstGeom prst="rect">
            <a:avLst/>
          </a:prstGeom>
        </p:spPr>
        <p:txBody>
          <a:bodyPr wrap="square">
            <a:spAutoFit/>
          </a:bodyPr>
          <a:lstStyle/>
          <a:p>
            <a:r>
              <a:rPr lang="fr-FR" sz="1100" b="1" dirty="0">
                <a:latin typeface="Candara" panose="020E0502030303020204" pitchFamily="34" charset="0"/>
              </a:rPr>
              <a:t>*Source:</a:t>
            </a:r>
            <a:r>
              <a:rPr lang="fr-FR" sz="1100" dirty="0">
                <a:latin typeface="Candara" panose="020E0502030303020204" pitchFamily="34" charset="0"/>
              </a:rPr>
              <a:t> http://www.qgroupplc.com/?catid={C07567E5-9742-4A9F-8940-261D1E629EC5}#{4FB078D9-DD5A-4058-9FB1-B635C84261FB</a:t>
            </a:r>
            <a:endParaRPr lang="en-US" sz="1100" dirty="0">
              <a:latin typeface="Candara" panose="020E0502030303020204" pitchFamily="34" charset="0"/>
            </a:endParaRPr>
          </a:p>
        </p:txBody>
      </p:sp>
      <p:pic>
        <p:nvPicPr>
          <p:cNvPr id="23" name="Content Placeholder 3" descr="thank you.png">
            <a:extLst>
              <a:ext uri="{FF2B5EF4-FFF2-40B4-BE49-F238E27FC236}">
                <a16:creationId xmlns:a16="http://schemas.microsoft.com/office/drawing/2014/main" id="{8E780980-EF6C-4D47-A269-EA3639F325CB}"/>
              </a:ext>
            </a:extLst>
          </p:cNvPr>
          <p:cNvPicPr>
            <a:picLocks noGrp="1" noChangeAspect="1"/>
          </p:cNvPicPr>
          <p:nvPr>
            <p:ph idx="1"/>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682" t="1237" r="2266"/>
          <a:stretch/>
        </p:blipFill>
        <p:spPr>
          <a:xfrm>
            <a:off x="576775" y="1066800"/>
            <a:ext cx="7424226" cy="4139755"/>
          </a:xfrm>
        </p:spPr>
      </p:pic>
      <p:pic>
        <p:nvPicPr>
          <p:cNvPr id="18" name="Picture 2" descr="Image result for sample">
            <a:extLst>
              <a:ext uri="{FF2B5EF4-FFF2-40B4-BE49-F238E27FC236}">
                <a16:creationId xmlns:a16="http://schemas.microsoft.com/office/drawing/2014/main" id="{ACBFC0AC-CB33-4BC9-8536-57FB5291B1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0502" y="3902715"/>
            <a:ext cx="1447800" cy="14478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95B35226-D9C8-4EB2-B1BF-17750D0606E5}"/>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014FF02F-3CC3-4C78-8369-A0633FA860A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41E1C356-D4B0-4973-A111-57FE6D00ED7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1ACDC08-8C6A-4D2A-9153-914546CCA60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924326B-049F-47A0-8E92-417638C9DB0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C140A10B-9652-49C6-A1DC-9628962189D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C6AB4E5-178B-40E6-8928-9B80E3E6FC5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4B1A9AD-2BE8-4C61-BB2B-058898CD0C8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0463EDF-9127-4F2A-8362-50F2AE94270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89678077-EAA5-47F9-B076-2B4B774959A6}"/>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E19E2C14-386A-478C-966E-03D06C1F4BC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F26130-0762-442B-80CE-BF1D6191BB7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6BDBA-9F99-4C3A-82D8-C7BD66D99A0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56967-B24D-4BAB-B410-C73CC1A96F4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52D82B2-8020-44AE-BCC6-65612FF8A44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4DAB23B-6A48-4F00-95A5-C5351AF0F4B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C3CBA80-C412-4386-86B9-7102723742D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417811-3FB6-49EE-993B-236E7B7898E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BB4B9A4C-208B-4BE2-97DB-7B0CD8A343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56205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https://image.slidesharecdn.com/emailetiquettepresentation-120717102835-phpapp01/95/email-etiquette-presentation-8-728.jpg?cb=1342520985">
            <a:extLst>
              <a:ext uri="{FF2B5EF4-FFF2-40B4-BE49-F238E27FC236}">
                <a16:creationId xmlns:a16="http://schemas.microsoft.com/office/drawing/2014/main" id="{9CC760D4-D0F7-4323-AD06-BEA66406493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Lst>
          </a:blip>
          <a:srcRect/>
          <a:stretch>
            <a:fillRect/>
          </a:stretch>
        </p:blipFill>
        <p:spPr bwMode="auto">
          <a:xfrm>
            <a:off x="0" y="0"/>
            <a:ext cx="9144000" cy="6858001"/>
          </a:xfrm>
          <a:prstGeom prst="rect">
            <a:avLst/>
          </a:prstGeom>
          <a:noFill/>
        </p:spPr>
      </p:pic>
      <p:grpSp>
        <p:nvGrpSpPr>
          <p:cNvPr id="6" name="Group 5">
            <a:extLst>
              <a:ext uri="{FF2B5EF4-FFF2-40B4-BE49-F238E27FC236}">
                <a16:creationId xmlns:a16="http://schemas.microsoft.com/office/drawing/2014/main" id="{674C7081-D1B2-45F6-9A4F-74AA2ECDD83C}"/>
              </a:ext>
            </a:extLst>
          </p:cNvPr>
          <p:cNvGrpSpPr/>
          <p:nvPr/>
        </p:nvGrpSpPr>
        <p:grpSpPr>
          <a:xfrm>
            <a:off x="0" y="6756400"/>
            <a:ext cx="9144000" cy="101600"/>
            <a:chOff x="0" y="5791200"/>
            <a:chExt cx="8084345" cy="330200"/>
          </a:xfrm>
        </p:grpSpPr>
        <p:sp>
          <p:nvSpPr>
            <p:cNvPr id="7" name="Rectangle 6">
              <a:extLst>
                <a:ext uri="{FF2B5EF4-FFF2-40B4-BE49-F238E27FC236}">
                  <a16:creationId xmlns:a16="http://schemas.microsoft.com/office/drawing/2014/main" id="{A8304648-29F2-4DE3-9AFB-B7AC3FC45E3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8" name="Rectangle 7">
              <a:extLst>
                <a:ext uri="{FF2B5EF4-FFF2-40B4-BE49-F238E27FC236}">
                  <a16:creationId xmlns:a16="http://schemas.microsoft.com/office/drawing/2014/main" id="{158C04B9-B304-44C5-9B21-1037A6D8F3B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Rectangle 8">
              <a:extLst>
                <a:ext uri="{FF2B5EF4-FFF2-40B4-BE49-F238E27FC236}">
                  <a16:creationId xmlns:a16="http://schemas.microsoft.com/office/drawing/2014/main" id="{21B1E1D9-3653-4294-B9D7-A5091A5EDDB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9EC7EF68-2F29-4ECE-A8A8-695B791066D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084016A0-CA35-4586-9206-EE75260BE6B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BAAC7BEF-8D9C-4787-9300-752B4EE67C7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382FB54D-7A4D-4227-A2A8-F2E59E1ACFB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400A6F09-87C3-48A8-B451-AEA744418AC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5" name="Group 14">
            <a:extLst>
              <a:ext uri="{FF2B5EF4-FFF2-40B4-BE49-F238E27FC236}">
                <a16:creationId xmlns:a16="http://schemas.microsoft.com/office/drawing/2014/main" id="{A5059255-171F-4637-9A05-50E4BD45CF1A}"/>
              </a:ext>
            </a:extLst>
          </p:cNvPr>
          <p:cNvGrpSpPr/>
          <p:nvPr/>
        </p:nvGrpSpPr>
        <p:grpSpPr>
          <a:xfrm rot="10800000">
            <a:off x="0" y="1"/>
            <a:ext cx="9144000" cy="101600"/>
            <a:chOff x="0" y="5791200"/>
            <a:chExt cx="8084345" cy="330200"/>
          </a:xfrm>
        </p:grpSpPr>
        <p:sp>
          <p:nvSpPr>
            <p:cNvPr id="16" name="Rectangle 15">
              <a:extLst>
                <a:ext uri="{FF2B5EF4-FFF2-40B4-BE49-F238E27FC236}">
                  <a16:creationId xmlns:a16="http://schemas.microsoft.com/office/drawing/2014/main" id="{AFBCDE7D-1B2D-4515-B43A-890B776BABE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5EA1FF-EC9A-4138-A923-66361B8C67E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E6D45-904C-43AC-B743-31B763197AD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FFE1EF0-D444-4E0F-A76B-C4F9DE86CC5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4252C9C-2CCA-41B0-8BBD-A68B9296007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B3E33F-F3E5-4210-8197-A52100AFCB0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31AA108-E753-4894-9061-C0F3BD133FD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12F96D-98C5-4A1F-A942-CD0A5391ED8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https://upload.wikimedia.org/wikipedia/en/thumb/f/fa/COMSATS_Logo.svg/1024px-COMSATS_Logo.svg.png">
            <a:extLst>
              <a:ext uri="{FF2B5EF4-FFF2-40B4-BE49-F238E27FC236}">
                <a16:creationId xmlns:a16="http://schemas.microsoft.com/office/drawing/2014/main" id="{557391A2-B790-491F-97B1-DF7069E1A1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359569"/>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Users\Anila\Desktop\2012-11-12_1648.png">
            <a:extLst>
              <a:ext uri="{FF2B5EF4-FFF2-40B4-BE49-F238E27FC236}">
                <a16:creationId xmlns:a16="http://schemas.microsoft.com/office/drawing/2014/main" id="{0C06E8DE-2749-4300-8B77-2306F8CC4AE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D934886C-EFA3-45D4-A4BA-A07BDEDC648B}"/>
              </a:ext>
            </a:extLst>
          </p:cNvPr>
          <p:cNvGrpSpPr/>
          <p:nvPr/>
        </p:nvGrpSpPr>
        <p:grpSpPr>
          <a:xfrm>
            <a:off x="0" y="6756400"/>
            <a:ext cx="9144000" cy="101600"/>
            <a:chOff x="0" y="5791200"/>
            <a:chExt cx="8084345" cy="330200"/>
          </a:xfrm>
        </p:grpSpPr>
        <p:sp>
          <p:nvSpPr>
            <p:cNvPr id="8" name="Rectangle 7">
              <a:extLst>
                <a:ext uri="{FF2B5EF4-FFF2-40B4-BE49-F238E27FC236}">
                  <a16:creationId xmlns:a16="http://schemas.microsoft.com/office/drawing/2014/main" id="{EF7A2C95-A0C8-4936-927C-AE418E5033A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Rectangle 8">
              <a:extLst>
                <a:ext uri="{FF2B5EF4-FFF2-40B4-BE49-F238E27FC236}">
                  <a16:creationId xmlns:a16="http://schemas.microsoft.com/office/drawing/2014/main" id="{7DFF88DD-76E8-41AA-BC6C-DECF7F2B407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10CFC40D-66AA-4469-8196-FF7BD3FAFFB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1DCC2ED0-AB99-48A7-841E-0FFD3C4EFD5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2" name="Rectangle 11">
              <a:extLst>
                <a:ext uri="{FF2B5EF4-FFF2-40B4-BE49-F238E27FC236}">
                  <a16:creationId xmlns:a16="http://schemas.microsoft.com/office/drawing/2014/main" id="{424A220A-CB54-4044-BD8A-6EE8379EE10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91D044F8-1A8B-4845-A219-8AB8292A465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7B9E6444-0A4A-4FE9-B54C-81C801AC891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B0158B45-6496-41D8-9D3E-E342E825C7D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6" name="Group 15">
            <a:extLst>
              <a:ext uri="{FF2B5EF4-FFF2-40B4-BE49-F238E27FC236}">
                <a16:creationId xmlns:a16="http://schemas.microsoft.com/office/drawing/2014/main" id="{0B7083FA-CDD9-4AD1-9F81-1CFA6DD72DC4}"/>
              </a:ext>
            </a:extLst>
          </p:cNvPr>
          <p:cNvGrpSpPr/>
          <p:nvPr/>
        </p:nvGrpSpPr>
        <p:grpSpPr>
          <a:xfrm rot="10800000">
            <a:off x="0" y="1"/>
            <a:ext cx="9144000" cy="101600"/>
            <a:chOff x="0" y="5791200"/>
            <a:chExt cx="8084345" cy="330200"/>
          </a:xfrm>
        </p:grpSpPr>
        <p:sp>
          <p:nvSpPr>
            <p:cNvPr id="17" name="Rectangle 16">
              <a:extLst>
                <a:ext uri="{FF2B5EF4-FFF2-40B4-BE49-F238E27FC236}">
                  <a16:creationId xmlns:a16="http://schemas.microsoft.com/office/drawing/2014/main" id="{04ED9AFB-4562-4F31-86CD-1FDD3D67BAA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0C5604-2DF3-44EE-ABCD-B62F1300E32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D0C160F-F9B5-4F6D-8D4B-2B8F3AB0279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FEEA29E-AFD9-4D79-9514-03CD155A07B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D6ADABF-AD53-4459-B72E-1D9274C2EDA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34B041C-E6E7-49E5-B790-45C5D9BC9EF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4EF5B1-53DD-486B-A345-AE24E1F55A4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F01B32-B1CA-4681-878A-204A58136BA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https://upload.wikimedia.org/wikipedia/en/thumb/f/fa/COMSATS_Logo.svg/1024px-COMSATS_Logo.svg.png">
            <a:extLst>
              <a:ext uri="{FF2B5EF4-FFF2-40B4-BE49-F238E27FC236}">
                <a16:creationId xmlns:a16="http://schemas.microsoft.com/office/drawing/2014/main" id="{BA0040A5-6CFF-4520-983F-4F93D1543D1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010211"/>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Anila\Desktop\2012-11-12_1647.png">
            <a:extLst>
              <a:ext uri="{FF2B5EF4-FFF2-40B4-BE49-F238E27FC236}">
                <a16:creationId xmlns:a16="http://schemas.microsoft.com/office/drawing/2014/main" id="{2A34EC8D-2CE3-4D9F-8085-09E627815C2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8600" y="0"/>
            <a:ext cx="861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33862A08-B480-43E7-BAD3-F0F58C7C4E19}"/>
              </a:ext>
            </a:extLst>
          </p:cNvPr>
          <p:cNvGrpSpPr/>
          <p:nvPr/>
        </p:nvGrpSpPr>
        <p:grpSpPr>
          <a:xfrm>
            <a:off x="0" y="6756400"/>
            <a:ext cx="9144000" cy="101600"/>
            <a:chOff x="0" y="5791200"/>
            <a:chExt cx="8084345" cy="330200"/>
          </a:xfrm>
        </p:grpSpPr>
        <p:sp>
          <p:nvSpPr>
            <p:cNvPr id="7" name="Rectangle 6">
              <a:extLst>
                <a:ext uri="{FF2B5EF4-FFF2-40B4-BE49-F238E27FC236}">
                  <a16:creationId xmlns:a16="http://schemas.microsoft.com/office/drawing/2014/main" id="{E0865979-267A-4AFD-9822-BE2916383BA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Rectangle 8">
              <a:extLst>
                <a:ext uri="{FF2B5EF4-FFF2-40B4-BE49-F238E27FC236}">
                  <a16:creationId xmlns:a16="http://schemas.microsoft.com/office/drawing/2014/main" id="{F96010A0-267C-475B-9CE0-D97342F0AC0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1A5CE769-A68F-4D9B-9421-E9818D83FA0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2FFC6526-41BC-4129-A035-73FDA9E1917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2" name="Rectangle 11">
              <a:extLst>
                <a:ext uri="{FF2B5EF4-FFF2-40B4-BE49-F238E27FC236}">
                  <a16:creationId xmlns:a16="http://schemas.microsoft.com/office/drawing/2014/main" id="{B9F4497D-7238-4876-838B-A0BABF8B5AF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9F11BB68-5958-4779-AFE4-4CAC02EBA0A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CEEA29D4-B843-4E92-A227-0C9435A43B6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FED8837C-455E-4826-9704-D6E1074C9EC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6" name="Group 15">
            <a:extLst>
              <a:ext uri="{FF2B5EF4-FFF2-40B4-BE49-F238E27FC236}">
                <a16:creationId xmlns:a16="http://schemas.microsoft.com/office/drawing/2014/main" id="{9D0189F2-0566-4A54-B6A1-DDF5B712C7EB}"/>
              </a:ext>
            </a:extLst>
          </p:cNvPr>
          <p:cNvGrpSpPr/>
          <p:nvPr/>
        </p:nvGrpSpPr>
        <p:grpSpPr>
          <a:xfrm rot="10800000">
            <a:off x="0" y="1"/>
            <a:ext cx="9144000" cy="101600"/>
            <a:chOff x="0" y="5791200"/>
            <a:chExt cx="8084345" cy="330200"/>
          </a:xfrm>
        </p:grpSpPr>
        <p:sp>
          <p:nvSpPr>
            <p:cNvPr id="17" name="Rectangle 16">
              <a:extLst>
                <a:ext uri="{FF2B5EF4-FFF2-40B4-BE49-F238E27FC236}">
                  <a16:creationId xmlns:a16="http://schemas.microsoft.com/office/drawing/2014/main" id="{7F6195C0-1C23-4E86-8C21-652B3B4B9B4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D19A9C-1955-410E-BE79-0FD2BD1DD12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63D46F-768F-4459-A939-0602CF92B0B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86C3EFA-51C2-423E-A88B-6AD890E4B04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B2A756B-8841-4CFA-9B41-16B67546353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C4E9B6-F56F-4503-946C-5586EBAF7F3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9D6C92C-0BC5-40C2-8664-4863E62593A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36B41C-D6AB-43FB-A64D-8D7E764C4B5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https://upload.wikimedia.org/wikipedia/en/thumb/f/fa/COMSATS_Logo.svg/1024px-COMSATS_Logo.svg.png">
            <a:extLst>
              <a:ext uri="{FF2B5EF4-FFF2-40B4-BE49-F238E27FC236}">
                <a16:creationId xmlns:a16="http://schemas.microsoft.com/office/drawing/2014/main" id="{07AB0696-BE07-471B-B45B-5918DB0D273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0820"/>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Spamming and Flaming</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Spamming and flaming are two types of email abuse. It is important to understand what constitutes email abuse so you do not contribute to it yourself. It is also good to know how to respond to email abuse when it happens to you.</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If you are new to the Internet, you won't see a lot of spam right away. After you have been online awhile, you will begin to see spam from time to time. How much you get depends on how visible your own email address is, who has collected it, who has sold it and who has bought it.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sketch arrow png">
            <a:extLst>
              <a:ext uri="{FF2B5EF4-FFF2-40B4-BE49-F238E27FC236}">
                <a16:creationId xmlns:a16="http://schemas.microsoft.com/office/drawing/2014/main" id="{1FF6C624-2730-46E6-9ADF-9470014256E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14686" y="2209800"/>
            <a:ext cx="694798" cy="6165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sketch arrow png">
            <a:extLst>
              <a:ext uri="{FF2B5EF4-FFF2-40B4-BE49-F238E27FC236}">
                <a16:creationId xmlns:a16="http://schemas.microsoft.com/office/drawing/2014/main" id="{74000B11-4562-4F2A-A136-E0DEAD02F3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23875" y="4038600"/>
            <a:ext cx="694798" cy="61657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A731C4E-1EDE-4620-8A77-3586F238E50F}"/>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2ECBC35A-AA51-4B79-A004-6EFE36824B4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A6A5655-67DB-4D52-84EA-F425016E038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8681FD0-3056-4059-9ECB-BEEEB2DABA0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284D99C-1B31-4770-B4FF-662FB881566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99B8DDD1-8630-49F9-9422-5399023E7E1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A8ED588-947E-41DD-9229-50F1E09FFD6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8E29AFA-EFB1-43B9-8057-5003DE3975F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50427A24-3030-43C8-A52A-280B418395C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D85AC6A2-F178-4324-9424-5030C7B27433}"/>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7CE9AA6F-F556-48A7-A88A-456FD02D963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882B2CF-4C83-4407-8A0B-1A049FF242F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C0F9BD-9194-43E9-9EAA-51F84502DAD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A79E667-98EE-4A45-B7A3-BA7C7ED2F78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43FCAA2E-B0C3-4F66-A64C-45851EBF52F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DD88C69-D3C2-443C-987E-A62AF6D7C99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2C31D90-170F-41E9-8B81-3072972C754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E8BA49D-EAD3-4471-A3F4-3E7786E6C72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87C602E4-53B9-4E77-9911-6A6B7DF1B4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982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9364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What do you do if you find you are getting spam? There are several things you can do:</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Use the delete key! This is the easiest and quickest way. It works best if you are getting only the occasional spam message </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You can use filter and folders or even shareware packages to help you direct your spam into one folder </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To prevent spam, learn more about the various ways that spammers obtain email addresses. Never post your email address on a public web page. Make sure you read all privacy agreements when you purchase something on the web. </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sketch arrow png">
            <a:extLst>
              <a:ext uri="{FF2B5EF4-FFF2-40B4-BE49-F238E27FC236}">
                <a16:creationId xmlns:a16="http://schemas.microsoft.com/office/drawing/2014/main" id="{1FF6C624-2730-46E6-9ADF-9470014256E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14686" y="2743200"/>
            <a:ext cx="694798" cy="6165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sketch arrow png">
            <a:extLst>
              <a:ext uri="{FF2B5EF4-FFF2-40B4-BE49-F238E27FC236}">
                <a16:creationId xmlns:a16="http://schemas.microsoft.com/office/drawing/2014/main" id="{74000B11-4562-4F2A-A136-E0DEAD02F3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23875" y="3657600"/>
            <a:ext cx="694798" cy="6165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sketch arrow png">
            <a:extLst>
              <a:ext uri="{FF2B5EF4-FFF2-40B4-BE49-F238E27FC236}">
                <a16:creationId xmlns:a16="http://schemas.microsoft.com/office/drawing/2014/main" id="{89788595-5FB1-4447-B199-A7C268C1ADE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14687" y="4572000"/>
            <a:ext cx="694798" cy="61657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6488FE2-A2BB-4030-9805-41C98DC8F704}"/>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89AA519A-13A7-48C5-BF9D-4575D3D986A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1BBB86D-2491-4D40-B4E0-582C3EDC7B0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DB60369-C544-4568-A76C-99356E4F9D0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7F9825E-2CA9-4A6D-9D4C-C4A4E62F674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7AA8E9A4-B715-410A-826A-C2E79F1DA35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6EE33E5-6992-4BDA-ADF0-4CE4A9F3171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A029E5CA-651C-42B1-B65F-0EABD1493C0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841548D5-0A32-4CED-AF69-059029898D8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37B3B55B-5105-4C4E-9415-00A5C3FA82AA}"/>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A291F3ED-78F5-4E73-83B7-866BD373403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263B40C-C643-42C5-922D-EA67BC3319E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8F4B5D-9FA5-4EB9-89A6-8E903E3365B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E8B814-0A47-45E2-8E6B-4E0C974BE2C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4EE11F96-A6CE-4440-B82A-D490C4F6EDC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1D6F150-F4A3-40A2-B396-3C4D4269F4F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119AB0-236E-4637-BFC0-9CB535C9535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ECD289-D3A4-4653-8806-E9892068A81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76F7AE60-C2B4-4082-8FC1-985A5911A3B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61791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About Flame</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 flame is an email or newsgroup message in which the writer </a:t>
            </a:r>
            <a:r>
              <a:rPr lang="en-US" altLang="en-US" sz="2000" b="1" dirty="0">
                <a:solidFill>
                  <a:schemeClr val="bg1">
                    <a:lumMod val="85000"/>
                  </a:schemeClr>
                </a:solidFill>
                <a:latin typeface="Candara" pitchFamily="34" charset="0"/>
                <a:cs typeface="Arial" pitchFamily="34" charset="0"/>
              </a:rPr>
              <a:t>attacks another person </a:t>
            </a:r>
            <a:r>
              <a:rPr lang="en-US" altLang="en-US" sz="2000" dirty="0">
                <a:solidFill>
                  <a:schemeClr val="bg1">
                    <a:lumMod val="85000"/>
                  </a:schemeClr>
                </a:solidFill>
                <a:latin typeface="Candara" pitchFamily="34" charset="0"/>
                <a:cs typeface="Arial" pitchFamily="34" charset="0"/>
              </a:rPr>
              <a:t>with uninhibited hostility. A flame war is an exchange of flames between two or more participants. Flames can be contagious. </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Emotions have a way of generating more emotions, so it is a good idea to wait for a while before responding to an email that looks like a flame. You may have misinterpreted the original email message. The best way to stop a flame war is to </a:t>
            </a:r>
            <a:r>
              <a:rPr lang="en-US" altLang="en-US" sz="2000" b="1" dirty="0">
                <a:solidFill>
                  <a:schemeClr val="bg1">
                    <a:lumMod val="85000"/>
                  </a:schemeClr>
                </a:solidFill>
                <a:latin typeface="Candara" pitchFamily="34" charset="0"/>
                <a:cs typeface="Arial" pitchFamily="34" charset="0"/>
              </a:rPr>
              <a:t>not respond</a:t>
            </a:r>
            <a:r>
              <a:rPr lang="en-US" altLang="en-US" sz="2000" dirty="0">
                <a:solidFill>
                  <a:schemeClr val="bg1">
                    <a:lumMod val="85000"/>
                  </a:schemeClr>
                </a:solidFill>
                <a:latin typeface="Candara" pitchFamily="34" charset="0"/>
                <a:cs typeface="Arial" pitchFamily="34" charset="0"/>
              </a:rPr>
              <a:t>. If you are angry or upset about something, deal with it face-to-face.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sketch arrow png">
            <a:extLst>
              <a:ext uri="{FF2B5EF4-FFF2-40B4-BE49-F238E27FC236}">
                <a16:creationId xmlns:a16="http://schemas.microsoft.com/office/drawing/2014/main" id="{1FF6C624-2730-46E6-9ADF-9470014256E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14686" y="2209567"/>
            <a:ext cx="694798" cy="6165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sketch arrow png">
            <a:extLst>
              <a:ext uri="{FF2B5EF4-FFF2-40B4-BE49-F238E27FC236}">
                <a16:creationId xmlns:a16="http://schemas.microsoft.com/office/drawing/2014/main" id="{74000B11-4562-4F2A-A136-E0DEAD02F3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14687" y="4033101"/>
            <a:ext cx="694798" cy="61657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43A37197-4ED7-4B37-818E-705A45C2DE5B}"/>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A48E22D8-0381-47BE-B42F-C1BF18BD934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2226367-7603-42F4-AED7-71854D5CFEB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AEEC7CF-2897-45BA-B052-63384376A37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21F83E6-D15B-4131-9D58-9601557E0E1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07868C31-7281-4049-9055-D7A44148E75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E3FC0EE8-9DF3-4798-A2AB-ECD91EB41A7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C64143D-EEDE-4629-9787-6C37D7CACC1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27F4CEA8-7260-4FAA-82B6-16C0CF09ED0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874382AE-D60D-4A9F-B618-DCC1187B9546}"/>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9B83E477-1809-45CB-AA92-E408DFCFF87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2E3284B-A383-43B1-A8E7-C2BD69B3C6B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C64600-C1A1-4A87-BFE0-1DC1F1A881F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EDB34E6-DB23-4798-9276-E01D1EB11D8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5FC9202-36FC-41E6-9525-7705F1F2D0F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D2666BA-4C36-4B75-9EB4-A08E139C779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4AFBA0-A470-4AB7-A185-2DDBFCE3AE4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DDB6FC7-6A97-40E9-857D-42044047AB9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DADB9B2C-E77C-4A11-8E1A-B874ED0771F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0114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Etiquettes-Conventions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55481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Do [1/3]</a:t>
            </a:r>
            <a:endParaRPr lang="en-US" sz="2400" b="1"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Use the subject line to capture your reader's attention.</a:t>
            </a:r>
            <a:endParaRPr lang="en-US" altLang="en-US"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Put the key point of your message up front. Restrict the message to one topic whenever possible.</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Make it easy for the reader to reply yes or no or give a short answer</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Make use of white space and legible font.</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Personalize by using conversational tone (contractions, pronouns).</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Respect common grammar &amp; spelling conventions.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425A8EF7-4E22-4AC4-9679-F562D0184C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5F3E252-983C-4A71-97E6-DA5C1CD4C0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854" y="340186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E1974F18-2DB4-476D-A600-A5CC025B096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7220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A1E099A9-3194-4450-8522-4338858F3D8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20" y="38100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142BBFE7-F98C-41D1-9282-1C947624D5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20386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DD395C1A-C6B2-4EC6-A3CB-8ABE20FE4F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854" y="461071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Do’s and Don’ts">
            <a:extLst>
              <a:ext uri="{FF2B5EF4-FFF2-40B4-BE49-F238E27FC236}">
                <a16:creationId xmlns:a16="http://schemas.microsoft.com/office/drawing/2014/main" id="{8622A538-9911-49A8-B770-F7E261730F9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334" t="11512" r="53554" b="27543"/>
          <a:stretch/>
        </p:blipFill>
        <p:spPr bwMode="auto">
          <a:xfrm>
            <a:off x="2504611" y="1599159"/>
            <a:ext cx="654416" cy="65943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CF8AE926-6411-423E-A460-7456C269ABED}"/>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8C96486C-9ADD-4207-9340-5635F4C01A7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51A0B1E-74A9-4572-89F2-C2E0158111D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A80EC6A-8A34-4F5D-B0BE-8751BF73F41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501DDD0A-3FD0-4AEF-993B-6753A26C32C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54098816-5C0D-46D0-9158-68DD3BCBFF3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A4942279-A901-4333-B870-1590CEA455F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692EE148-E2DF-4466-812A-814FE5B9C2C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2477D677-0ACB-45C7-8108-EB9C70008E8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DCBF1FC2-1C0C-469B-A895-8F5799ED5602}"/>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EEA24669-A45D-4DD5-B692-D98E69729AD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A102EE2-D27B-488C-9E2A-65ED422C792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0176E41-A697-49ED-97F9-9A6C7241947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6ECEF92-80B9-4F09-9C96-298155D379F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1601A11F-00AF-4B41-8895-40F86B4AADC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1AF3CDC-8D15-49B0-83AA-EB7E0F84F6F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71F6BF4-EC2A-459F-A6FA-050D525A668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F84E6A3-2BAD-47F8-95FE-D1279CB316D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3B657827-B48E-4BC8-AE62-CDD415B2EB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2895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0-#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0-#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0-#ppt_w/2"/>
                                          </p:val>
                                        </p:tav>
                                        <p:tav tm="100000">
                                          <p:val>
                                            <p:strVal val="#ppt_x"/>
                                          </p:val>
                                        </p:tav>
                                      </p:tavLst>
                                    </p:anim>
                                    <p:anim calcmode="lin" valueType="num">
                                      <p:cBhvr additive="base">
                                        <p:cTn id="5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9" presetClass="emph" presetSubtype="0" fill="hold" nodeType="clickEffect">
                                  <p:stCondLst>
                                    <p:cond delay="0"/>
                                  </p:stCondLst>
                                  <p:childTnLst>
                                    <p:animClr clrSpc="rgb" dir="cw">
                                      <p:cBhvr override="childStyle">
                                        <p:cTn id="61" dur="500" fill="hold"/>
                                        <p:tgtEl>
                                          <p:spTgt spid="17">
                                            <p:txEl>
                                              <p:pRg st="5" end="5"/>
                                            </p:txEl>
                                          </p:spTgt>
                                        </p:tgtEl>
                                        <p:attrNameLst>
                                          <p:attrName>style.color</p:attrName>
                                        </p:attrNameLst>
                                      </p:cBhvr>
                                      <p:to>
                                        <a:srgbClr val="000000"/>
                                      </p:to>
                                    </p:animClr>
                                    <p:animClr clrSpc="rgb" dir="cw">
                                      <p:cBhvr>
                                        <p:cTn id="62" dur="500" fill="hold"/>
                                        <p:tgtEl>
                                          <p:spTgt spid="17">
                                            <p:txEl>
                                              <p:pRg st="5" end="5"/>
                                            </p:txEl>
                                          </p:spTgt>
                                        </p:tgtEl>
                                        <p:attrNameLst>
                                          <p:attrName>fillcolor</p:attrName>
                                        </p:attrNameLst>
                                      </p:cBhvr>
                                      <p:to>
                                        <a:srgbClr val="000000"/>
                                      </p:to>
                                    </p:animClr>
                                    <p:set>
                                      <p:cBhvr>
                                        <p:cTn id="63" dur="500" fill="hold"/>
                                        <p:tgtEl>
                                          <p:spTgt spid="17">
                                            <p:txEl>
                                              <p:pRg st="5" end="5"/>
                                            </p:txEl>
                                          </p:spTgt>
                                        </p:tgtEl>
                                        <p:attrNameLst>
                                          <p:attrName>fill.type</p:attrName>
                                        </p:attrNameLst>
                                      </p:cBhvr>
                                      <p:to>
                                        <p:strVal val="solid"/>
                                      </p:to>
                                    </p:set>
                                    <p:set>
                                      <p:cBhvr>
                                        <p:cTn id="64" dur="500" fill="hold"/>
                                        <p:tgtEl>
                                          <p:spTgt spid="17">
                                            <p:txEl>
                                              <p:pRg st="5" end="5"/>
                                            </p:txEl>
                                          </p:spTgt>
                                        </p:tgtEl>
                                        <p:attrNameLst>
                                          <p:attrName>fill.on</p:attrName>
                                        </p:attrNameLst>
                                      </p:cBhvr>
                                      <p:to>
                                        <p:strVal val="true"/>
                                      </p:to>
                                    </p:set>
                                  </p:childTnLst>
                                </p:cTn>
                              </p:par>
                              <p:par>
                                <p:cTn id="65" presetID="2" presetClass="entr" presetSubtype="8"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9" presetClass="emph" presetSubtype="0" fill="hold" nodeType="clickEffect">
                                  <p:stCondLst>
                                    <p:cond delay="0"/>
                                  </p:stCondLst>
                                  <p:childTnLst>
                                    <p:animClr clrSpc="rgb" dir="cw">
                                      <p:cBhvr override="childStyle">
                                        <p:cTn id="72" dur="500" fill="hold"/>
                                        <p:tgtEl>
                                          <p:spTgt spid="17">
                                            <p:txEl>
                                              <p:pRg st="6" end="6"/>
                                            </p:txEl>
                                          </p:spTgt>
                                        </p:tgtEl>
                                        <p:attrNameLst>
                                          <p:attrName>style.color</p:attrName>
                                        </p:attrNameLst>
                                      </p:cBhvr>
                                      <p:to>
                                        <a:srgbClr val="000000"/>
                                      </p:to>
                                    </p:animClr>
                                    <p:animClr clrSpc="rgb" dir="cw">
                                      <p:cBhvr>
                                        <p:cTn id="73" dur="500" fill="hold"/>
                                        <p:tgtEl>
                                          <p:spTgt spid="17">
                                            <p:txEl>
                                              <p:pRg st="6" end="6"/>
                                            </p:txEl>
                                          </p:spTgt>
                                        </p:tgtEl>
                                        <p:attrNameLst>
                                          <p:attrName>fillcolor</p:attrName>
                                        </p:attrNameLst>
                                      </p:cBhvr>
                                      <p:to>
                                        <a:srgbClr val="000000"/>
                                      </p:to>
                                    </p:animClr>
                                    <p:set>
                                      <p:cBhvr>
                                        <p:cTn id="74" dur="500" fill="hold"/>
                                        <p:tgtEl>
                                          <p:spTgt spid="17">
                                            <p:txEl>
                                              <p:pRg st="6" end="6"/>
                                            </p:txEl>
                                          </p:spTgt>
                                        </p:tgtEl>
                                        <p:attrNameLst>
                                          <p:attrName>fill.type</p:attrName>
                                        </p:attrNameLst>
                                      </p:cBhvr>
                                      <p:to>
                                        <p:strVal val="solid"/>
                                      </p:to>
                                    </p:set>
                                    <p:set>
                                      <p:cBhvr>
                                        <p:cTn id="75" dur="500" fill="hold"/>
                                        <p:tgtEl>
                                          <p:spTgt spid="17">
                                            <p:txEl>
                                              <p:pRg st="6" end="6"/>
                                            </p:txEl>
                                          </p:spTgt>
                                        </p:tgtEl>
                                        <p:attrNameLst>
                                          <p:attrName>fill.on</p:attrName>
                                        </p:attrNameLst>
                                      </p:cBhvr>
                                      <p:to>
                                        <p:strVal val="true"/>
                                      </p:to>
                                    </p:set>
                                  </p:childTnLst>
                                </p:cTn>
                              </p:par>
                              <p:par>
                                <p:cTn id="76" presetID="2" presetClass="entr" presetSubtype="8"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0-#ppt_w/2"/>
                                          </p:val>
                                        </p:tav>
                                        <p:tav tm="100000">
                                          <p:val>
                                            <p:strVal val="#ppt_x"/>
                                          </p:val>
                                        </p:tav>
                                      </p:tavLst>
                                    </p:anim>
                                    <p:anim calcmode="lin" valueType="num">
                                      <p:cBhvr additive="base">
                                        <p:cTn id="7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114307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Basics of Email</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Steps of Effective 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6A3388C-E305-46A6-8277-1F5847D1B92A}"/>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F6FC3C0B-393B-4728-AAB9-D838129B1B9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5D3AB58C-4B04-46E9-9F3F-48DD98E14C2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7E7A5790-2785-4419-8150-BCBE0CD8DCF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39E4FBB4-7905-45D1-8CD0-28F6C5E4557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B09F0FB8-EEE7-49DE-855C-8AA8A24D824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BA1B91D6-C566-4D5D-A8D7-A8A9A1B0307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9715FAB-981E-4986-B357-13FECD82021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BA49C58-6320-4D46-9A50-1D54D21BCD9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F54E5571-8902-4E6F-BDE1-B02889F0CA06}"/>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0E98DE2F-65E2-45E3-BC22-2DA522B2830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B5FF9A-D702-45F8-9EE3-565E81A5013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8748A7-41D9-422C-B668-AE11B2A9822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F5126E7-7E2F-47E0-87B6-9E0D580EE38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1B604E9-FF7C-4772-8E2F-271AF9D3AD1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4E08E13-1E7B-4348-8DB2-78E22B45D32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50A4035-34A3-4DBD-B3B1-52A5825CC71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3008D89-FB16-4074-8E10-8A4BFE66CDA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7DAB03E3-D329-48C0-9863-24A4D78A90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Etiquettes-Conventions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13932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Do [2/3]</a:t>
            </a:r>
            <a:endParaRPr lang="en-US" sz="2400" b="1"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Proofread your message before sending it. </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Make yourself look good online because your email can be forwarded to anyone or everyone else in the company or anywhere.</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Send messages only to people who need to read them. Respect other people's time and don't forward junk email to them. Use CC: and BCC: sparingly. </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4663B25C-10D1-4BC2-B9DB-DA65FF23E3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CC618F9-60DA-4727-9F53-99D23D85A3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2856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33062D4C-06D1-4CBB-B857-EBDA3DF5164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8908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Do’s and Don’ts">
            <a:extLst>
              <a:ext uri="{FF2B5EF4-FFF2-40B4-BE49-F238E27FC236}">
                <a16:creationId xmlns:a16="http://schemas.microsoft.com/office/drawing/2014/main" id="{37A36A33-4AAC-4987-B37E-90BCE7C55C84}"/>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334" t="11512" r="53554" b="27543"/>
          <a:stretch/>
        </p:blipFill>
        <p:spPr bwMode="auto">
          <a:xfrm>
            <a:off x="2504611" y="1599159"/>
            <a:ext cx="654416" cy="65943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41646B3-BA23-4D3C-9A3C-CFEBB345E661}"/>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42442EF5-2D29-473F-B0C8-540ADAFE61E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D877BC59-8EA2-42C5-98DA-6B4AE26F2AE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7704E7A-BC12-4A43-9566-5D18A5029C7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0EB42E90-4308-4F2B-B183-5D9453E5F6F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DB13B099-036A-41E1-9C02-1A3A0118831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E007B3B6-58FF-4F7E-A3DA-6BA0FEA6C03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2631AE32-C32E-450E-AA28-2E7E5B753CA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D7E5647D-1FA0-4DFC-A40C-CA138C3E29C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345ACB0C-4BF6-480B-BD29-57EEAA83778A}"/>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66DAF11C-0FFD-4ACB-B746-F9E15EA89D5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490BEEF-26C4-42A2-A703-01DC4FB830A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7CA1C5-8E19-4EC2-9336-EE809069C20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122ADF8-81E1-45F7-A7DB-ED29150CB1D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F1C8F3E-5FC0-4082-876D-C617E6E6DD2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0617C1B-BFA4-489D-9E13-313B4F61818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8E53CDD-BF10-48A8-92A2-D639EDC2695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90724C3-B5BD-4F5B-BE2F-07569FA9AB0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E2C29072-0321-45DE-86C6-6C9D32DA412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57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2" presetClass="entr" presetSubtype="8"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000000"/>
                                      </p:to>
                                    </p:animClr>
                                    <p:animClr clrSpc="rgb" dir="cw">
                                      <p:cBhvr>
                                        <p:cTn id="33" dur="500" fill="hold"/>
                                        <p:tgtEl>
                                          <p:spTgt spid="17">
                                            <p:txEl>
                                              <p:pRg st="3" end="3"/>
                                            </p:txEl>
                                          </p:spTgt>
                                        </p:tgtEl>
                                        <p:attrNameLst>
                                          <p:attrName>fillcolor</p:attrName>
                                        </p:attrNameLst>
                                      </p:cBhvr>
                                      <p:to>
                                        <a:srgbClr val="00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Etiquettes-Conventions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Do [3/3]</a:t>
            </a:r>
            <a:endParaRPr lang="en-US" sz="2400" b="1"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Keep your message short and clear. Remember that the screen shows only about half of what you see on hard copy.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If your message is long, give a summary at the start.</a:t>
            </a:r>
            <a:endParaRPr lang="en-US" altLang="en-US"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Scan your resume for viruses before you attach it to your e-mail.</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Think about the message your e-mail address sends. Keep your address simple, and avoid unprofessional names like “party girl”. </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Treat your e-mail as if you were writing a professional cover or thank-you letter on paper.</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8A7E97E3-47D0-4511-BA94-70CD12E1A30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7CAA3BD-8869-4A83-A5BD-0B17345EAF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854" y="340186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A4D70239-6B46-4CAB-A586-72D647DAC0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20" y="30079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6E8F70F-CDC3-4CC3-B517-9BA92E6EDD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20" y="463535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2E0508E5-61AC-4C18-97F4-F43A8E93C7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20" y="381065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Do’s and Don’ts">
            <a:extLst>
              <a:ext uri="{FF2B5EF4-FFF2-40B4-BE49-F238E27FC236}">
                <a16:creationId xmlns:a16="http://schemas.microsoft.com/office/drawing/2014/main" id="{BB4E5BAC-C7F4-4B0D-A9A8-09DE199E4742}"/>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334" t="11512" r="53554" b="27543"/>
          <a:stretch/>
        </p:blipFill>
        <p:spPr bwMode="auto">
          <a:xfrm>
            <a:off x="2504611" y="1599159"/>
            <a:ext cx="654416" cy="659438"/>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6B3FD50-85D0-4A85-9FF4-D1E8DDCB0E1B}"/>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86AE87FE-0DAB-4ECC-A4B2-C9512ACC513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2B69F08-62C8-486C-A6D0-D6BFFE02AEC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9230F70-026E-4139-8530-7C0AA318591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1CC7DD6C-94F6-473C-B303-645BD3C946B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6F59B1E3-1B77-4090-8C39-DEAB72E9F93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2A38C58B-5514-4F2E-83A6-17E1B2ACD40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FCCA331A-80B8-47D2-B7A8-D45E8022C43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DA44F82B-B50B-47AC-B9E4-F5E3052EAED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2D70311A-4A66-4ABA-B8CA-1C1BF0620809}"/>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896F3ADE-271F-4534-81D5-FF61170565E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ABA660-1BA8-4EE1-99A8-259CFDF3DFC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399EA30-9CF4-495F-98BC-3E3019D6746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73E6142-D64F-4156-8AB1-022AB6B24C1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ED157FA-C2CE-42F3-9738-7661E40C3A2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6017B40-5D13-4A38-8F2D-A7A3C339A7D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FD17374-55E5-47BA-8888-6592D728494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808B388-4B69-4818-8655-71AF2D14A5B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86959814-2216-493C-975F-A4A946CDD41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6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2" end="2"/>
                                            </p:txEl>
                                          </p:spTgt>
                                        </p:tgtEl>
                                        <p:attrNameLst>
                                          <p:attrName>style.color</p:attrName>
                                        </p:attrNameLst>
                                      </p:cBhvr>
                                      <p:to>
                                        <a:srgbClr val="000000"/>
                                      </p:to>
                                    </p:animClr>
                                    <p:animClr clrSpc="rgb" dir="cw">
                                      <p:cBhvr>
                                        <p:cTn id="18" dur="500" fill="hold"/>
                                        <p:tgtEl>
                                          <p:spTgt spid="17">
                                            <p:txEl>
                                              <p:pRg st="2" end="2"/>
                                            </p:txEl>
                                          </p:spTgt>
                                        </p:tgtEl>
                                        <p:attrNameLst>
                                          <p:attrName>fillcolor</p:attrName>
                                        </p:attrNameLst>
                                      </p:cBhvr>
                                      <p:to>
                                        <a:srgbClr val="000000"/>
                                      </p:to>
                                    </p:animClr>
                                    <p:set>
                                      <p:cBhvr>
                                        <p:cTn id="19" dur="500" fill="hold"/>
                                        <p:tgtEl>
                                          <p:spTgt spid="17">
                                            <p:txEl>
                                              <p:pRg st="2" end="2"/>
                                            </p:txEl>
                                          </p:spTgt>
                                        </p:tgtEl>
                                        <p:attrNameLst>
                                          <p:attrName>fill.type</p:attrName>
                                        </p:attrNameLst>
                                      </p:cBhvr>
                                      <p:to>
                                        <p:strVal val="solid"/>
                                      </p:to>
                                    </p:set>
                                    <p:set>
                                      <p:cBhvr>
                                        <p:cTn id="20" dur="500" fill="hold"/>
                                        <p:tgtEl>
                                          <p:spTgt spid="17">
                                            <p:txEl>
                                              <p:pRg st="2" end="2"/>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0-#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0-#ppt_w/2"/>
                                          </p:val>
                                        </p:tav>
                                        <p:tav tm="100000">
                                          <p:val>
                                            <p:strVal val="#ppt_x"/>
                                          </p:val>
                                        </p:tav>
                                      </p:tavLst>
                                    </p:anim>
                                    <p:anim calcmode="lin" valueType="num">
                                      <p:cBhvr additive="base">
                                        <p:cTn id="4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5" end="5"/>
                                            </p:txEl>
                                          </p:spTgt>
                                        </p:tgtEl>
                                        <p:attrNameLst>
                                          <p:attrName>style.color</p:attrName>
                                        </p:attrNameLst>
                                      </p:cBhvr>
                                      <p:to>
                                        <a:srgbClr val="000000"/>
                                      </p:to>
                                    </p:animClr>
                                    <p:animClr clrSpc="rgb" dir="cw">
                                      <p:cBhvr>
                                        <p:cTn id="51" dur="500" fill="hold"/>
                                        <p:tgtEl>
                                          <p:spTgt spid="17">
                                            <p:txEl>
                                              <p:pRg st="5" end="5"/>
                                            </p:txEl>
                                          </p:spTgt>
                                        </p:tgtEl>
                                        <p:attrNameLst>
                                          <p:attrName>fillcolor</p:attrName>
                                        </p:attrNameLst>
                                      </p:cBhvr>
                                      <p:to>
                                        <a:srgbClr val="00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0-#ppt_w/2"/>
                                          </p:val>
                                        </p:tav>
                                        <p:tav tm="100000">
                                          <p:val>
                                            <p:strVal val="#ppt_x"/>
                                          </p:val>
                                        </p:tav>
                                      </p:tavLst>
                                    </p:anim>
                                    <p:anim calcmode="lin" valueType="num">
                                      <p:cBhvr additive="base">
                                        <p:cTn id="5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Etiquettes-Conventions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Don’t [1/3]</a:t>
            </a:r>
            <a:endParaRPr lang="en-US" sz="2400" b="1"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use email if the message needs to be private and secure (maybe the company has a policy on this).</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send an email you wouldn't want anyone else to read, it's too easy to forward. </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forward a message without a brief comment why you're forwarding it.</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leave subject line blank.</a:t>
            </a:r>
            <a:r>
              <a:rPr lang="en-US" dirty="0">
                <a:solidFill>
                  <a:schemeClr val="bg1">
                    <a:lumMod val="85000"/>
                  </a:schemeClr>
                </a:solidFill>
                <a:latin typeface="Candara" pitchFamily="34" charset="0"/>
                <a:cs typeface="Arial" pitchFamily="34" charset="0"/>
              </a:rPr>
              <a:t>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Don't type your message in capitals. </a:t>
            </a:r>
            <a:r>
              <a:rPr lang="en-US" altLang="en-US" dirty="0">
                <a:solidFill>
                  <a:schemeClr val="bg1">
                    <a:lumMod val="85000"/>
                  </a:schemeClr>
                </a:solidFill>
                <a:latin typeface="Candara" pitchFamily="34" charset="0"/>
                <a:cs typeface="Arial" pitchFamily="34" charset="0"/>
              </a:rPr>
              <a:t>Employers may think that you are screaming. It is also difficult to read. </a:t>
            </a:r>
            <a:r>
              <a:rPr lang="en-US" dirty="0">
                <a:solidFill>
                  <a:schemeClr val="bg1">
                    <a:lumMod val="85000"/>
                  </a:schemeClr>
                </a:solidFill>
                <a:latin typeface="Candara" pitchFamily="34" charset="0"/>
                <a:cs typeface="Arial" pitchFamily="34" charset="0"/>
              </a:rPr>
              <a:t>Capitals are considered to be SHOUTING and are rude. </a:t>
            </a:r>
            <a:endParaRPr lang="en-US" alt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45841909-DA40-4EEC-B760-6E3A3F7DCD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11171DC9-798E-48FB-92F9-2968D6E8D6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0303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FC94A95B-F545-4DA7-9839-61A5A7C16D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100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34986AE2-47C0-49D0-A8A3-B9EF2E42C3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20" y="46482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746C49CA-61B3-4521-ADF8-8249B33FB9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863" y="504206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Do’s and Don’ts">
            <a:extLst>
              <a:ext uri="{FF2B5EF4-FFF2-40B4-BE49-F238E27FC236}">
                <a16:creationId xmlns:a16="http://schemas.microsoft.com/office/drawing/2014/main" id="{EBE75999-2076-4760-9862-8BFCC3FA2B1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1930" t="32713" r="7083" b="10948"/>
          <a:stretch/>
        </p:blipFill>
        <p:spPr bwMode="auto">
          <a:xfrm>
            <a:off x="2811932" y="1822846"/>
            <a:ext cx="643389" cy="57190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5EC88514-52E2-4241-9100-C04309446AA2}"/>
              </a:ext>
            </a:extLst>
          </p:cNvPr>
          <p:cNvGrpSpPr/>
          <p:nvPr/>
        </p:nvGrpSpPr>
        <p:grpSpPr>
          <a:xfrm>
            <a:off x="0" y="6756400"/>
            <a:ext cx="9144000" cy="101600"/>
            <a:chOff x="0" y="5791200"/>
            <a:chExt cx="8084345" cy="330200"/>
          </a:xfrm>
        </p:grpSpPr>
        <p:sp>
          <p:nvSpPr>
            <p:cNvPr id="27" name="Rectangle 26">
              <a:extLst>
                <a:ext uri="{FF2B5EF4-FFF2-40B4-BE49-F238E27FC236}">
                  <a16:creationId xmlns:a16="http://schemas.microsoft.com/office/drawing/2014/main" id="{9D092B02-0BE6-4A1B-BAF3-6C65769295F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F9C3886-583F-42C5-A4D5-684F472DEE4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3E7BCE3-475B-4AEE-A639-94294EDC3A8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293C87D-E8B4-4FCB-A7FB-2FF025391A1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01D2864B-DF88-4108-902E-93AC6A666C0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252A0502-6256-457F-9154-C9F252CFE91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8BEDFCCF-BCE6-4EBE-B86E-AC6F4BB505C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C154C82D-01D0-43E9-B142-76C3AE9B404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780898C1-A2B6-4406-AF3B-5F7B6BE50826}"/>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7D56491D-B19E-4D7A-ADF1-05724FDF596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216260-667B-4D7D-9449-0A446450DB0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9E9554B-2083-434E-8DAC-E79CE1B44B6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48141A4-ABF1-4B46-B06B-7910A00BA1A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8422628-5382-4727-A00E-B62380CCFCF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C1D7910-77E7-470E-86FB-D37524B30CB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1D401D3-1C38-4F5E-B4E6-5C6109D4054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3212139-E2E4-4706-B1CF-540FA8827F4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7040AFFE-631B-4C55-916C-B3781AF64E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35955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0-#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0-#ppt_w/2"/>
                                          </p:val>
                                        </p:tav>
                                        <p:tav tm="100000">
                                          <p:val>
                                            <p:strVal val="#ppt_x"/>
                                          </p:val>
                                        </p:tav>
                                      </p:tavLst>
                                    </p:anim>
                                    <p:anim calcmode="lin" valueType="num">
                                      <p:cBhvr additive="base">
                                        <p:cTn id="57"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9" presetClass="emph" presetSubtype="0" fill="hold" nodeType="clickEffect">
                                  <p:stCondLst>
                                    <p:cond delay="0"/>
                                  </p:stCondLst>
                                  <p:childTnLst>
                                    <p:animClr clrSpc="rgb" dir="cw">
                                      <p:cBhvr override="childStyle">
                                        <p:cTn id="61" dur="500" fill="hold"/>
                                        <p:tgtEl>
                                          <p:spTgt spid="17">
                                            <p:txEl>
                                              <p:pRg st="5" end="5"/>
                                            </p:txEl>
                                          </p:spTgt>
                                        </p:tgtEl>
                                        <p:attrNameLst>
                                          <p:attrName>style.color</p:attrName>
                                        </p:attrNameLst>
                                      </p:cBhvr>
                                      <p:to>
                                        <a:srgbClr val="000000"/>
                                      </p:to>
                                    </p:animClr>
                                    <p:animClr clrSpc="rgb" dir="cw">
                                      <p:cBhvr>
                                        <p:cTn id="62" dur="500" fill="hold"/>
                                        <p:tgtEl>
                                          <p:spTgt spid="17">
                                            <p:txEl>
                                              <p:pRg st="5" end="5"/>
                                            </p:txEl>
                                          </p:spTgt>
                                        </p:tgtEl>
                                        <p:attrNameLst>
                                          <p:attrName>fillcolor</p:attrName>
                                        </p:attrNameLst>
                                      </p:cBhvr>
                                      <p:to>
                                        <a:srgbClr val="000000"/>
                                      </p:to>
                                    </p:animClr>
                                    <p:set>
                                      <p:cBhvr>
                                        <p:cTn id="63" dur="500" fill="hold"/>
                                        <p:tgtEl>
                                          <p:spTgt spid="17">
                                            <p:txEl>
                                              <p:pRg st="5" end="5"/>
                                            </p:txEl>
                                          </p:spTgt>
                                        </p:tgtEl>
                                        <p:attrNameLst>
                                          <p:attrName>fill.type</p:attrName>
                                        </p:attrNameLst>
                                      </p:cBhvr>
                                      <p:to>
                                        <p:strVal val="solid"/>
                                      </p:to>
                                    </p:set>
                                    <p:set>
                                      <p:cBhvr>
                                        <p:cTn id="64" dur="500" fill="hold"/>
                                        <p:tgtEl>
                                          <p:spTgt spid="17">
                                            <p:txEl>
                                              <p:pRg st="5" end="5"/>
                                            </p:txEl>
                                          </p:spTgt>
                                        </p:tgtEl>
                                        <p:attrNameLst>
                                          <p:attrName>fill.on</p:attrName>
                                        </p:attrNameLst>
                                      </p:cBhvr>
                                      <p:to>
                                        <p:strVal val="true"/>
                                      </p:to>
                                    </p:set>
                                  </p:childTnLst>
                                </p:cTn>
                              </p:par>
                              <p:par>
                                <p:cTn id="65" presetID="2" presetClass="entr" presetSubtype="8"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0-#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Etiquettes-Conventions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72382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Don’t [2/3]</a:t>
            </a:r>
            <a:endParaRPr lang="en-US" sz="2400" b="1"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overrun emails with smiley faces or other emoticons.</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let emotions or offensive language detract you from your message.</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just rely on e-mail. E-mail can be lost. Follow-ups can often be done via the telephone or regular mail.</a:t>
            </a:r>
          </a:p>
          <a:p>
            <a:pPr marL="457200"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Don't type your entire message in lower case.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0103591-44DE-46B4-B857-6A83343765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99520EEE-59D2-484A-8734-2E35AB358B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8137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2721C2E7-3C17-48DB-A25A-4DE5D7AC17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20" y="30079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6DBA20AB-C562-49AB-9751-D70DFFEB53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100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Do’s and Don’ts">
            <a:extLst>
              <a:ext uri="{FF2B5EF4-FFF2-40B4-BE49-F238E27FC236}">
                <a16:creationId xmlns:a16="http://schemas.microsoft.com/office/drawing/2014/main" id="{48EB6690-DEEC-4FEC-9610-384C02C8C30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1930" t="32713" r="7083" b="10948"/>
          <a:stretch/>
        </p:blipFill>
        <p:spPr bwMode="auto">
          <a:xfrm>
            <a:off x="2811932" y="1822846"/>
            <a:ext cx="643389" cy="57190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F6D50318-564E-4142-925D-878FDA1A8A3C}"/>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231C9366-4260-45CF-AEC6-19DF94D034B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BCC8EC2-0B69-4705-A0AF-A5CD74F8F6C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CF73140-23FC-4E12-9AF3-880D642E5EB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D6D798B-06FF-403E-9CC9-609067F6084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84B5ADB5-E212-4752-8A04-54993CD2ABF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861720A-AB9C-48C7-83B7-739D429BF68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3704CB0F-B45A-4A82-8990-D16A26A4CC3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4C8DE612-9870-4604-B7AF-767680BA76A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1C649873-C1B5-43AD-9039-EAD94CB8B99A}"/>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5C256106-0EAB-4FA1-9151-15864C9C568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1F90CDA-112C-4722-8536-5EA20AC9317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791478-AA54-42B2-9E09-CDDFEFD04C4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A265F4E-5DB9-44D6-AA41-0FB065F1E26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AD3CE121-D9AC-420E-8AF0-A7ECE47A15A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84E1141-27AE-4212-85B5-335C3F618D1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FDA9C5C-9DB7-44E0-B676-22E6C5EB17F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86EAAFF-4F17-462C-8CD2-4C6FC5C322A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DA744BA1-252F-47F0-BD63-40ED315E0AA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53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2" end="2"/>
                                            </p:txEl>
                                          </p:spTgt>
                                        </p:tgtEl>
                                        <p:attrNameLst>
                                          <p:attrName>style.color</p:attrName>
                                        </p:attrNameLst>
                                      </p:cBhvr>
                                      <p:to>
                                        <a:srgbClr val="000000"/>
                                      </p:to>
                                    </p:animClr>
                                    <p:animClr clrSpc="rgb" dir="cw">
                                      <p:cBhvr>
                                        <p:cTn id="18" dur="500" fill="hold"/>
                                        <p:tgtEl>
                                          <p:spTgt spid="17">
                                            <p:txEl>
                                              <p:pRg st="2" end="2"/>
                                            </p:txEl>
                                          </p:spTgt>
                                        </p:tgtEl>
                                        <p:attrNameLst>
                                          <p:attrName>fillcolor</p:attrName>
                                        </p:attrNameLst>
                                      </p:cBhvr>
                                      <p:to>
                                        <a:srgbClr val="000000"/>
                                      </p:to>
                                    </p:animClr>
                                    <p:set>
                                      <p:cBhvr>
                                        <p:cTn id="19" dur="500" fill="hold"/>
                                        <p:tgtEl>
                                          <p:spTgt spid="17">
                                            <p:txEl>
                                              <p:pRg st="2" end="2"/>
                                            </p:txEl>
                                          </p:spTgt>
                                        </p:tgtEl>
                                        <p:attrNameLst>
                                          <p:attrName>fill.type</p:attrName>
                                        </p:attrNameLst>
                                      </p:cBhvr>
                                      <p:to>
                                        <p:strVal val="solid"/>
                                      </p:to>
                                    </p:set>
                                    <p:set>
                                      <p:cBhvr>
                                        <p:cTn id="20" dur="500" fill="hold"/>
                                        <p:tgtEl>
                                          <p:spTgt spid="17">
                                            <p:txEl>
                                              <p:pRg st="2" end="2"/>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0-#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Etiquettes-Conventions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55481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Don’t [3/3]</a:t>
            </a:r>
            <a:endParaRPr lang="en-US" sz="2400" b="1"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Don’t use internet acronyms (OMG, WTH, GTG, etc.)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Don’t’ use all lower case (</a:t>
            </a:r>
            <a:r>
              <a:rPr lang="en-US" dirty="0" err="1">
                <a:solidFill>
                  <a:schemeClr val="bg1">
                    <a:lumMod val="85000"/>
                  </a:schemeClr>
                </a:solidFill>
                <a:latin typeface="Candara" pitchFamily="34" charset="0"/>
                <a:cs typeface="Arial" pitchFamily="34" charset="0"/>
              </a:rPr>
              <a:t>i’ll</a:t>
            </a:r>
            <a:r>
              <a:rPr lang="en-US" dirty="0">
                <a:solidFill>
                  <a:schemeClr val="bg1">
                    <a:lumMod val="85000"/>
                  </a:schemeClr>
                </a:solidFill>
                <a:latin typeface="Candara" pitchFamily="34" charset="0"/>
                <a:cs typeface="Arial" pitchFamily="34" charset="0"/>
              </a:rPr>
              <a:t> meet you in an hour) or all capitals (I’LL MEET YOU IN AN HOUR)</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Don’t’ use slang (OMG George is such an idiot!)</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Don’t’ use idioms (rock the boat, or that cost an arm and a leg)</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Don’t’ write statements that speak for the entire organization, unless permission from your supervisor has been given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77871BA6-C632-4540-90F3-F32A658670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D3D7005C-D24D-4045-986C-C5E5026AA6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8137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D3C729C3-B5B6-4EE3-9D64-FC52EF7082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20" y="33889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80E07349-308A-4800-8038-2CF7A7D7E4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100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8A870F5-9EE0-4B35-A2C0-B174600CC2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22739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Do’s and Don’ts">
            <a:extLst>
              <a:ext uri="{FF2B5EF4-FFF2-40B4-BE49-F238E27FC236}">
                <a16:creationId xmlns:a16="http://schemas.microsoft.com/office/drawing/2014/main" id="{242530AB-110C-4149-AFFC-A704A062704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1930" t="32713" r="7083" b="10948"/>
          <a:stretch/>
        </p:blipFill>
        <p:spPr bwMode="auto">
          <a:xfrm>
            <a:off x="2811932" y="1822846"/>
            <a:ext cx="643389" cy="5719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84C64CEB-EBA5-44BA-A23F-706D9653BB5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FE236C3E-92A9-4CAF-8077-2D7C3BD3F00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2DCA927-B2F2-4225-BBEA-BBA2B6407BD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4AEBC8F3-1626-4E89-A378-906688E49D2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3B89F65F-AEC3-4DFB-AAD1-F2CC7E5B317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C17C3FE3-7390-4840-B50F-8497CF7E9C9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D3B3A75B-E8F8-47B8-89B9-6F12B6822DD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3CFCB81E-BB0F-4FAD-8700-6E27F273989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0B65EEC6-42E6-4999-964C-B684D75FBF4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F2D5ED52-8387-4C1E-B9B0-5F54F71CDBCC}"/>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F35B8087-2B7D-4A89-8C0F-F7467B4C681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5B7FC58-5EE8-48F0-B188-1A43C60B152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E5E79CD-0E47-40B1-8C06-5090D672D5B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BFDC8B3-2A44-4679-8CED-0EBF078D5A6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B10DA26-B6A3-4C88-BB4C-C3B67091399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09ED22D-EE6F-4BF2-B5EE-F914ECE8EF7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B7FC1B6-4F11-4B24-BA89-434AC25E19B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B6FFCFD-3097-4FF8-9FCD-BABFFDC6B06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ACC61282-9D9C-4C46-A6E4-FDE4CA2C72C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0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2" presetClass="entr" presetSubtype="8"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2" end="2"/>
                                            </p:txEl>
                                          </p:spTgt>
                                        </p:tgtEl>
                                        <p:attrNameLst>
                                          <p:attrName>style.color</p:attrName>
                                        </p:attrNameLst>
                                      </p:cBhvr>
                                      <p:to>
                                        <a:srgbClr val="000000"/>
                                      </p:to>
                                    </p:animClr>
                                    <p:animClr clrSpc="rgb" dir="cw">
                                      <p:cBhvr>
                                        <p:cTn id="18" dur="500" fill="hold"/>
                                        <p:tgtEl>
                                          <p:spTgt spid="17">
                                            <p:txEl>
                                              <p:pRg st="2" end="2"/>
                                            </p:txEl>
                                          </p:spTgt>
                                        </p:tgtEl>
                                        <p:attrNameLst>
                                          <p:attrName>fillcolor</p:attrName>
                                        </p:attrNameLst>
                                      </p:cBhvr>
                                      <p:to>
                                        <a:srgbClr val="000000"/>
                                      </p:to>
                                    </p:animClr>
                                    <p:set>
                                      <p:cBhvr>
                                        <p:cTn id="19" dur="500" fill="hold"/>
                                        <p:tgtEl>
                                          <p:spTgt spid="17">
                                            <p:txEl>
                                              <p:pRg st="2" end="2"/>
                                            </p:txEl>
                                          </p:spTgt>
                                        </p:tgtEl>
                                        <p:attrNameLst>
                                          <p:attrName>fill.type</p:attrName>
                                        </p:attrNameLst>
                                      </p:cBhvr>
                                      <p:to>
                                        <p:strVal val="solid"/>
                                      </p:to>
                                    </p:set>
                                    <p:set>
                                      <p:cBhvr>
                                        <p:cTn id="20" dur="500" fill="hold"/>
                                        <p:tgtEl>
                                          <p:spTgt spid="17">
                                            <p:txEl>
                                              <p:pRg st="2" end="2"/>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0-#ppt_w/2"/>
                                          </p:val>
                                        </p:tav>
                                        <p:tav tm="100000">
                                          <p:val>
                                            <p:strVal val="#ppt_x"/>
                                          </p:val>
                                        </p:tav>
                                      </p:tavLst>
                                    </p:anim>
                                    <p:anim calcmode="lin" valueType="num">
                                      <p:cBhvr additive="base">
                                        <p:cTn id="3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5" end="5"/>
                                            </p:txEl>
                                          </p:spTgt>
                                        </p:tgtEl>
                                        <p:attrNameLst>
                                          <p:attrName>style.color</p:attrName>
                                        </p:attrNameLst>
                                      </p:cBhvr>
                                      <p:to>
                                        <a:srgbClr val="000000"/>
                                      </p:to>
                                    </p:animClr>
                                    <p:animClr clrSpc="rgb" dir="cw">
                                      <p:cBhvr>
                                        <p:cTn id="51" dur="500" fill="hold"/>
                                        <p:tgtEl>
                                          <p:spTgt spid="17">
                                            <p:txEl>
                                              <p:pRg st="5" end="5"/>
                                            </p:txEl>
                                          </p:spTgt>
                                        </p:tgtEl>
                                        <p:attrNameLst>
                                          <p:attrName>fillcolor</p:attrName>
                                        </p:attrNameLst>
                                      </p:cBhvr>
                                      <p:to>
                                        <a:srgbClr val="00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0-#ppt_w/2"/>
                                          </p:val>
                                        </p:tav>
                                        <p:tav tm="100000">
                                          <p:val>
                                            <p:strVal val="#ppt_x"/>
                                          </p:val>
                                        </p:tav>
                                      </p:tavLst>
                                    </p:anim>
                                    <p:anim calcmode="lin" valueType="num">
                                      <p:cBhvr additive="base">
                                        <p:cTn id="57"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05752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Vocabulary</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More Polite</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Thank you</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I would like to apologize for…</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I would appreciate it if you…</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Would you happen to know…?</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Unfortunately, I will not be able to…</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730BF0F-D99B-4F84-9F67-7930B1ADAFAC}"/>
              </a:ext>
            </a:extLst>
          </p:cNvPr>
          <p:cNvSpPr txBox="1"/>
          <p:nvPr/>
        </p:nvSpPr>
        <p:spPr>
          <a:xfrm>
            <a:off x="5867400" y="2303211"/>
            <a:ext cx="2971800" cy="350352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Less Polite</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Thanks</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Sorry for…</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Can you…?</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Do you know…?</a:t>
            </a:r>
          </a:p>
          <a:p>
            <a:pPr marL="914400" lvl="1" indent="-457200" algn="just">
              <a:lnSpc>
                <a:spcPct val="150000"/>
              </a:lnSpc>
              <a:spcBef>
                <a:spcPts val="1000"/>
              </a:spcBef>
              <a:buFont typeface="Courier New" panose="02070309020205020404" pitchFamily="49" charset="0"/>
              <a:buChar char="o"/>
              <a:defRPr/>
            </a:pPr>
            <a:r>
              <a:rPr lang="en-US" sz="2000" dirty="0">
                <a:solidFill>
                  <a:schemeClr val="bg1">
                    <a:lumMod val="85000"/>
                  </a:schemeClr>
                </a:solidFill>
                <a:latin typeface="Candara" pitchFamily="34" charset="0"/>
                <a:cs typeface="Arial" pitchFamily="34" charset="0"/>
              </a:rPr>
              <a:t>I can’t…</a:t>
            </a:r>
            <a:endParaRPr lang="en-US" sz="2000" dirty="0"/>
          </a:p>
        </p:txBody>
      </p:sp>
      <p:pic>
        <p:nvPicPr>
          <p:cNvPr id="24" name="Picture 2" descr="Image result for blue sketch arrow png">
            <a:extLst>
              <a:ext uri="{FF2B5EF4-FFF2-40B4-BE49-F238E27FC236}">
                <a16:creationId xmlns:a16="http://schemas.microsoft.com/office/drawing/2014/main" id="{FE7CED71-D84D-4CE0-ACE4-EC07CF2D2D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6B04714E-E514-47F0-81A0-5D4F83BC2CD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45242" y="2219391"/>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773020AA-8FA6-423C-92BC-040CDB7DFF1F}"/>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33CC24EC-5375-4082-9029-18F64130078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08081FF-407D-4C4B-9B95-6F266490082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5A77CB3-5C7D-4A25-BAE1-03EC7C69877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3CEEB555-249C-4833-87DF-F298F986CF0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3C0018DB-31B8-4BD6-A576-3D762697F32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18D06FFD-82B5-460E-A162-6BFF2A2CE51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210347B2-30D6-4927-AA98-D24F990CCB7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0F00CF72-B3C0-41D0-8E3E-930C3459852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12885E16-B42B-4547-B36B-9C150D16D690}"/>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801F9EA8-9EB6-431A-AABD-354B4E8D56F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BECF7DA-7074-4FAE-94E7-A557E00CA24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5C5832-F529-4CF4-850F-F85DE6118A2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4814782-638F-4D4C-821D-BAD1D2333E8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B094C2D-2D9F-4447-AD4F-95E44341C21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1A5CD9D-C9F2-416E-92E8-ACCF6FC722B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93E5904-C398-48D5-804C-D1C656CC085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D7D4920-72D1-4372-B759-A64BBF9999D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8959C113-A848-46EA-AEAD-CE3BBE94920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39988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par>
                                <p:cTn id="38" presetID="19" presetClass="emph" presetSubtype="0" fill="hold" nodeType="withEffect">
                                  <p:stCondLst>
                                    <p:cond delay="0"/>
                                  </p:stCondLst>
                                  <p:childTnLst>
                                    <p:animClr clrSpc="rgb" dir="cw">
                                      <p:cBhvr override="childStyle">
                                        <p:cTn id="39" dur="500" fill="hold"/>
                                        <p:tgtEl>
                                          <p:spTgt spid="17">
                                            <p:txEl>
                                              <p:pRg st="6" end="6"/>
                                            </p:txEl>
                                          </p:spTgt>
                                        </p:tgtEl>
                                        <p:attrNameLst>
                                          <p:attrName>style.color</p:attrName>
                                        </p:attrNameLst>
                                      </p:cBhvr>
                                      <p:to>
                                        <a:srgbClr val="000000"/>
                                      </p:to>
                                    </p:animClr>
                                    <p:animClr clrSpc="rgb" dir="cw">
                                      <p:cBhvr>
                                        <p:cTn id="40" dur="500" fill="hold"/>
                                        <p:tgtEl>
                                          <p:spTgt spid="17">
                                            <p:txEl>
                                              <p:pRg st="6" end="6"/>
                                            </p:txEl>
                                          </p:spTgt>
                                        </p:tgtEl>
                                        <p:attrNameLst>
                                          <p:attrName>fillcolor</p:attrName>
                                        </p:attrNameLst>
                                      </p:cBhvr>
                                      <p:to>
                                        <a:srgbClr val="000000"/>
                                      </p:to>
                                    </p:animClr>
                                    <p:set>
                                      <p:cBhvr>
                                        <p:cTn id="41" dur="500" fill="hold"/>
                                        <p:tgtEl>
                                          <p:spTgt spid="17">
                                            <p:txEl>
                                              <p:pRg st="6" end="6"/>
                                            </p:txEl>
                                          </p:spTgt>
                                        </p:tgtEl>
                                        <p:attrNameLst>
                                          <p:attrName>fill.type</p:attrName>
                                        </p:attrNameLst>
                                      </p:cBhvr>
                                      <p:to>
                                        <p:strVal val="solid"/>
                                      </p:to>
                                    </p:set>
                                    <p:set>
                                      <p:cBhvr>
                                        <p:cTn id="42" dur="500" fill="hold"/>
                                        <p:tgtEl>
                                          <p:spTgt spid="17">
                                            <p:txEl>
                                              <p:pRg st="6" end="6"/>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23">
                                            <p:txEl>
                                              <p:pRg st="0" end="0"/>
                                            </p:txEl>
                                          </p:spTgt>
                                        </p:tgtEl>
                                        <p:attrNameLst>
                                          <p:attrName>style.color</p:attrName>
                                        </p:attrNameLst>
                                      </p:cBhvr>
                                      <p:to>
                                        <a:srgbClr val="000000"/>
                                      </p:to>
                                    </p:animClr>
                                    <p:animClr clrSpc="rgb" dir="cw">
                                      <p:cBhvr>
                                        <p:cTn id="51" dur="500" fill="hold"/>
                                        <p:tgtEl>
                                          <p:spTgt spid="23">
                                            <p:txEl>
                                              <p:pRg st="0" end="0"/>
                                            </p:txEl>
                                          </p:spTgt>
                                        </p:tgtEl>
                                        <p:attrNameLst>
                                          <p:attrName>fillcolor</p:attrName>
                                        </p:attrNameLst>
                                      </p:cBhvr>
                                      <p:to>
                                        <a:srgbClr val="000000"/>
                                      </p:to>
                                    </p:animClr>
                                    <p:set>
                                      <p:cBhvr>
                                        <p:cTn id="52" dur="500" fill="hold"/>
                                        <p:tgtEl>
                                          <p:spTgt spid="23">
                                            <p:txEl>
                                              <p:pRg st="0" end="0"/>
                                            </p:txEl>
                                          </p:spTgt>
                                        </p:tgtEl>
                                        <p:attrNameLst>
                                          <p:attrName>fill.type</p:attrName>
                                        </p:attrNameLst>
                                      </p:cBhvr>
                                      <p:to>
                                        <p:strVal val="solid"/>
                                      </p:to>
                                    </p:set>
                                    <p:set>
                                      <p:cBhvr>
                                        <p:cTn id="53" dur="500" fill="hold"/>
                                        <p:tgtEl>
                                          <p:spTgt spid="23">
                                            <p:txEl>
                                              <p:pRg st="0" end="0"/>
                                            </p:txEl>
                                          </p:spTgt>
                                        </p:tgtEl>
                                        <p:attrNameLst>
                                          <p:attrName>fill.on</p:attrName>
                                        </p:attrNameLst>
                                      </p:cBhvr>
                                      <p:to>
                                        <p:strVal val="true"/>
                                      </p:to>
                                    </p:set>
                                  </p:childTnLst>
                                </p:cTn>
                              </p:par>
                              <p:par>
                                <p:cTn id="54" presetID="19" presetClass="emph" presetSubtype="0" fill="hold" nodeType="withEffect">
                                  <p:stCondLst>
                                    <p:cond delay="0"/>
                                  </p:stCondLst>
                                  <p:childTnLst>
                                    <p:animClr clrSpc="rgb" dir="cw">
                                      <p:cBhvr override="childStyle">
                                        <p:cTn id="55" dur="500" fill="hold"/>
                                        <p:tgtEl>
                                          <p:spTgt spid="23">
                                            <p:txEl>
                                              <p:pRg st="1" end="1"/>
                                            </p:txEl>
                                          </p:spTgt>
                                        </p:tgtEl>
                                        <p:attrNameLst>
                                          <p:attrName>style.color</p:attrName>
                                        </p:attrNameLst>
                                      </p:cBhvr>
                                      <p:to>
                                        <a:srgbClr val="000000"/>
                                      </p:to>
                                    </p:animClr>
                                    <p:animClr clrSpc="rgb" dir="cw">
                                      <p:cBhvr>
                                        <p:cTn id="56" dur="500" fill="hold"/>
                                        <p:tgtEl>
                                          <p:spTgt spid="23">
                                            <p:txEl>
                                              <p:pRg st="1" end="1"/>
                                            </p:txEl>
                                          </p:spTgt>
                                        </p:tgtEl>
                                        <p:attrNameLst>
                                          <p:attrName>fillcolor</p:attrName>
                                        </p:attrNameLst>
                                      </p:cBhvr>
                                      <p:to>
                                        <a:srgbClr val="000000"/>
                                      </p:to>
                                    </p:animClr>
                                    <p:set>
                                      <p:cBhvr>
                                        <p:cTn id="57" dur="500" fill="hold"/>
                                        <p:tgtEl>
                                          <p:spTgt spid="23">
                                            <p:txEl>
                                              <p:pRg st="1" end="1"/>
                                            </p:txEl>
                                          </p:spTgt>
                                        </p:tgtEl>
                                        <p:attrNameLst>
                                          <p:attrName>fill.type</p:attrName>
                                        </p:attrNameLst>
                                      </p:cBhvr>
                                      <p:to>
                                        <p:strVal val="solid"/>
                                      </p:to>
                                    </p:set>
                                    <p:set>
                                      <p:cBhvr>
                                        <p:cTn id="58" dur="500" fill="hold"/>
                                        <p:tgtEl>
                                          <p:spTgt spid="23">
                                            <p:txEl>
                                              <p:pRg st="1" end="1"/>
                                            </p:txEl>
                                          </p:spTgt>
                                        </p:tgtEl>
                                        <p:attrNameLst>
                                          <p:attrName>fill.on</p:attrName>
                                        </p:attrNameLst>
                                      </p:cBhvr>
                                      <p:to>
                                        <p:strVal val="true"/>
                                      </p:to>
                                    </p:set>
                                  </p:childTnLst>
                                </p:cTn>
                              </p:par>
                              <p:par>
                                <p:cTn id="59" presetID="19" presetClass="emph" presetSubtype="0" fill="hold" nodeType="withEffect">
                                  <p:stCondLst>
                                    <p:cond delay="0"/>
                                  </p:stCondLst>
                                  <p:childTnLst>
                                    <p:animClr clrSpc="rgb" dir="cw">
                                      <p:cBhvr override="childStyle">
                                        <p:cTn id="60" dur="500" fill="hold"/>
                                        <p:tgtEl>
                                          <p:spTgt spid="23">
                                            <p:txEl>
                                              <p:pRg st="2" end="2"/>
                                            </p:txEl>
                                          </p:spTgt>
                                        </p:tgtEl>
                                        <p:attrNameLst>
                                          <p:attrName>style.color</p:attrName>
                                        </p:attrNameLst>
                                      </p:cBhvr>
                                      <p:to>
                                        <a:srgbClr val="000000"/>
                                      </p:to>
                                    </p:animClr>
                                    <p:animClr clrSpc="rgb" dir="cw">
                                      <p:cBhvr>
                                        <p:cTn id="61" dur="500" fill="hold"/>
                                        <p:tgtEl>
                                          <p:spTgt spid="23">
                                            <p:txEl>
                                              <p:pRg st="2" end="2"/>
                                            </p:txEl>
                                          </p:spTgt>
                                        </p:tgtEl>
                                        <p:attrNameLst>
                                          <p:attrName>fillcolor</p:attrName>
                                        </p:attrNameLst>
                                      </p:cBhvr>
                                      <p:to>
                                        <a:srgbClr val="000000"/>
                                      </p:to>
                                    </p:animClr>
                                    <p:set>
                                      <p:cBhvr>
                                        <p:cTn id="62" dur="500" fill="hold"/>
                                        <p:tgtEl>
                                          <p:spTgt spid="23">
                                            <p:txEl>
                                              <p:pRg st="2" end="2"/>
                                            </p:txEl>
                                          </p:spTgt>
                                        </p:tgtEl>
                                        <p:attrNameLst>
                                          <p:attrName>fill.type</p:attrName>
                                        </p:attrNameLst>
                                      </p:cBhvr>
                                      <p:to>
                                        <p:strVal val="solid"/>
                                      </p:to>
                                    </p:set>
                                    <p:set>
                                      <p:cBhvr>
                                        <p:cTn id="63" dur="500" fill="hold"/>
                                        <p:tgtEl>
                                          <p:spTgt spid="23">
                                            <p:txEl>
                                              <p:pRg st="2" end="2"/>
                                            </p:txEl>
                                          </p:spTgt>
                                        </p:tgtEl>
                                        <p:attrNameLst>
                                          <p:attrName>fill.on</p:attrName>
                                        </p:attrNameLst>
                                      </p:cBhvr>
                                      <p:to>
                                        <p:strVal val="true"/>
                                      </p:to>
                                    </p:set>
                                  </p:childTnLst>
                                </p:cTn>
                              </p:par>
                              <p:par>
                                <p:cTn id="64" presetID="19" presetClass="emph" presetSubtype="0" fill="hold" nodeType="withEffect">
                                  <p:stCondLst>
                                    <p:cond delay="0"/>
                                  </p:stCondLst>
                                  <p:childTnLst>
                                    <p:animClr clrSpc="rgb" dir="cw">
                                      <p:cBhvr override="childStyle">
                                        <p:cTn id="65" dur="500" fill="hold"/>
                                        <p:tgtEl>
                                          <p:spTgt spid="23">
                                            <p:txEl>
                                              <p:pRg st="3" end="3"/>
                                            </p:txEl>
                                          </p:spTgt>
                                        </p:tgtEl>
                                        <p:attrNameLst>
                                          <p:attrName>style.color</p:attrName>
                                        </p:attrNameLst>
                                      </p:cBhvr>
                                      <p:to>
                                        <a:srgbClr val="000000"/>
                                      </p:to>
                                    </p:animClr>
                                    <p:animClr clrSpc="rgb" dir="cw">
                                      <p:cBhvr>
                                        <p:cTn id="66" dur="500" fill="hold"/>
                                        <p:tgtEl>
                                          <p:spTgt spid="23">
                                            <p:txEl>
                                              <p:pRg st="3" end="3"/>
                                            </p:txEl>
                                          </p:spTgt>
                                        </p:tgtEl>
                                        <p:attrNameLst>
                                          <p:attrName>fillcolor</p:attrName>
                                        </p:attrNameLst>
                                      </p:cBhvr>
                                      <p:to>
                                        <a:srgbClr val="000000"/>
                                      </p:to>
                                    </p:animClr>
                                    <p:set>
                                      <p:cBhvr>
                                        <p:cTn id="67" dur="500" fill="hold"/>
                                        <p:tgtEl>
                                          <p:spTgt spid="23">
                                            <p:txEl>
                                              <p:pRg st="3" end="3"/>
                                            </p:txEl>
                                          </p:spTgt>
                                        </p:tgtEl>
                                        <p:attrNameLst>
                                          <p:attrName>fill.type</p:attrName>
                                        </p:attrNameLst>
                                      </p:cBhvr>
                                      <p:to>
                                        <p:strVal val="solid"/>
                                      </p:to>
                                    </p:set>
                                    <p:set>
                                      <p:cBhvr>
                                        <p:cTn id="68" dur="500" fill="hold"/>
                                        <p:tgtEl>
                                          <p:spTgt spid="23">
                                            <p:txEl>
                                              <p:pRg st="3" end="3"/>
                                            </p:txEl>
                                          </p:spTgt>
                                        </p:tgtEl>
                                        <p:attrNameLst>
                                          <p:attrName>fill.on</p:attrName>
                                        </p:attrNameLst>
                                      </p:cBhvr>
                                      <p:to>
                                        <p:strVal val="true"/>
                                      </p:to>
                                    </p:set>
                                  </p:childTnLst>
                                </p:cTn>
                              </p:par>
                              <p:par>
                                <p:cTn id="69" presetID="19" presetClass="emph" presetSubtype="0" fill="hold" nodeType="withEffect">
                                  <p:stCondLst>
                                    <p:cond delay="0"/>
                                  </p:stCondLst>
                                  <p:childTnLst>
                                    <p:animClr clrSpc="rgb" dir="cw">
                                      <p:cBhvr override="childStyle">
                                        <p:cTn id="70" dur="500" fill="hold"/>
                                        <p:tgtEl>
                                          <p:spTgt spid="23">
                                            <p:txEl>
                                              <p:pRg st="4" end="4"/>
                                            </p:txEl>
                                          </p:spTgt>
                                        </p:tgtEl>
                                        <p:attrNameLst>
                                          <p:attrName>style.color</p:attrName>
                                        </p:attrNameLst>
                                      </p:cBhvr>
                                      <p:to>
                                        <a:srgbClr val="000000"/>
                                      </p:to>
                                    </p:animClr>
                                    <p:animClr clrSpc="rgb" dir="cw">
                                      <p:cBhvr>
                                        <p:cTn id="71" dur="500" fill="hold"/>
                                        <p:tgtEl>
                                          <p:spTgt spid="23">
                                            <p:txEl>
                                              <p:pRg st="4" end="4"/>
                                            </p:txEl>
                                          </p:spTgt>
                                        </p:tgtEl>
                                        <p:attrNameLst>
                                          <p:attrName>fillcolor</p:attrName>
                                        </p:attrNameLst>
                                      </p:cBhvr>
                                      <p:to>
                                        <a:srgbClr val="000000"/>
                                      </p:to>
                                    </p:animClr>
                                    <p:set>
                                      <p:cBhvr>
                                        <p:cTn id="72" dur="500" fill="hold"/>
                                        <p:tgtEl>
                                          <p:spTgt spid="23">
                                            <p:txEl>
                                              <p:pRg st="4" end="4"/>
                                            </p:txEl>
                                          </p:spTgt>
                                        </p:tgtEl>
                                        <p:attrNameLst>
                                          <p:attrName>fill.type</p:attrName>
                                        </p:attrNameLst>
                                      </p:cBhvr>
                                      <p:to>
                                        <p:strVal val="solid"/>
                                      </p:to>
                                    </p:set>
                                    <p:set>
                                      <p:cBhvr>
                                        <p:cTn id="73" dur="500" fill="hold"/>
                                        <p:tgtEl>
                                          <p:spTgt spid="23">
                                            <p:txEl>
                                              <p:pRg st="4" end="4"/>
                                            </p:txEl>
                                          </p:spTgt>
                                        </p:tgtEl>
                                        <p:attrNameLst>
                                          <p:attrName>fill.on</p:attrName>
                                        </p:attrNameLst>
                                      </p:cBhvr>
                                      <p:to>
                                        <p:strVal val="true"/>
                                      </p:to>
                                    </p:set>
                                  </p:childTnLst>
                                </p:cTn>
                              </p:par>
                              <p:par>
                                <p:cTn id="74" presetID="19" presetClass="emph" presetSubtype="0" fill="hold" nodeType="withEffect">
                                  <p:stCondLst>
                                    <p:cond delay="0"/>
                                  </p:stCondLst>
                                  <p:childTnLst>
                                    <p:animClr clrSpc="rgb" dir="cw">
                                      <p:cBhvr override="childStyle">
                                        <p:cTn id="75" dur="500" fill="hold"/>
                                        <p:tgtEl>
                                          <p:spTgt spid="23">
                                            <p:txEl>
                                              <p:pRg st="5" end="5"/>
                                            </p:txEl>
                                          </p:spTgt>
                                        </p:tgtEl>
                                        <p:attrNameLst>
                                          <p:attrName>style.color</p:attrName>
                                        </p:attrNameLst>
                                      </p:cBhvr>
                                      <p:to>
                                        <a:srgbClr val="000000"/>
                                      </p:to>
                                    </p:animClr>
                                    <p:animClr clrSpc="rgb" dir="cw">
                                      <p:cBhvr>
                                        <p:cTn id="76" dur="500" fill="hold"/>
                                        <p:tgtEl>
                                          <p:spTgt spid="23">
                                            <p:txEl>
                                              <p:pRg st="5" end="5"/>
                                            </p:txEl>
                                          </p:spTgt>
                                        </p:tgtEl>
                                        <p:attrNameLst>
                                          <p:attrName>fillcolor</p:attrName>
                                        </p:attrNameLst>
                                      </p:cBhvr>
                                      <p:to>
                                        <a:srgbClr val="000000"/>
                                      </p:to>
                                    </p:animClr>
                                    <p:set>
                                      <p:cBhvr>
                                        <p:cTn id="77" dur="500" fill="hold"/>
                                        <p:tgtEl>
                                          <p:spTgt spid="23">
                                            <p:txEl>
                                              <p:pRg st="5" end="5"/>
                                            </p:txEl>
                                          </p:spTgt>
                                        </p:tgtEl>
                                        <p:attrNameLst>
                                          <p:attrName>fill.type</p:attrName>
                                        </p:attrNameLst>
                                      </p:cBhvr>
                                      <p:to>
                                        <p:strVal val="solid"/>
                                      </p:to>
                                    </p:set>
                                    <p:set>
                                      <p:cBhvr>
                                        <p:cTn id="78" dur="500" fill="hold"/>
                                        <p:tgtEl>
                                          <p:spTgt spid="23">
                                            <p:txEl>
                                              <p:pRg st="5" end="5"/>
                                            </p:txEl>
                                          </p:spTgt>
                                        </p:tgtEl>
                                        <p:attrNameLst>
                                          <p:attrName>fill.on</p:attrName>
                                        </p:attrNameLst>
                                      </p:cBhvr>
                                      <p:to>
                                        <p:strVal val="true"/>
                                      </p:to>
                                    </p:set>
                                  </p:childTnLst>
                                </p:cTn>
                              </p:par>
                              <p:par>
                                <p:cTn id="79" presetID="2" presetClass="entr" presetSubtype="8"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Useful Expressions</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Permissions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May I come in? (More Formal)</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Can I come in? (Less Formal)</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Requests</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Would you mind if I leave early? (More Formal)</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I’m leaving early, you don't mind, do you? (Less Formal)</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Suggesting and Inviting</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Would you like to go outside? (More Formal)</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Why don't we go outside? (Less Formal)</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8109344-CA66-497D-A9EE-ECE9C6D0229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3562AE4D-3F2F-4C38-826D-CEB7E58DB74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54912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A47F442D-DB90-4A8B-BA5B-D747BBD8BC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94662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760EBE1-563D-4541-B3E0-EC74A516AF14}"/>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079962F6-36A3-4FE1-89CD-190BD058C94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BB499B2-D560-47AC-B546-CF62AFB8937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BC2B633-DAF1-4DFF-A96A-6453C561BCB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E8492F9-1EFC-46C1-8727-74498BBD806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BB14823E-E270-410A-A29B-3D200EF8DD3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BAE6AF6C-201E-4210-A5C3-EA136180EA6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BCDB395C-6EB0-44C3-B93B-5828EB5D097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6F91311C-D384-4391-A651-387FC5EC282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693A7590-ED7F-451E-BAA0-9CFA8AE2153A}"/>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17260007-64BD-4E5C-9ED4-45A5D7D90DB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B614C78-A4DB-424C-9569-B7E6729B8EE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9521F81-A9CF-4C0D-A628-81BF7B89631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71E61E-8A4A-4547-A309-E58ABCCFE2D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F8D8E94-2C15-4A1A-95CF-B565331B013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64F9D25-65AB-4AA5-A96D-315E5A326E6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2BC7487-0DC4-4ED0-AD25-FB42A5DE777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602F80F-E868-4EFA-87E1-369908FCEDD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C983EB34-B519-4581-855A-D998DC7C90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901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19" presetClass="emph" presetSubtype="0" fill="hold" nodeType="withEffect">
                                  <p:stCondLst>
                                    <p:cond delay="0"/>
                                  </p:stCondLst>
                                  <p:childTnLst>
                                    <p:animClr clrSpc="rgb" dir="cw">
                                      <p:cBhvr override="childStyle">
                                        <p:cTn id="40" dur="500" fill="hold"/>
                                        <p:tgtEl>
                                          <p:spTgt spid="17">
                                            <p:txEl>
                                              <p:pRg st="5" end="5"/>
                                            </p:txEl>
                                          </p:spTgt>
                                        </p:tgtEl>
                                        <p:attrNameLst>
                                          <p:attrName>style.color</p:attrName>
                                        </p:attrNameLst>
                                      </p:cBhvr>
                                      <p:to>
                                        <a:srgbClr val="000000"/>
                                      </p:to>
                                    </p:animClr>
                                    <p:animClr clrSpc="rgb" dir="cw">
                                      <p:cBhvr>
                                        <p:cTn id="41" dur="500" fill="hold"/>
                                        <p:tgtEl>
                                          <p:spTgt spid="17">
                                            <p:txEl>
                                              <p:pRg st="5" end="5"/>
                                            </p:txEl>
                                          </p:spTgt>
                                        </p:tgtEl>
                                        <p:attrNameLst>
                                          <p:attrName>fillcolor</p:attrName>
                                        </p:attrNameLst>
                                      </p:cBhvr>
                                      <p:to>
                                        <a:srgbClr val="000000"/>
                                      </p:to>
                                    </p:animClr>
                                    <p:set>
                                      <p:cBhvr>
                                        <p:cTn id="42" dur="500" fill="hold"/>
                                        <p:tgtEl>
                                          <p:spTgt spid="17">
                                            <p:txEl>
                                              <p:pRg st="5" end="5"/>
                                            </p:txEl>
                                          </p:spTgt>
                                        </p:tgtEl>
                                        <p:attrNameLst>
                                          <p:attrName>fill.type</p:attrName>
                                        </p:attrNameLst>
                                      </p:cBhvr>
                                      <p:to>
                                        <p:strVal val="solid"/>
                                      </p:to>
                                    </p:set>
                                    <p:set>
                                      <p:cBhvr>
                                        <p:cTn id="43" dur="500" fill="hold"/>
                                        <p:tgtEl>
                                          <p:spTgt spid="17">
                                            <p:txEl>
                                              <p:pRg st="5" end="5"/>
                                            </p:txEl>
                                          </p:spTgt>
                                        </p:tgtEl>
                                        <p:attrNameLst>
                                          <p:attrName>fill.on</p:attrName>
                                        </p:attrNameLst>
                                      </p:cBhvr>
                                      <p:to>
                                        <p:strVal val="true"/>
                                      </p:to>
                                    </p:set>
                                  </p:childTnLst>
                                </p:cTn>
                              </p:par>
                              <p:par>
                                <p:cTn id="44" presetID="19" presetClass="emph" presetSubtype="0" fill="hold" nodeType="withEffect">
                                  <p:stCondLst>
                                    <p:cond delay="0"/>
                                  </p:stCondLst>
                                  <p:childTnLst>
                                    <p:animClr clrSpc="rgb" dir="cw">
                                      <p:cBhvr override="childStyle">
                                        <p:cTn id="45" dur="500" fill="hold"/>
                                        <p:tgtEl>
                                          <p:spTgt spid="17">
                                            <p:txEl>
                                              <p:pRg st="6" end="6"/>
                                            </p:txEl>
                                          </p:spTgt>
                                        </p:tgtEl>
                                        <p:attrNameLst>
                                          <p:attrName>style.color</p:attrName>
                                        </p:attrNameLst>
                                      </p:cBhvr>
                                      <p:to>
                                        <a:srgbClr val="000000"/>
                                      </p:to>
                                    </p:animClr>
                                    <p:animClr clrSpc="rgb" dir="cw">
                                      <p:cBhvr>
                                        <p:cTn id="46" dur="500" fill="hold"/>
                                        <p:tgtEl>
                                          <p:spTgt spid="17">
                                            <p:txEl>
                                              <p:pRg st="6" end="6"/>
                                            </p:txEl>
                                          </p:spTgt>
                                        </p:tgtEl>
                                        <p:attrNameLst>
                                          <p:attrName>fillcolor</p:attrName>
                                        </p:attrNameLst>
                                      </p:cBhvr>
                                      <p:to>
                                        <a:srgbClr val="000000"/>
                                      </p:to>
                                    </p:animClr>
                                    <p:set>
                                      <p:cBhvr>
                                        <p:cTn id="47" dur="500" fill="hold"/>
                                        <p:tgtEl>
                                          <p:spTgt spid="17">
                                            <p:txEl>
                                              <p:pRg st="6" end="6"/>
                                            </p:txEl>
                                          </p:spTgt>
                                        </p:tgtEl>
                                        <p:attrNameLst>
                                          <p:attrName>fill.type</p:attrName>
                                        </p:attrNameLst>
                                      </p:cBhvr>
                                      <p:to>
                                        <p:strVal val="solid"/>
                                      </p:to>
                                    </p:set>
                                    <p:set>
                                      <p:cBhvr>
                                        <p:cTn id="48" dur="500" fill="hold"/>
                                        <p:tgtEl>
                                          <p:spTgt spid="17">
                                            <p:txEl>
                                              <p:pRg st="6" end="6"/>
                                            </p:txEl>
                                          </p:spTgt>
                                        </p:tgtEl>
                                        <p:attrNameLst>
                                          <p:attrName>fill.on</p:attrName>
                                        </p:attrNameLst>
                                      </p:cBhvr>
                                      <p:to>
                                        <p:strVal val="true"/>
                                      </p:to>
                                    </p:set>
                                  </p:childTnLst>
                                </p:cTn>
                              </p:par>
                              <p:par>
                                <p:cTn id="49" presetID="2" presetClass="entr" presetSubtype="8"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0-#ppt_w/2"/>
                                          </p:val>
                                        </p:tav>
                                        <p:tav tm="100000">
                                          <p:val>
                                            <p:strVal val="#ppt_x"/>
                                          </p:val>
                                        </p:tav>
                                      </p:tavLst>
                                    </p:anim>
                                    <p:anim calcmode="lin" valueType="num">
                                      <p:cBhvr additive="base">
                                        <p:cTn id="5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mph" presetSubtype="0" fill="hold" nodeType="clickEffect">
                                  <p:stCondLst>
                                    <p:cond delay="0"/>
                                  </p:stCondLst>
                                  <p:childTnLst>
                                    <p:animClr clrSpc="rgb" dir="cw">
                                      <p:cBhvr override="childStyle">
                                        <p:cTn id="56" dur="500" fill="hold"/>
                                        <p:tgtEl>
                                          <p:spTgt spid="17">
                                            <p:txEl>
                                              <p:pRg st="7" end="7"/>
                                            </p:txEl>
                                          </p:spTgt>
                                        </p:tgtEl>
                                        <p:attrNameLst>
                                          <p:attrName>style.color</p:attrName>
                                        </p:attrNameLst>
                                      </p:cBhvr>
                                      <p:to>
                                        <a:srgbClr val="000000"/>
                                      </p:to>
                                    </p:animClr>
                                    <p:animClr clrSpc="rgb" dir="cw">
                                      <p:cBhvr>
                                        <p:cTn id="57" dur="500" fill="hold"/>
                                        <p:tgtEl>
                                          <p:spTgt spid="17">
                                            <p:txEl>
                                              <p:pRg st="7" end="7"/>
                                            </p:txEl>
                                          </p:spTgt>
                                        </p:tgtEl>
                                        <p:attrNameLst>
                                          <p:attrName>fillcolor</p:attrName>
                                        </p:attrNameLst>
                                      </p:cBhvr>
                                      <p:to>
                                        <a:srgbClr val="000000"/>
                                      </p:to>
                                    </p:animClr>
                                    <p:set>
                                      <p:cBhvr>
                                        <p:cTn id="58" dur="500" fill="hold"/>
                                        <p:tgtEl>
                                          <p:spTgt spid="17">
                                            <p:txEl>
                                              <p:pRg st="7" end="7"/>
                                            </p:txEl>
                                          </p:spTgt>
                                        </p:tgtEl>
                                        <p:attrNameLst>
                                          <p:attrName>fill.type</p:attrName>
                                        </p:attrNameLst>
                                      </p:cBhvr>
                                      <p:to>
                                        <p:strVal val="solid"/>
                                      </p:to>
                                    </p:set>
                                    <p:set>
                                      <p:cBhvr>
                                        <p:cTn id="59" dur="500" fill="hold"/>
                                        <p:tgtEl>
                                          <p:spTgt spid="17">
                                            <p:txEl>
                                              <p:pRg st="7" end="7"/>
                                            </p:txEl>
                                          </p:spTgt>
                                        </p:tgtEl>
                                        <p:attrNameLst>
                                          <p:attrName>fill.on</p:attrName>
                                        </p:attrNameLst>
                                      </p:cBhvr>
                                      <p:to>
                                        <p:strVal val="true"/>
                                      </p:to>
                                    </p:set>
                                  </p:childTnLst>
                                </p:cTn>
                              </p:par>
                              <p:par>
                                <p:cTn id="60" presetID="19" presetClass="emph" presetSubtype="0" fill="hold" nodeType="withEffect">
                                  <p:stCondLst>
                                    <p:cond delay="0"/>
                                  </p:stCondLst>
                                  <p:childTnLst>
                                    <p:animClr clrSpc="rgb" dir="cw">
                                      <p:cBhvr override="childStyle">
                                        <p:cTn id="61" dur="500" fill="hold"/>
                                        <p:tgtEl>
                                          <p:spTgt spid="17">
                                            <p:txEl>
                                              <p:pRg st="8" end="8"/>
                                            </p:txEl>
                                          </p:spTgt>
                                        </p:tgtEl>
                                        <p:attrNameLst>
                                          <p:attrName>style.color</p:attrName>
                                        </p:attrNameLst>
                                      </p:cBhvr>
                                      <p:to>
                                        <a:srgbClr val="000000"/>
                                      </p:to>
                                    </p:animClr>
                                    <p:animClr clrSpc="rgb" dir="cw">
                                      <p:cBhvr>
                                        <p:cTn id="62" dur="500" fill="hold"/>
                                        <p:tgtEl>
                                          <p:spTgt spid="17">
                                            <p:txEl>
                                              <p:pRg st="8" end="8"/>
                                            </p:txEl>
                                          </p:spTgt>
                                        </p:tgtEl>
                                        <p:attrNameLst>
                                          <p:attrName>fillcolor</p:attrName>
                                        </p:attrNameLst>
                                      </p:cBhvr>
                                      <p:to>
                                        <a:srgbClr val="000000"/>
                                      </p:to>
                                    </p:animClr>
                                    <p:set>
                                      <p:cBhvr>
                                        <p:cTn id="63" dur="500" fill="hold"/>
                                        <p:tgtEl>
                                          <p:spTgt spid="17">
                                            <p:txEl>
                                              <p:pRg st="8" end="8"/>
                                            </p:txEl>
                                          </p:spTgt>
                                        </p:tgtEl>
                                        <p:attrNameLst>
                                          <p:attrName>fill.type</p:attrName>
                                        </p:attrNameLst>
                                      </p:cBhvr>
                                      <p:to>
                                        <p:strVal val="solid"/>
                                      </p:to>
                                    </p:set>
                                    <p:set>
                                      <p:cBhvr>
                                        <p:cTn id="64" dur="500" fill="hold"/>
                                        <p:tgtEl>
                                          <p:spTgt spid="17">
                                            <p:txEl>
                                              <p:pRg st="8" end="8"/>
                                            </p:txEl>
                                          </p:spTgt>
                                        </p:tgtEl>
                                        <p:attrNameLst>
                                          <p:attrName>fill.on</p:attrName>
                                        </p:attrNameLst>
                                      </p:cBhvr>
                                      <p:to>
                                        <p:strVal val="true"/>
                                      </p:to>
                                    </p:set>
                                  </p:childTnLst>
                                </p:cTn>
                              </p:par>
                              <p:par>
                                <p:cTn id="65" presetID="19" presetClass="emph" presetSubtype="0" fill="hold" nodeType="withEffect">
                                  <p:stCondLst>
                                    <p:cond delay="0"/>
                                  </p:stCondLst>
                                  <p:childTnLst>
                                    <p:animClr clrSpc="rgb" dir="cw">
                                      <p:cBhvr override="childStyle">
                                        <p:cTn id="66" dur="500" fill="hold"/>
                                        <p:tgtEl>
                                          <p:spTgt spid="17">
                                            <p:txEl>
                                              <p:pRg st="9" end="9"/>
                                            </p:txEl>
                                          </p:spTgt>
                                        </p:tgtEl>
                                        <p:attrNameLst>
                                          <p:attrName>style.color</p:attrName>
                                        </p:attrNameLst>
                                      </p:cBhvr>
                                      <p:to>
                                        <a:srgbClr val="000000"/>
                                      </p:to>
                                    </p:animClr>
                                    <p:animClr clrSpc="rgb" dir="cw">
                                      <p:cBhvr>
                                        <p:cTn id="67" dur="500" fill="hold"/>
                                        <p:tgtEl>
                                          <p:spTgt spid="17">
                                            <p:txEl>
                                              <p:pRg st="9" end="9"/>
                                            </p:txEl>
                                          </p:spTgt>
                                        </p:tgtEl>
                                        <p:attrNameLst>
                                          <p:attrName>fillcolor</p:attrName>
                                        </p:attrNameLst>
                                      </p:cBhvr>
                                      <p:to>
                                        <a:srgbClr val="000000"/>
                                      </p:to>
                                    </p:animClr>
                                    <p:set>
                                      <p:cBhvr>
                                        <p:cTn id="68" dur="500" fill="hold"/>
                                        <p:tgtEl>
                                          <p:spTgt spid="17">
                                            <p:txEl>
                                              <p:pRg st="9" end="9"/>
                                            </p:txEl>
                                          </p:spTgt>
                                        </p:tgtEl>
                                        <p:attrNameLst>
                                          <p:attrName>fill.type</p:attrName>
                                        </p:attrNameLst>
                                      </p:cBhvr>
                                      <p:to>
                                        <p:strVal val="solid"/>
                                      </p:to>
                                    </p:set>
                                    <p:set>
                                      <p:cBhvr>
                                        <p:cTn id="69" dur="500" fill="hold"/>
                                        <p:tgtEl>
                                          <p:spTgt spid="17">
                                            <p:txEl>
                                              <p:pRg st="9" end="9"/>
                                            </p:txEl>
                                          </p:spTgt>
                                        </p:tgtEl>
                                        <p:attrNameLst>
                                          <p:attrName>fill.on</p:attrName>
                                        </p:attrNameLst>
                                      </p:cBhvr>
                                      <p:to>
                                        <p:strVal val="true"/>
                                      </p:to>
                                    </p:set>
                                  </p:childTnLst>
                                </p:cTn>
                              </p:par>
                              <p:par>
                                <p:cTn id="70" presetID="2" presetClass="entr" presetSubtype="8"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0-#ppt_w/2"/>
                                          </p:val>
                                        </p:tav>
                                        <p:tav tm="100000">
                                          <p:val>
                                            <p:strVal val="#ppt_x"/>
                                          </p:val>
                                        </p:tav>
                                      </p:tavLst>
                                    </p:anim>
                                    <p:anim calcmode="lin" valueType="num">
                                      <p:cBhvr additive="base">
                                        <p:cTn id="7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Email Structure </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Dos and Don’ts</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Vocabulary and Useful Expressions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AF9C4F-4770-41E0-B885-3081BD3628B9}"/>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74DD7468-96A1-444E-9181-0009CF392F7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46BA47AF-962D-4077-941B-08920A46652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DF434E18-9810-4972-B35E-F898F3D58BA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E0FDE1D4-2EC1-4351-A558-D90705443CB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2609F43E-B2D1-4619-B6C8-657C71EDCA5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A8D7795F-D9CC-47A8-A5A9-80CB7F45F44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5F80D46-C2C8-4319-92B7-0D895E547D3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0AA7BD59-F35B-4EE7-92A3-5903353595A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618D4AD8-9460-4116-AEE7-D3C955B23456}"/>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D62E717D-4FDD-4244-9221-C4A72174E93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95871B-136B-4A75-A620-FC82A83258F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1C55202-15A3-429D-9E2E-AF5A519EC6B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538763B-A921-423E-88ED-1BB913B2B9B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55EFFFE-E9D7-4F73-87A6-54CD1608725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9DD53-45B7-4481-BEC6-59EB7B1D91F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CCF5DC-57D9-481A-9E31-39D0281C62A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CDB0BAC-3B6D-475E-B11D-E5DAC7B21DF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92FEE45A-B85A-4204-A40B-B0F6BC7352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03132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Email Structure: Opening Sentence</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Provides reasons for writing</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Responds to ongoing communication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Develops a link between interlocutors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4725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11120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F90513AD-1F40-4491-AFF8-1080842999FF}"/>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8D6545FD-F5E7-4A1C-8925-753905892E0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8AB13CCE-9229-423E-86DF-38482B3BD4E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3D2FF4F-42A7-4AA5-8942-AA844E839B0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E1E123E-62FA-4980-AECC-F0BE37C08E6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E218C4C6-2AF9-4FDB-8D73-D93ADA2834E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5672FF9-94C0-47E8-9F51-AB2D137D3C5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B7FD78DF-13E9-4C02-932D-91E81A25F83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BD9078BA-AFE5-4914-B3AD-9C5FF77CBAE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CD6194F7-9EAD-4D56-B857-6B2582E4814E}"/>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576EFF54-7205-4134-99DA-DF9DECF9965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11B345-A810-4910-9383-C1E7E5B837C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EACE09B-87A4-4D88-A0B8-555DD16C385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E30B4F6-EFC9-4B8A-A3C4-740026082C9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AAC54B8A-1496-44DA-B904-E2F6F040356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E81A2CA-73F6-47CF-9E55-DFE2AC82ABA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16C7B3-FAEE-4B38-A3EF-B2CE1FA6F52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C966863-2615-4C09-9F07-3619E69A6B8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917C28A2-D814-4437-8F7D-E0902DC0F9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1817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Opening Sentence: Examples</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Following our phone conversation, I am sending you…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Attached, please find the documents you requested regarding…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In regards to the upcoming pilot program, I have listed below the tasks and deadlines that need to be completed.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Further to our last discussion, I would like to bring to your attention the following issues: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As we agreed, there will not be …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Please reconsider our proposal for …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In response to your job post for Marketing Director, please find below a brief overview of my skills. I have also attached my CV for your review.</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3EE69BA3-6E90-4E6C-8079-CFEA0E312B22}"/>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A705C644-DD8A-4E11-84A5-409E81A50ED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5643776B-FEC6-46FA-8FE6-2F03E9CC233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15EEBB5C-E375-40E9-81F0-73E92B92F4B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B9AA79C-9A96-4C5D-9119-1F9F97A95FC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78E3C06A-045D-4CF5-8E8A-419FA9642C5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16E37C2-8DB4-4D11-A23A-1F1F55266FE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07D66018-662C-4DD1-8D13-B60BF707808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4DCDB559-1861-484B-A7FE-22D496F678F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218FEA8F-C07D-4305-97DD-914815E59332}"/>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57633085-FDEE-459F-A4F1-F8FDB7EE61B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701BA15-8491-4E7F-9E83-1A0AB912011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DD09AA9-ACA6-439F-BEDA-7F309C13B1A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DAC7E05-854A-4683-9CB9-D0F3B2C5CFC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306C3AB-B1E8-4137-ADCE-1B5832298EB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AC86008-3AB6-4515-B238-D8A51F4147D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7ED281-E26E-4B99-A7BB-8DBB97BD7F9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85ECF22-13F9-4B47-BB66-6249BFBC211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88CC0558-8F74-4850-8505-AC903BF72B0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71597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6" end="6"/>
                                            </p:txEl>
                                          </p:spTgt>
                                        </p:tgtEl>
                                        <p:attrNameLst>
                                          <p:attrName>style.color</p:attrName>
                                        </p:attrNameLst>
                                      </p:cBhvr>
                                      <p:to>
                                        <a:srgbClr val="000000"/>
                                      </p:to>
                                    </p:animClr>
                                    <p:animClr clrSpc="rgb" dir="cw">
                                      <p:cBhvr>
                                        <p:cTn id="50" dur="500" fill="hold"/>
                                        <p:tgtEl>
                                          <p:spTgt spid="17">
                                            <p:txEl>
                                              <p:pRg st="6" end="6"/>
                                            </p:txEl>
                                          </p:spTgt>
                                        </p:tgtEl>
                                        <p:attrNameLst>
                                          <p:attrName>fillcolor</p:attrName>
                                        </p:attrNameLst>
                                      </p:cBhvr>
                                      <p:to>
                                        <a:srgbClr val="000000"/>
                                      </p:to>
                                    </p:animClr>
                                    <p:set>
                                      <p:cBhvr>
                                        <p:cTn id="51" dur="500" fill="hold"/>
                                        <p:tgtEl>
                                          <p:spTgt spid="17">
                                            <p:txEl>
                                              <p:pRg st="6" end="6"/>
                                            </p:txEl>
                                          </p:spTgt>
                                        </p:tgtEl>
                                        <p:attrNameLst>
                                          <p:attrName>fill.type</p:attrName>
                                        </p:attrNameLst>
                                      </p:cBhvr>
                                      <p:to>
                                        <p:strVal val="solid"/>
                                      </p:to>
                                    </p:set>
                                    <p:set>
                                      <p:cBhvr>
                                        <p:cTn id="52" dur="500" fill="hold"/>
                                        <p:tgtEl>
                                          <p:spTgt spid="17">
                                            <p:txEl>
                                              <p:pRg st="6" end="6"/>
                                            </p:txEl>
                                          </p:spTgt>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9" presetClass="emph" presetSubtype="0" fill="hold" nodeType="clickEffect">
                                  <p:stCondLst>
                                    <p:cond delay="0"/>
                                  </p:stCondLst>
                                  <p:childTnLst>
                                    <p:animClr clrSpc="rgb" dir="cw">
                                      <p:cBhvr override="childStyle">
                                        <p:cTn id="56" dur="500" fill="hold"/>
                                        <p:tgtEl>
                                          <p:spTgt spid="17">
                                            <p:txEl>
                                              <p:pRg st="7" end="7"/>
                                            </p:txEl>
                                          </p:spTgt>
                                        </p:tgtEl>
                                        <p:attrNameLst>
                                          <p:attrName>style.color</p:attrName>
                                        </p:attrNameLst>
                                      </p:cBhvr>
                                      <p:to>
                                        <a:srgbClr val="000000"/>
                                      </p:to>
                                    </p:animClr>
                                    <p:animClr clrSpc="rgb" dir="cw">
                                      <p:cBhvr>
                                        <p:cTn id="57" dur="500" fill="hold"/>
                                        <p:tgtEl>
                                          <p:spTgt spid="17">
                                            <p:txEl>
                                              <p:pRg st="7" end="7"/>
                                            </p:txEl>
                                          </p:spTgt>
                                        </p:tgtEl>
                                        <p:attrNameLst>
                                          <p:attrName>fillcolor</p:attrName>
                                        </p:attrNameLst>
                                      </p:cBhvr>
                                      <p:to>
                                        <a:srgbClr val="000000"/>
                                      </p:to>
                                    </p:animClr>
                                    <p:set>
                                      <p:cBhvr>
                                        <p:cTn id="58" dur="500" fill="hold"/>
                                        <p:tgtEl>
                                          <p:spTgt spid="17">
                                            <p:txEl>
                                              <p:pRg st="7" end="7"/>
                                            </p:txEl>
                                          </p:spTgt>
                                        </p:tgtEl>
                                        <p:attrNameLst>
                                          <p:attrName>fill.type</p:attrName>
                                        </p:attrNameLst>
                                      </p:cBhvr>
                                      <p:to>
                                        <p:strVal val="solid"/>
                                      </p:to>
                                    </p:set>
                                    <p:set>
                                      <p:cBhvr>
                                        <p:cTn id="59"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189282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Opening Sentence: Supporting Details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Here is the detailed list: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In addition to the attached agenda, please click on this link http://www... </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To register for the online event, please go to...</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E776C3F5-4A89-48C1-9456-CE29DFBB77CB}"/>
              </a:ext>
            </a:extLst>
          </p:cNvPr>
          <p:cNvGrpSpPr/>
          <p:nvPr/>
        </p:nvGrpSpPr>
        <p:grpSpPr>
          <a:xfrm>
            <a:off x="0" y="6756400"/>
            <a:ext cx="9144000" cy="101600"/>
            <a:chOff x="0" y="5791200"/>
            <a:chExt cx="8084345" cy="330200"/>
          </a:xfrm>
        </p:grpSpPr>
        <p:sp>
          <p:nvSpPr>
            <p:cNvPr id="49" name="Rectangle 48">
              <a:extLst>
                <a:ext uri="{FF2B5EF4-FFF2-40B4-BE49-F238E27FC236}">
                  <a16:creationId xmlns:a16="http://schemas.microsoft.com/office/drawing/2014/main" id="{79872507-E04E-4E6E-84C3-610FFAFDB11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0" name="Rectangle 49">
              <a:extLst>
                <a:ext uri="{FF2B5EF4-FFF2-40B4-BE49-F238E27FC236}">
                  <a16:creationId xmlns:a16="http://schemas.microsoft.com/office/drawing/2014/main" id="{9867CF70-14F7-4C30-9E09-CCFF1A34F26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1" name="Rectangle 50">
              <a:extLst>
                <a:ext uri="{FF2B5EF4-FFF2-40B4-BE49-F238E27FC236}">
                  <a16:creationId xmlns:a16="http://schemas.microsoft.com/office/drawing/2014/main" id="{0372713E-C76B-4ECB-8E47-C4FFF0652FC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2" name="Rectangle 51">
              <a:extLst>
                <a:ext uri="{FF2B5EF4-FFF2-40B4-BE49-F238E27FC236}">
                  <a16:creationId xmlns:a16="http://schemas.microsoft.com/office/drawing/2014/main" id="{1D3C1867-1385-498F-8ECD-F1D90E59CF1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53" name="Rectangle 52">
              <a:extLst>
                <a:ext uri="{FF2B5EF4-FFF2-40B4-BE49-F238E27FC236}">
                  <a16:creationId xmlns:a16="http://schemas.microsoft.com/office/drawing/2014/main" id="{72DBFC86-548D-48F4-8FF1-096C2868168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53">
              <a:extLst>
                <a:ext uri="{FF2B5EF4-FFF2-40B4-BE49-F238E27FC236}">
                  <a16:creationId xmlns:a16="http://schemas.microsoft.com/office/drawing/2014/main" id="{3CFB8D49-3ED4-490F-BA20-D738896DB2B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5" name="Rectangle 54">
              <a:extLst>
                <a:ext uri="{FF2B5EF4-FFF2-40B4-BE49-F238E27FC236}">
                  <a16:creationId xmlns:a16="http://schemas.microsoft.com/office/drawing/2014/main" id="{AE3C848F-34CF-418D-9250-D9F63AD1950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6" name="Rectangle 55">
              <a:extLst>
                <a:ext uri="{FF2B5EF4-FFF2-40B4-BE49-F238E27FC236}">
                  <a16:creationId xmlns:a16="http://schemas.microsoft.com/office/drawing/2014/main" id="{D18DD13B-982E-4FAB-987C-2D1A94CECC9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7" name="Group 56">
            <a:extLst>
              <a:ext uri="{FF2B5EF4-FFF2-40B4-BE49-F238E27FC236}">
                <a16:creationId xmlns:a16="http://schemas.microsoft.com/office/drawing/2014/main" id="{4A4BB398-7AF1-495A-A766-238CE4F443F5}"/>
              </a:ext>
            </a:extLst>
          </p:cNvPr>
          <p:cNvGrpSpPr/>
          <p:nvPr/>
        </p:nvGrpSpPr>
        <p:grpSpPr>
          <a:xfrm rot="10800000">
            <a:off x="0" y="1"/>
            <a:ext cx="9144000" cy="101600"/>
            <a:chOff x="0" y="5791200"/>
            <a:chExt cx="8084345" cy="330200"/>
          </a:xfrm>
        </p:grpSpPr>
        <p:sp>
          <p:nvSpPr>
            <p:cNvPr id="58" name="Rectangle 57">
              <a:extLst>
                <a:ext uri="{FF2B5EF4-FFF2-40B4-BE49-F238E27FC236}">
                  <a16:creationId xmlns:a16="http://schemas.microsoft.com/office/drawing/2014/main" id="{61DF9C3D-D421-4B99-BF11-C4AC6E68AE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2C76C33-8A02-4C34-BA6C-43F7FF47A5F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4E0D773-DA1D-4985-AC03-03024E67489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EC9FA75-9CD7-4780-9C6D-8AA5BCE0F3A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2E6201F-9CF0-4F82-BD01-DEDD8F380B0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2426E78-A93E-4137-B401-AC93D7862D7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48DDADC-A814-4714-A3B9-C1B78542483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D77C19C-466C-4FB6-A585-C0CA5F0A42D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6" name="Picture 65" descr="https://upload.wikimedia.org/wikipedia/en/thumb/f/fa/COMSATS_Logo.svg/1024px-COMSATS_Logo.svg.png">
            <a:extLst>
              <a:ext uri="{FF2B5EF4-FFF2-40B4-BE49-F238E27FC236}">
                <a16:creationId xmlns:a16="http://schemas.microsoft.com/office/drawing/2014/main" id="{29B948D7-4D75-4096-975E-0914A0FFCF0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2573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Email Structure: Closing Sentence</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Maintain the link</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Call to action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Pave the way for the receiver to provide a feedback in reply of email</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Appreciate with a thank you note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4725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11120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AFBE03E7-24D7-41AC-B7EF-CD00010E07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03911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2631F46C-89B0-4C78-8FA5-7409D6279D19}"/>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9CC85C9B-DCD1-4B91-8840-F54E35B55CE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79F789AF-8755-4868-B20B-B55534FA0CF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1EFF683-EDAC-42EB-9C7E-FD8D7F09F5B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D7783B6-688C-489F-A60F-C6B5207EE88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BE73FDAB-CC8A-4986-A39C-137B0AE614A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D86D0344-6CAF-4261-985A-E30C514981E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F98E59A-D1DD-4474-91F4-3B69A34DE45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A47E29A4-94C5-41CC-94F9-32166ABB867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32BD077F-DB9B-498B-90AF-89D31EE6480D}"/>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9D10E8D0-027E-428F-9E05-D9DEEAB8C9F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5C99D21-03C8-4374-8B1F-65325A4473F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9D3BF29-A35F-4CFF-BE9A-AE430B40AB7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8B707BF-41D8-41D7-8F5C-641C45A897A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DA32A1D-1C21-48D7-AEB5-E314405B02F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A81E0B5-D207-4912-B3C5-372C44A569A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12FF61F-0971-488B-BCFF-CE8D9A3FF77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31E1678-4CFE-4146-82AC-EB8378900C4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402E5BAE-79A9-438C-88BD-7F9498C920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482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Closing Sentence: Examples</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 look forward to your reply.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 Thank you for the time you have taken to review my candidacy for the position.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 Please don’t hesitate to contact me with any questions or concerns you may have.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 Thank you, in advance, for your time.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 I await receipt of the information we discussed.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 Please forward me the exact information.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0DB43C05-5B6E-498C-9E31-FEE163DBF9E4}"/>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B7CA5F56-80A9-4F15-AE75-AE8F8C8AF74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794A6BE6-7D24-442B-A233-121FBEDBA70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7EBE9C0-A717-4325-B151-FCCD22AEDC3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89E7602-3F62-417A-917F-523D92FB1E5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F143BF60-1933-4FDB-B245-C36A85BFE15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308E39A5-E3CD-4EC8-B42D-FDAC2EB91A1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A6C4E883-C83E-4B09-B80A-761D3582517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7255023-AEF5-4149-9923-F2ED45E261E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DD7A6DFC-4E5A-49D9-87E3-78B22BE01710}"/>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2FB9793C-9830-4B66-A3B0-223E0FB8641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FF3551F-19B7-42C7-9693-C2B7E29215E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37CF71-0C78-48F3-948B-C1BC61097FD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A788977-0AD9-4B97-B99D-2D97444E4AF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E1142FA-7E8D-40F5-BD51-21CB8E0BF3E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8C74F3-C3F7-42E2-BBB9-C25597142F4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F8F1DC2-E83E-45BC-A363-EBB14B0DB00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4EA170A-DEC8-4A16-9A08-BC652EA9073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6540A923-3FEB-414C-8182-1C73F6AF9C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9827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6" end="6"/>
                                            </p:txEl>
                                          </p:spTgt>
                                        </p:tgtEl>
                                        <p:attrNameLst>
                                          <p:attrName>style.color</p:attrName>
                                        </p:attrNameLst>
                                      </p:cBhvr>
                                      <p:to>
                                        <a:srgbClr val="000000"/>
                                      </p:to>
                                    </p:animClr>
                                    <p:animClr clrSpc="rgb" dir="cw">
                                      <p:cBhvr>
                                        <p:cTn id="50" dur="500" fill="hold"/>
                                        <p:tgtEl>
                                          <p:spTgt spid="17">
                                            <p:txEl>
                                              <p:pRg st="6" end="6"/>
                                            </p:txEl>
                                          </p:spTgt>
                                        </p:tgtEl>
                                        <p:attrNameLst>
                                          <p:attrName>fillcolor</p:attrName>
                                        </p:attrNameLst>
                                      </p:cBhvr>
                                      <p:to>
                                        <a:srgbClr val="000000"/>
                                      </p:to>
                                    </p:animClr>
                                    <p:set>
                                      <p:cBhvr>
                                        <p:cTn id="51" dur="500" fill="hold"/>
                                        <p:tgtEl>
                                          <p:spTgt spid="17">
                                            <p:txEl>
                                              <p:pRg st="6" end="6"/>
                                            </p:txEl>
                                          </p:spTgt>
                                        </p:tgtEl>
                                        <p:attrNameLst>
                                          <p:attrName>fill.type</p:attrName>
                                        </p:attrNameLst>
                                      </p:cBhvr>
                                      <p:to>
                                        <p:strVal val="solid"/>
                                      </p:to>
                                    </p:set>
                                    <p:set>
                                      <p:cBhvr>
                                        <p:cTn id="52"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Sign Off</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Sincerely,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Thank you,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Best Regards,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Best,</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Thanks,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86300D22-142C-48F7-A081-E58C40EE6CD1}"/>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CF38B28F-F176-44E8-A96A-C055D4C5DC0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E6837DB6-ECCD-453B-A396-03B63CA12A1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B5711FA-F776-4B62-896C-021D24A8154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D1212B6-E36A-48EE-A981-EDD438B9572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67AF5C3F-E30C-41CB-B354-A85B1FD91AF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900B7CA-1968-4C89-A739-7F50DC61DD3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3D0009D-A02F-41CE-8DF0-390C5980E01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58D3207-3F18-47C3-AC6A-7C5AB6829FE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C94EBD25-02CD-4942-A511-470F45C4CE80}"/>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16381A17-ECAE-4CD5-B7CF-59FF219BC71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ECFFDF-A6E6-42AC-9CA6-9844847CE1A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C43CCD6-2841-4F4B-AC05-44AE00AE926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BE1C0F0-30FF-4A5D-BCF1-16223F2CCCF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9359D99-C687-4CB3-89F3-921C3F232BB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0A64F7A-2BC8-4AD4-A4A7-51EE49D6131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9DC1C02-95D3-49BE-864E-B24F6049123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97FF75-9603-47CB-891F-56886837F6F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3BE0E72E-0DC8-406F-BE3B-88A4C609B2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9627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241E44-1BD0-4081-A18E-6F69AA2DAE4F}"/>
              </a:ext>
            </a:extLst>
          </p:cNvPr>
          <p:cNvPicPr>
            <a:picLocks noChangeAspect="1"/>
          </p:cNvPicPr>
          <p:nvPr/>
        </p:nvPicPr>
        <p:blipFill>
          <a:blip r:embed="rId2"/>
          <a:stretch>
            <a:fillRect/>
          </a:stretch>
        </p:blipFill>
        <p:spPr>
          <a:xfrm>
            <a:off x="3209987" y="229550"/>
            <a:ext cx="1057213" cy="1024754"/>
          </a:xfrm>
          <a:prstGeom prst="rect">
            <a:avLst/>
          </a:prstGeom>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Email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Addressor’s Information</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Signature</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Name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Title</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Company name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Email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Phone/Fax </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Web address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A96F2CBD-263E-4262-A25F-6F03DB013BB5}"/>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D7ED033E-1A2C-4F16-9C19-FC094D9252E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01C13A0D-F986-4D39-8FFC-A72E036B1D0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2136ED07-2115-4C60-89D5-32388CC43E7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1EEEEFF-1141-42C2-9B8F-23E459D6D31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0E95B531-DD7E-4BCF-95F5-31E29C55776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AD1ED03A-679B-4B3A-A8FB-D0DBE684FCF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AAF99BE9-DDDE-4000-B6B4-82D065B8D6D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B0BCA7C-931C-47F0-A00E-A7620D1527A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7F86CDD7-0183-4178-BB4E-A8B19971AE90}"/>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66CB625A-FC30-40F3-B6DA-0430CF3670C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5E819C-4518-4749-B769-DFE91928F0B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53230FC-504C-4F4E-B393-71CE08E6689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C47D505-249A-40F6-B096-8D65F915F5F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82148E-87BD-4A57-8842-D089D2B2BFE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540138-0D08-4137-AB97-9FB5D93D206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A274F3-C4AD-4C1E-8B6B-56D16975AA0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D4EE1E4-5D9F-4361-891A-C8DEA1B63AD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BB9B881E-86BF-4667-B6CA-6C67E01B66A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68231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4" end="4"/>
                                            </p:txEl>
                                          </p:spTgt>
                                        </p:tgtEl>
                                        <p:attrNameLst>
                                          <p:attrName>style.color</p:attrName>
                                        </p:attrNameLst>
                                      </p:cBhvr>
                                      <p:to>
                                        <a:srgbClr val="000000"/>
                                      </p:to>
                                    </p:animClr>
                                    <p:animClr clrSpc="rgb" dir="cw">
                                      <p:cBhvr>
                                        <p:cTn id="30" dur="500" fill="hold"/>
                                        <p:tgtEl>
                                          <p:spTgt spid="17">
                                            <p:txEl>
                                              <p:pRg st="4" end="4"/>
                                            </p:txEl>
                                          </p:spTgt>
                                        </p:tgtEl>
                                        <p:attrNameLst>
                                          <p:attrName>fillcolor</p:attrName>
                                        </p:attrNameLst>
                                      </p:cBhvr>
                                      <p:to>
                                        <a:srgbClr val="000000"/>
                                      </p:to>
                                    </p:animClr>
                                    <p:set>
                                      <p:cBhvr>
                                        <p:cTn id="31" dur="500" fill="hold"/>
                                        <p:tgtEl>
                                          <p:spTgt spid="17">
                                            <p:txEl>
                                              <p:pRg st="4" end="4"/>
                                            </p:txEl>
                                          </p:spTgt>
                                        </p:tgtEl>
                                        <p:attrNameLst>
                                          <p:attrName>fill.type</p:attrName>
                                        </p:attrNameLst>
                                      </p:cBhvr>
                                      <p:to>
                                        <p:strVal val="solid"/>
                                      </p:to>
                                    </p:set>
                                    <p:set>
                                      <p:cBhvr>
                                        <p:cTn id="32" dur="500" fill="hold"/>
                                        <p:tgtEl>
                                          <p:spTgt spid="17">
                                            <p:txEl>
                                              <p:pRg st="4" end="4"/>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par>
                                <p:cTn id="38" presetID="19" presetClass="emph" presetSubtype="0" fill="hold" nodeType="withEffect">
                                  <p:stCondLst>
                                    <p:cond delay="0"/>
                                  </p:stCondLst>
                                  <p:childTnLst>
                                    <p:animClr clrSpc="rgb" dir="cw">
                                      <p:cBhvr override="childStyle">
                                        <p:cTn id="39" dur="500" fill="hold"/>
                                        <p:tgtEl>
                                          <p:spTgt spid="17">
                                            <p:txEl>
                                              <p:pRg st="6" end="6"/>
                                            </p:txEl>
                                          </p:spTgt>
                                        </p:tgtEl>
                                        <p:attrNameLst>
                                          <p:attrName>style.color</p:attrName>
                                        </p:attrNameLst>
                                      </p:cBhvr>
                                      <p:to>
                                        <a:srgbClr val="000000"/>
                                      </p:to>
                                    </p:animClr>
                                    <p:animClr clrSpc="rgb" dir="cw">
                                      <p:cBhvr>
                                        <p:cTn id="40" dur="500" fill="hold"/>
                                        <p:tgtEl>
                                          <p:spTgt spid="17">
                                            <p:txEl>
                                              <p:pRg st="6" end="6"/>
                                            </p:txEl>
                                          </p:spTgt>
                                        </p:tgtEl>
                                        <p:attrNameLst>
                                          <p:attrName>fillcolor</p:attrName>
                                        </p:attrNameLst>
                                      </p:cBhvr>
                                      <p:to>
                                        <a:srgbClr val="000000"/>
                                      </p:to>
                                    </p:animClr>
                                    <p:set>
                                      <p:cBhvr>
                                        <p:cTn id="41" dur="500" fill="hold"/>
                                        <p:tgtEl>
                                          <p:spTgt spid="17">
                                            <p:txEl>
                                              <p:pRg st="6" end="6"/>
                                            </p:txEl>
                                          </p:spTgt>
                                        </p:tgtEl>
                                        <p:attrNameLst>
                                          <p:attrName>fill.type</p:attrName>
                                        </p:attrNameLst>
                                      </p:cBhvr>
                                      <p:to>
                                        <p:strVal val="solid"/>
                                      </p:to>
                                    </p:set>
                                    <p:set>
                                      <p:cBhvr>
                                        <p:cTn id="42" dur="500" fill="hold"/>
                                        <p:tgtEl>
                                          <p:spTgt spid="17">
                                            <p:txEl>
                                              <p:pRg st="6" end="6"/>
                                            </p:txEl>
                                          </p:spTgt>
                                        </p:tgtEl>
                                        <p:attrNameLst>
                                          <p:attrName>fill.on</p:attrName>
                                        </p:attrNameLst>
                                      </p:cBhvr>
                                      <p:to>
                                        <p:strVal val="true"/>
                                      </p:to>
                                    </p:set>
                                  </p:childTnLst>
                                </p:cTn>
                              </p:par>
                              <p:par>
                                <p:cTn id="43" presetID="19" presetClass="emph" presetSubtype="0" fill="hold" nodeType="withEffect">
                                  <p:stCondLst>
                                    <p:cond delay="0"/>
                                  </p:stCondLst>
                                  <p:childTnLst>
                                    <p:animClr clrSpc="rgb" dir="cw">
                                      <p:cBhvr override="childStyle">
                                        <p:cTn id="44" dur="500" fill="hold"/>
                                        <p:tgtEl>
                                          <p:spTgt spid="17">
                                            <p:txEl>
                                              <p:pRg st="7" end="7"/>
                                            </p:txEl>
                                          </p:spTgt>
                                        </p:tgtEl>
                                        <p:attrNameLst>
                                          <p:attrName>style.color</p:attrName>
                                        </p:attrNameLst>
                                      </p:cBhvr>
                                      <p:to>
                                        <a:srgbClr val="000000"/>
                                      </p:to>
                                    </p:animClr>
                                    <p:animClr clrSpc="rgb" dir="cw">
                                      <p:cBhvr>
                                        <p:cTn id="45" dur="500" fill="hold"/>
                                        <p:tgtEl>
                                          <p:spTgt spid="17">
                                            <p:txEl>
                                              <p:pRg st="7" end="7"/>
                                            </p:txEl>
                                          </p:spTgt>
                                        </p:tgtEl>
                                        <p:attrNameLst>
                                          <p:attrName>fillcolor</p:attrName>
                                        </p:attrNameLst>
                                      </p:cBhvr>
                                      <p:to>
                                        <a:srgbClr val="000000"/>
                                      </p:to>
                                    </p:animClr>
                                    <p:set>
                                      <p:cBhvr>
                                        <p:cTn id="46" dur="500" fill="hold"/>
                                        <p:tgtEl>
                                          <p:spTgt spid="17">
                                            <p:txEl>
                                              <p:pRg st="7" end="7"/>
                                            </p:txEl>
                                          </p:spTgt>
                                        </p:tgtEl>
                                        <p:attrNameLst>
                                          <p:attrName>fill.type</p:attrName>
                                        </p:attrNameLst>
                                      </p:cBhvr>
                                      <p:to>
                                        <p:strVal val="solid"/>
                                      </p:to>
                                    </p:set>
                                    <p:set>
                                      <p:cBhvr>
                                        <p:cTn id="47"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7492</TotalTime>
  <Words>1286</Words>
  <Application>Microsoft Office PowerPoint</Application>
  <PresentationFormat>On-screen Show (4:3)</PresentationFormat>
  <Paragraphs>169</Paragraphs>
  <Slides>27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649</cp:revision>
  <dcterms:created xsi:type="dcterms:W3CDTF">2015-07-28T10:20:14Z</dcterms:created>
  <dcterms:modified xsi:type="dcterms:W3CDTF">2017-10-13T05:01:57Z</dcterms:modified>
</cp:coreProperties>
</file>