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31"/>
  </p:notesMasterIdLst>
  <p:sldIdLst>
    <p:sldId id="370" r:id="rId3"/>
    <p:sldId id="356" r:id="rId4"/>
    <p:sldId id="771" r:id="rId5"/>
    <p:sldId id="802" r:id="rId6"/>
    <p:sldId id="803" r:id="rId7"/>
    <p:sldId id="804" r:id="rId8"/>
    <p:sldId id="805" r:id="rId9"/>
    <p:sldId id="806" r:id="rId10"/>
    <p:sldId id="807" r:id="rId11"/>
    <p:sldId id="808" r:id="rId12"/>
    <p:sldId id="809" r:id="rId13"/>
    <p:sldId id="810" r:id="rId14"/>
    <p:sldId id="811" r:id="rId15"/>
    <p:sldId id="812" r:id="rId16"/>
    <p:sldId id="813" r:id="rId17"/>
    <p:sldId id="814" r:id="rId18"/>
    <p:sldId id="815" r:id="rId19"/>
    <p:sldId id="817" r:id="rId20"/>
    <p:sldId id="816" r:id="rId21"/>
    <p:sldId id="818" r:id="rId22"/>
    <p:sldId id="819" r:id="rId23"/>
    <p:sldId id="820" r:id="rId24"/>
    <p:sldId id="821" r:id="rId25"/>
    <p:sldId id="822" r:id="rId26"/>
    <p:sldId id="823" r:id="rId27"/>
    <p:sldId id="824" r:id="rId28"/>
    <p:sldId id="825" r:id="rId29"/>
    <p:sldId id="636" r:id="rId30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  <a:srgbClr val="CBCBCB"/>
    <a:srgbClr val="D3F3FF"/>
    <a:srgbClr val="FFDFDF"/>
    <a:srgbClr val="FFE1E1"/>
    <a:srgbClr val="D5F4FF"/>
    <a:srgbClr val="2F5395"/>
    <a:srgbClr val="FFFFB3"/>
    <a:srgbClr val="7F9ED7"/>
    <a:srgbClr val="FAE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280" autoAdjust="0"/>
  </p:normalViewPr>
  <p:slideViewPr>
    <p:cSldViewPr>
      <p:cViewPr varScale="1">
        <p:scale>
          <a:sx n="68" d="100"/>
          <a:sy n="68" d="100"/>
        </p:scale>
        <p:origin x="1524" y="72"/>
      </p:cViewPr>
      <p:guideLst>
        <p:guide orient="horz" pos="216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78AE2-B0D2-4A3F-B04B-DB5111AD699D}" type="doc">
      <dgm:prSet loTypeId="urn:microsoft.com/office/officeart/2009/3/layout/SubStepProcess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7F961CA-23E9-4F45-98D0-D808E15DFA7B}">
      <dgm:prSet phldrT="[Text]" custT="1"/>
      <dgm:spPr/>
      <dgm:t>
        <a:bodyPr/>
        <a:lstStyle/>
        <a:p>
          <a:r>
            <a:rPr lang="en-US" sz="2800" dirty="0">
              <a:latin typeface="Candara" panose="020E0502030303020204" pitchFamily="34" charset="0"/>
            </a:rPr>
            <a:t>Formal Letter</a:t>
          </a:r>
        </a:p>
      </dgm:t>
    </dgm:pt>
    <dgm:pt modelId="{AF8839A2-497A-4A03-877C-FE99BA6D7995}" type="parTrans" cxnId="{58D5072B-814C-49F3-9BED-354837734B2D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831BD6A2-5BBC-46CC-B7F0-2B2F809FFF41}" type="sibTrans" cxnId="{58D5072B-814C-49F3-9BED-354837734B2D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43AC7CB2-57FE-4CBC-9CE4-F74A446A27AD}">
      <dgm:prSet phldrT="[Text]" custT="1"/>
      <dgm:spPr/>
      <dgm:t>
        <a:bodyPr/>
        <a:lstStyle/>
        <a:p>
          <a:r>
            <a:rPr lang="en-US" sz="2800" dirty="0">
              <a:latin typeface="Candara" panose="020E0502030303020204" pitchFamily="34" charset="0"/>
            </a:rPr>
            <a:t>Informal Letter</a:t>
          </a:r>
        </a:p>
      </dgm:t>
    </dgm:pt>
    <dgm:pt modelId="{92AD4F47-5F40-45FD-9A47-3C15D81974DB}" type="parTrans" cxnId="{339D36AA-C62E-4CC8-BDB1-06B5B8E083F0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5FD30A1F-0F62-4B9A-A304-09932AAFE773}" type="sibTrans" cxnId="{339D36AA-C62E-4CC8-BDB1-06B5B8E083F0}">
      <dgm:prSet/>
      <dgm:spPr/>
      <dgm:t>
        <a:bodyPr/>
        <a:lstStyle/>
        <a:p>
          <a:endParaRPr lang="en-US" sz="2800">
            <a:latin typeface="Candara" panose="020E0502030303020204" pitchFamily="34" charset="0"/>
          </a:endParaRPr>
        </a:p>
      </dgm:t>
    </dgm:pt>
    <dgm:pt modelId="{A6269395-9A5F-4E1E-A796-E21A86B71A9A}" type="pres">
      <dgm:prSet presAssocID="{C3078AE2-B0D2-4A3F-B04B-DB5111AD699D}" presName="Name0" presStyleCnt="0">
        <dgm:presLayoutVars>
          <dgm:chMax val="7"/>
          <dgm:dir/>
          <dgm:animOne val="branch"/>
        </dgm:presLayoutVars>
      </dgm:prSet>
      <dgm:spPr/>
    </dgm:pt>
    <dgm:pt modelId="{85CF7DBB-8370-4399-B647-BB540A985C89}" type="pres">
      <dgm:prSet presAssocID="{97F961CA-23E9-4F45-98D0-D808E15DFA7B}" presName="parTx1" presStyleLbl="node1" presStyleIdx="0" presStyleCnt="2"/>
      <dgm:spPr/>
    </dgm:pt>
    <dgm:pt modelId="{6DDA001A-F2C9-441B-A292-5B3E2559CCCB}" type="pres">
      <dgm:prSet presAssocID="{43AC7CB2-57FE-4CBC-9CE4-F74A446A27AD}" presName="parTx2" presStyleLbl="node1" presStyleIdx="1" presStyleCnt="2"/>
      <dgm:spPr/>
    </dgm:pt>
  </dgm:ptLst>
  <dgm:cxnLst>
    <dgm:cxn modelId="{58D5072B-814C-49F3-9BED-354837734B2D}" srcId="{C3078AE2-B0D2-4A3F-B04B-DB5111AD699D}" destId="{97F961CA-23E9-4F45-98D0-D808E15DFA7B}" srcOrd="0" destOrd="0" parTransId="{AF8839A2-497A-4A03-877C-FE99BA6D7995}" sibTransId="{831BD6A2-5BBC-46CC-B7F0-2B2F809FFF41}"/>
    <dgm:cxn modelId="{9EDAED5C-AC5D-467C-ACFD-B4303A987DCA}" type="presOf" srcId="{97F961CA-23E9-4F45-98D0-D808E15DFA7B}" destId="{85CF7DBB-8370-4399-B647-BB540A985C89}" srcOrd="0" destOrd="0" presId="urn:microsoft.com/office/officeart/2009/3/layout/SubStepProcess"/>
    <dgm:cxn modelId="{82613045-B6EB-4252-8F2D-466E59422A93}" type="presOf" srcId="{C3078AE2-B0D2-4A3F-B04B-DB5111AD699D}" destId="{A6269395-9A5F-4E1E-A796-E21A86B71A9A}" srcOrd="0" destOrd="0" presId="urn:microsoft.com/office/officeart/2009/3/layout/SubStepProcess"/>
    <dgm:cxn modelId="{58C48B97-2711-4CD8-814C-848EA9DDF49B}" type="presOf" srcId="{43AC7CB2-57FE-4CBC-9CE4-F74A446A27AD}" destId="{6DDA001A-F2C9-441B-A292-5B3E2559CCCB}" srcOrd="0" destOrd="0" presId="urn:microsoft.com/office/officeart/2009/3/layout/SubStepProcess"/>
    <dgm:cxn modelId="{339D36AA-C62E-4CC8-BDB1-06B5B8E083F0}" srcId="{C3078AE2-B0D2-4A3F-B04B-DB5111AD699D}" destId="{43AC7CB2-57FE-4CBC-9CE4-F74A446A27AD}" srcOrd="1" destOrd="0" parTransId="{92AD4F47-5F40-45FD-9A47-3C15D81974DB}" sibTransId="{5FD30A1F-0F62-4B9A-A304-09932AAFE773}"/>
    <dgm:cxn modelId="{A049D54D-634A-4020-80E9-21D45F4D5A22}" type="presParOf" srcId="{A6269395-9A5F-4E1E-A796-E21A86B71A9A}" destId="{85CF7DBB-8370-4399-B647-BB540A985C89}" srcOrd="0" destOrd="0" presId="urn:microsoft.com/office/officeart/2009/3/layout/SubStepProcess"/>
    <dgm:cxn modelId="{DE385745-0244-4CDE-BE4A-B9139715169D}" type="presParOf" srcId="{A6269395-9A5F-4E1E-A796-E21A86B71A9A}" destId="{6DDA001A-F2C9-441B-A292-5B3E2559CCCB}" srcOrd="1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E01428-A857-4163-BEF1-0F569DF418D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0F2545-81B1-41CF-BBEF-18063CB7C5C3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Candara" panose="020E0502030303020204" pitchFamily="34" charset="0"/>
            </a:rPr>
            <a:t>Block Format</a:t>
          </a:r>
        </a:p>
      </dgm:t>
    </dgm:pt>
    <dgm:pt modelId="{149A660A-7557-44D2-B976-854EEC5C1432}" type="parTrans" cxnId="{32C156FF-20BC-45FF-ADD4-865692470704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4FBB8422-9FF3-45B1-9340-80DF177AB91E}" type="sibTrans" cxnId="{32C156FF-20BC-45FF-ADD4-865692470704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58AF51B9-F319-4808-9456-E78A45969E92}">
      <dgm:prSet phldrT="[Text]" custT="1"/>
      <dgm:spPr/>
      <dgm:t>
        <a:bodyPr/>
        <a:lstStyle/>
        <a:p>
          <a:r>
            <a:rPr lang="en-US" sz="2000" dirty="0">
              <a:latin typeface="Candara" panose="020E0502030303020204" pitchFamily="34" charset="0"/>
            </a:rPr>
            <a:t>All elements on left-hand margin</a:t>
          </a:r>
        </a:p>
      </dgm:t>
    </dgm:pt>
    <dgm:pt modelId="{F26D828D-5C03-4396-89D2-0502EBE63D3F}" type="parTrans" cxnId="{18C6D629-10FA-457C-AFA9-36DFD1D8E8B3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36F805C7-30BB-440A-A671-76423EEF7956}" type="sibTrans" cxnId="{18C6D629-10FA-457C-AFA9-36DFD1D8E8B3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86B50F2-BA36-4B14-B43B-1035AFA1BB6A}">
      <dgm:prSet phldrT="[Text]" custT="1"/>
      <dgm:spPr/>
      <dgm:t>
        <a:bodyPr/>
        <a:lstStyle/>
        <a:p>
          <a:r>
            <a:rPr lang="en-US" sz="2000" dirty="0">
              <a:latin typeface="Candara" panose="020E0502030303020204" pitchFamily="34" charset="0"/>
            </a:rPr>
            <a:t>Typed quickly</a:t>
          </a:r>
        </a:p>
      </dgm:t>
    </dgm:pt>
    <dgm:pt modelId="{F588D754-7DB1-4549-AD2B-835B150207EE}" type="parTrans" cxnId="{7F1A208C-97E6-464A-8FA4-3D5C92C1CC9A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CCD451F2-9568-4D25-BA36-4326ACF4122B}" type="sibTrans" cxnId="{7F1A208C-97E6-464A-8FA4-3D5C92C1CC9A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0EC83FEF-75E0-4C56-A542-5483BF8E001A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Candara" panose="020E0502030303020204" pitchFamily="34" charset="0"/>
            </a:rPr>
            <a:t>Modified Block Format</a:t>
          </a:r>
        </a:p>
      </dgm:t>
    </dgm:pt>
    <dgm:pt modelId="{55AEADA3-9BA1-4B2B-89D3-D7A54DE5A0F6}" type="parTrans" cxnId="{5572258E-9782-4695-86F5-A224A3B58682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43449B16-BB95-437A-B258-7FF7D1E4BEBE}" type="sibTrans" cxnId="{5572258E-9782-4695-86F5-A224A3B58682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DA1ED7F5-5545-4F07-9B9B-4034E04ECFF0}">
      <dgm:prSet phldrT="[Text]" custT="1"/>
      <dgm:spPr/>
      <dgm:t>
        <a:bodyPr/>
        <a:lstStyle/>
        <a:p>
          <a:r>
            <a:rPr lang="en-US" sz="2000" dirty="0">
              <a:latin typeface="Candara" panose="020E0502030303020204" pitchFamily="34" charset="0"/>
            </a:rPr>
            <a:t>Two exceptions only</a:t>
          </a:r>
        </a:p>
      </dgm:t>
    </dgm:pt>
    <dgm:pt modelId="{7579A648-B8F6-4D47-B5BB-BF92C6427D68}" type="parTrans" cxnId="{BBEC6679-59DA-4445-85AE-46570B04DE29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871DF916-E172-4344-AB15-0A93A2B34870}" type="sibTrans" cxnId="{BBEC6679-59DA-4445-85AE-46570B04DE29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8D7CCDB7-787D-4289-83CE-CD08AD5C2B0A}">
      <dgm:prSet phldrT="[Text]" custT="1"/>
      <dgm:spPr/>
      <dgm:t>
        <a:bodyPr/>
        <a:lstStyle/>
        <a:p>
          <a:r>
            <a:rPr lang="en-US" sz="2000" dirty="0">
              <a:latin typeface="Candara" panose="020E0502030303020204" pitchFamily="34" charset="0"/>
            </a:rPr>
            <a:t>Date and closing on right hand side</a:t>
          </a:r>
        </a:p>
      </dgm:t>
    </dgm:pt>
    <dgm:pt modelId="{5D56DBC7-5035-436D-8403-7C8D37A965C4}" type="parTrans" cxnId="{BD3FA59E-4BF3-4D86-8AA2-4E2B6C27E355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8CDD8DB2-074D-46E0-ADDD-516174A00203}" type="sibTrans" cxnId="{BD3FA59E-4BF3-4D86-8AA2-4E2B6C27E355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0E302A75-E478-4B0D-A91A-C3E5CB3EDF06}" type="pres">
      <dgm:prSet presAssocID="{A6E01428-A857-4163-BEF1-0F569DF418DC}" presName="Name0" presStyleCnt="0">
        <dgm:presLayoutVars>
          <dgm:dir/>
          <dgm:animLvl val="lvl"/>
          <dgm:resizeHandles val="exact"/>
        </dgm:presLayoutVars>
      </dgm:prSet>
      <dgm:spPr/>
    </dgm:pt>
    <dgm:pt modelId="{2F6C9F69-9EF0-4709-AD56-192BB2D8ECC9}" type="pres">
      <dgm:prSet presAssocID="{F30F2545-81B1-41CF-BBEF-18063CB7C5C3}" presName="linNode" presStyleCnt="0"/>
      <dgm:spPr/>
    </dgm:pt>
    <dgm:pt modelId="{57B2F3E0-C4A7-4958-9FC7-2CC8BBE5E454}" type="pres">
      <dgm:prSet presAssocID="{F30F2545-81B1-41CF-BBEF-18063CB7C5C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A27C344-A697-4DFE-91BF-F176C85AC1C0}" type="pres">
      <dgm:prSet presAssocID="{F30F2545-81B1-41CF-BBEF-18063CB7C5C3}" presName="descendantText" presStyleLbl="alignAccFollowNode1" presStyleIdx="0" presStyleCnt="2">
        <dgm:presLayoutVars>
          <dgm:bulletEnabled val="1"/>
        </dgm:presLayoutVars>
      </dgm:prSet>
      <dgm:spPr/>
    </dgm:pt>
    <dgm:pt modelId="{EBD68801-C282-49DC-AE0F-E3A1555E395F}" type="pres">
      <dgm:prSet presAssocID="{4FBB8422-9FF3-45B1-9340-80DF177AB91E}" presName="sp" presStyleCnt="0"/>
      <dgm:spPr/>
    </dgm:pt>
    <dgm:pt modelId="{14FF297D-2F52-4044-AD7F-4A122F68A854}" type="pres">
      <dgm:prSet presAssocID="{0EC83FEF-75E0-4C56-A542-5483BF8E001A}" presName="linNode" presStyleCnt="0"/>
      <dgm:spPr/>
    </dgm:pt>
    <dgm:pt modelId="{B8CD8E4A-594B-49A7-A8C7-A5E0A3129718}" type="pres">
      <dgm:prSet presAssocID="{0EC83FEF-75E0-4C56-A542-5483BF8E001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00C6D3D-D288-41F2-9FC2-DBCA7B2FB894}" type="pres">
      <dgm:prSet presAssocID="{0EC83FEF-75E0-4C56-A542-5483BF8E001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8C6D629-10FA-457C-AFA9-36DFD1D8E8B3}" srcId="{F30F2545-81B1-41CF-BBEF-18063CB7C5C3}" destId="{58AF51B9-F319-4808-9456-E78A45969E92}" srcOrd="0" destOrd="0" parTransId="{F26D828D-5C03-4396-89D2-0502EBE63D3F}" sibTransId="{36F805C7-30BB-440A-A671-76423EEF7956}"/>
    <dgm:cxn modelId="{BCD93442-9F67-4CA7-AC8D-D1AF80F62848}" type="presOf" srcId="{A6E01428-A857-4163-BEF1-0F569DF418DC}" destId="{0E302A75-E478-4B0D-A91A-C3E5CB3EDF06}" srcOrd="0" destOrd="0" presId="urn:microsoft.com/office/officeart/2005/8/layout/vList5"/>
    <dgm:cxn modelId="{B8D72259-A557-4294-A906-CB6981F9D757}" type="presOf" srcId="{58AF51B9-F319-4808-9456-E78A45969E92}" destId="{4A27C344-A697-4DFE-91BF-F176C85AC1C0}" srcOrd="0" destOrd="0" presId="urn:microsoft.com/office/officeart/2005/8/layout/vList5"/>
    <dgm:cxn modelId="{BBEC6679-59DA-4445-85AE-46570B04DE29}" srcId="{0EC83FEF-75E0-4C56-A542-5483BF8E001A}" destId="{DA1ED7F5-5545-4F07-9B9B-4034E04ECFF0}" srcOrd="0" destOrd="0" parTransId="{7579A648-B8F6-4D47-B5BB-BF92C6427D68}" sibTransId="{871DF916-E172-4344-AB15-0A93A2B34870}"/>
    <dgm:cxn modelId="{C930DC5A-7088-4D7E-A273-9AA41A6D805B}" type="presOf" srcId="{E86B50F2-BA36-4B14-B43B-1035AFA1BB6A}" destId="{4A27C344-A697-4DFE-91BF-F176C85AC1C0}" srcOrd="0" destOrd="1" presId="urn:microsoft.com/office/officeart/2005/8/layout/vList5"/>
    <dgm:cxn modelId="{05118385-CD8F-403E-8398-E32B81B12D8E}" type="presOf" srcId="{8D7CCDB7-787D-4289-83CE-CD08AD5C2B0A}" destId="{100C6D3D-D288-41F2-9FC2-DBCA7B2FB894}" srcOrd="0" destOrd="1" presId="urn:microsoft.com/office/officeart/2005/8/layout/vList5"/>
    <dgm:cxn modelId="{7F1A208C-97E6-464A-8FA4-3D5C92C1CC9A}" srcId="{F30F2545-81B1-41CF-BBEF-18063CB7C5C3}" destId="{E86B50F2-BA36-4B14-B43B-1035AFA1BB6A}" srcOrd="1" destOrd="0" parTransId="{F588D754-7DB1-4549-AD2B-835B150207EE}" sibTransId="{CCD451F2-9568-4D25-BA36-4326ACF4122B}"/>
    <dgm:cxn modelId="{5572258E-9782-4695-86F5-A224A3B58682}" srcId="{A6E01428-A857-4163-BEF1-0F569DF418DC}" destId="{0EC83FEF-75E0-4C56-A542-5483BF8E001A}" srcOrd="1" destOrd="0" parTransId="{55AEADA3-9BA1-4B2B-89D3-D7A54DE5A0F6}" sibTransId="{43449B16-BB95-437A-B258-7FF7D1E4BEBE}"/>
    <dgm:cxn modelId="{BD3FA59E-4BF3-4D86-8AA2-4E2B6C27E355}" srcId="{0EC83FEF-75E0-4C56-A542-5483BF8E001A}" destId="{8D7CCDB7-787D-4289-83CE-CD08AD5C2B0A}" srcOrd="1" destOrd="0" parTransId="{5D56DBC7-5035-436D-8403-7C8D37A965C4}" sibTransId="{8CDD8DB2-074D-46E0-ADDD-516174A00203}"/>
    <dgm:cxn modelId="{9EE492B6-2121-430A-A3C8-F123D9875438}" type="presOf" srcId="{DA1ED7F5-5545-4F07-9B9B-4034E04ECFF0}" destId="{100C6D3D-D288-41F2-9FC2-DBCA7B2FB894}" srcOrd="0" destOrd="0" presId="urn:microsoft.com/office/officeart/2005/8/layout/vList5"/>
    <dgm:cxn modelId="{0491FCCD-27A4-4EEB-B9EB-48CD6D75AD77}" type="presOf" srcId="{0EC83FEF-75E0-4C56-A542-5483BF8E001A}" destId="{B8CD8E4A-594B-49A7-A8C7-A5E0A3129718}" srcOrd="0" destOrd="0" presId="urn:microsoft.com/office/officeart/2005/8/layout/vList5"/>
    <dgm:cxn modelId="{40B946E0-1D89-4B4F-A768-D8BE00831474}" type="presOf" srcId="{F30F2545-81B1-41CF-BBEF-18063CB7C5C3}" destId="{57B2F3E0-C4A7-4958-9FC7-2CC8BBE5E454}" srcOrd="0" destOrd="0" presId="urn:microsoft.com/office/officeart/2005/8/layout/vList5"/>
    <dgm:cxn modelId="{32C156FF-20BC-45FF-ADD4-865692470704}" srcId="{A6E01428-A857-4163-BEF1-0F569DF418DC}" destId="{F30F2545-81B1-41CF-BBEF-18063CB7C5C3}" srcOrd="0" destOrd="0" parTransId="{149A660A-7557-44D2-B976-854EEC5C1432}" sibTransId="{4FBB8422-9FF3-45B1-9340-80DF177AB91E}"/>
    <dgm:cxn modelId="{D7C80D7D-C2DC-4B66-9725-5474B33C57AF}" type="presParOf" srcId="{0E302A75-E478-4B0D-A91A-C3E5CB3EDF06}" destId="{2F6C9F69-9EF0-4709-AD56-192BB2D8ECC9}" srcOrd="0" destOrd="0" presId="urn:microsoft.com/office/officeart/2005/8/layout/vList5"/>
    <dgm:cxn modelId="{D70897BB-F7A8-43C9-AECD-1CCC7E35A23B}" type="presParOf" srcId="{2F6C9F69-9EF0-4709-AD56-192BB2D8ECC9}" destId="{57B2F3E0-C4A7-4958-9FC7-2CC8BBE5E454}" srcOrd="0" destOrd="0" presId="urn:microsoft.com/office/officeart/2005/8/layout/vList5"/>
    <dgm:cxn modelId="{A92C57EB-8704-41F2-AB17-6261A57C906F}" type="presParOf" srcId="{2F6C9F69-9EF0-4709-AD56-192BB2D8ECC9}" destId="{4A27C344-A697-4DFE-91BF-F176C85AC1C0}" srcOrd="1" destOrd="0" presId="urn:microsoft.com/office/officeart/2005/8/layout/vList5"/>
    <dgm:cxn modelId="{B156792D-194B-4D04-9B3A-BEC98F1414D0}" type="presParOf" srcId="{0E302A75-E478-4B0D-A91A-C3E5CB3EDF06}" destId="{EBD68801-C282-49DC-AE0F-E3A1555E395F}" srcOrd="1" destOrd="0" presId="urn:microsoft.com/office/officeart/2005/8/layout/vList5"/>
    <dgm:cxn modelId="{85ADCE1E-A33D-4542-9D14-82481D3C7155}" type="presParOf" srcId="{0E302A75-E478-4B0D-A91A-C3E5CB3EDF06}" destId="{14FF297D-2F52-4044-AD7F-4A122F68A854}" srcOrd="2" destOrd="0" presId="urn:microsoft.com/office/officeart/2005/8/layout/vList5"/>
    <dgm:cxn modelId="{1CC98858-E208-4F9F-B50C-BEB6FDCFD1A2}" type="presParOf" srcId="{14FF297D-2F52-4044-AD7F-4A122F68A854}" destId="{B8CD8E4A-594B-49A7-A8C7-A5E0A3129718}" srcOrd="0" destOrd="0" presId="urn:microsoft.com/office/officeart/2005/8/layout/vList5"/>
    <dgm:cxn modelId="{1FACD5C4-03AF-4A5C-B3D6-304EFCA0B34D}" type="presParOf" srcId="{14FF297D-2F52-4044-AD7F-4A122F68A854}" destId="{100C6D3D-D288-41F2-9FC2-DBCA7B2FB89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F7DBB-8370-4399-B647-BB540A985C89}">
      <dsp:nvSpPr>
        <dsp:cNvPr id="0" name=""/>
        <dsp:cNvSpPr/>
      </dsp:nvSpPr>
      <dsp:spPr>
        <a:xfrm>
          <a:off x="0" y="324342"/>
          <a:ext cx="2695590" cy="269559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ndara" panose="020E0502030303020204" pitchFamily="34" charset="0"/>
            </a:rPr>
            <a:t>Formal Letter</a:t>
          </a:r>
        </a:p>
      </dsp:txBody>
      <dsp:txXfrm>
        <a:off x="394760" y="719102"/>
        <a:ext cx="1906070" cy="1906070"/>
      </dsp:txXfrm>
    </dsp:sp>
    <dsp:sp modelId="{6DDA001A-F2C9-441B-A292-5B3E2559CCCB}">
      <dsp:nvSpPr>
        <dsp:cNvPr id="0" name=""/>
        <dsp:cNvSpPr/>
      </dsp:nvSpPr>
      <dsp:spPr>
        <a:xfrm>
          <a:off x="2695590" y="324342"/>
          <a:ext cx="2695590" cy="2695590"/>
        </a:xfrm>
        <a:prstGeom prst="ellips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ndara" panose="020E0502030303020204" pitchFamily="34" charset="0"/>
            </a:rPr>
            <a:t>Informal Letter</a:t>
          </a:r>
        </a:p>
      </dsp:txBody>
      <dsp:txXfrm>
        <a:off x="3090350" y="719102"/>
        <a:ext cx="1906070" cy="1906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7C344-A697-4DFE-91BF-F176C85AC1C0}">
      <dsp:nvSpPr>
        <dsp:cNvPr id="0" name=""/>
        <dsp:cNvSpPr/>
      </dsp:nvSpPr>
      <dsp:spPr>
        <a:xfrm rot="5400000">
          <a:off x="4440191" y="-1673149"/>
          <a:ext cx="1068289" cy="46817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ndara" panose="020E0502030303020204" pitchFamily="34" charset="0"/>
            </a:rPr>
            <a:t>All elements on left-hand margin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ndara" panose="020E0502030303020204" pitchFamily="34" charset="0"/>
            </a:rPr>
            <a:t>Typed quickly</a:t>
          </a:r>
        </a:p>
      </dsp:txBody>
      <dsp:txXfrm rot="-5400000">
        <a:off x="2633472" y="185720"/>
        <a:ext cx="4629578" cy="963989"/>
      </dsp:txXfrm>
    </dsp:sp>
    <dsp:sp modelId="{57B2F3E0-C4A7-4958-9FC7-2CC8BBE5E454}">
      <dsp:nvSpPr>
        <dsp:cNvPr id="0" name=""/>
        <dsp:cNvSpPr/>
      </dsp:nvSpPr>
      <dsp:spPr>
        <a:xfrm>
          <a:off x="0" y="33"/>
          <a:ext cx="2633472" cy="1335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Candara" panose="020E0502030303020204" pitchFamily="34" charset="0"/>
            </a:rPr>
            <a:t>Block Format</a:t>
          </a:r>
        </a:p>
      </dsp:txBody>
      <dsp:txXfrm>
        <a:off x="65187" y="65220"/>
        <a:ext cx="2503098" cy="1204988"/>
      </dsp:txXfrm>
    </dsp:sp>
    <dsp:sp modelId="{100C6D3D-D288-41F2-9FC2-DBCA7B2FB894}">
      <dsp:nvSpPr>
        <dsp:cNvPr id="0" name=""/>
        <dsp:cNvSpPr/>
      </dsp:nvSpPr>
      <dsp:spPr>
        <a:xfrm rot="5400000">
          <a:off x="4440191" y="-271019"/>
          <a:ext cx="1068289" cy="46817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ndara" panose="020E0502030303020204" pitchFamily="34" charset="0"/>
            </a:rPr>
            <a:t>Two exceptions only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ndara" panose="020E0502030303020204" pitchFamily="34" charset="0"/>
            </a:rPr>
            <a:t>Date and closing on right hand side</a:t>
          </a:r>
        </a:p>
      </dsp:txBody>
      <dsp:txXfrm rot="-5400000">
        <a:off x="2633472" y="1587850"/>
        <a:ext cx="4629578" cy="963989"/>
      </dsp:txXfrm>
    </dsp:sp>
    <dsp:sp modelId="{B8CD8E4A-594B-49A7-A8C7-A5E0A3129718}">
      <dsp:nvSpPr>
        <dsp:cNvPr id="0" name=""/>
        <dsp:cNvSpPr/>
      </dsp:nvSpPr>
      <dsp:spPr>
        <a:xfrm>
          <a:off x="0" y="1402163"/>
          <a:ext cx="2633472" cy="1335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Candara" panose="020E0502030303020204" pitchFamily="34" charset="0"/>
            </a:rPr>
            <a:t>Modified Block Format</a:t>
          </a:r>
        </a:p>
      </dsp:txBody>
      <dsp:txXfrm>
        <a:off x="65187" y="1467350"/>
        <a:ext cx="2503098" cy="1204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pPr/>
              <a:t>19-Oct-17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E27A-6829-4858-AC8A-95A2FED96CFA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A453-39ED-4DFC-9998-925390E54FB5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752-9D6A-4145-903A-1A342C960588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78C478-A667-459C-95C1-602619C7249F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917F-6980-41B9-9485-1511F98E9C95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818B4-A274-4805-9CF6-EC2C66B36B84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6E5-3BD5-47D1-8428-41AE205A69C5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1DE9-A90E-4E90-B4EB-55A134E3460F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1AE9-E6DC-4111-B760-69E31DFD3B83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1D-B7B3-446B-A3BB-A4A0744A5336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BE0F6-31DD-4360-BDEA-779190F0E8E8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578F-5DA8-473D-B427-4F0A4E68F904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1ABD4-1B62-426E-8026-FC97F5BA9EBB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229-A8B5-491F-B2C7-5872EF84B8CE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A228-8A8A-4151-BE87-3C8327C4B9D8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46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D39B-C74E-44B1-AECB-4FC807B0A836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0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5C04-2125-4ABD-B41A-893C5BB0CA7C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5D1E-99F2-4C81-8930-55F563658BAB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04FD-C61A-4C1F-8917-518281FDAF42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844-7948-4F72-82BE-3D93935417C9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7F97-2171-48BF-A115-1D04E584FDE8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280-15FE-4994-A5C0-120FA3140E31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A90B50-4074-4E71-83C2-221D8A4CAB8A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026505A-897B-4DEF-B3F0-985E9B42454A}" type="datetime1">
              <a:rPr lang="en-US" smtClean="0"/>
              <a:pPr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1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microsoft.com/office/2007/relationships/diagramDrawing" Target="../diagrams/drawing2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humbs.dreamstime.com/b/d-businessman-writing-skill-wordcloud-touch-screen-rendering-business-person-word-tags-skills-transparent-white-people-3582858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r="6139"/>
          <a:stretch/>
        </p:blipFill>
        <p:spPr bwMode="auto">
          <a:xfrm>
            <a:off x="921021" y="2019301"/>
            <a:ext cx="1970315" cy="26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35155" y="1719475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102 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Report Writing Skills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6040" y="5155263"/>
            <a:ext cx="5123755" cy="81467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ndara" panose="020E0502030303020204" pitchFamily="34" charset="0"/>
              </a:rPr>
              <a:t>Lecture 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pPr/>
              <a:t>1</a:t>
            </a:fld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E0BE8D-4940-49C0-A1AD-C238B13D86A5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930C3A-068A-4E4C-B3B0-6BE92C8C475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C2DB2A-789F-4FEB-8FA3-855E399BE0C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3016C3-C9A4-477C-B495-A1D07326D99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7C2A80-2B64-43C0-A21A-32418D4419B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A5C3E9-3D03-4D67-8288-6733E807A87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431493D-7616-4911-9D6D-16E5F173EEC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4213F7-6C14-4D3A-A075-ED3C211050E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4EFFB2-A7EA-43A7-96E3-4D0D16DA873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B20E1F-4FDA-4B1F-B96F-B57DE550BD8E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3F7516-E36A-4084-AEEF-CEB4C57990FE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9D0699-8996-4013-98CF-8E6C438A143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BCC7A2-5E94-4E83-BE52-42EF8E6E80C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739DB9-A798-4DB4-8862-32C565EB3F5F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54EE72-9D0E-42AB-8303-49E2FAC5A78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3DB1D5D-2227-43B7-A1B5-33184FC2F45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A4C7BA-DE6F-4717-92C4-8DCE27E081E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0C0D4E-662B-4ECB-88DA-671B11E7FE5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EE721D78-6F19-4BDF-B64D-A5CFFFB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Letter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Informal Letter: Format [3/4]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Subscription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Varies depending upon the nature and relation with the addressee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Your affectionate daughter/son, or Yours affectionately/lovingly (for relations)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Yours sincerely (for friends)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Yours is a possessive, no apostrophe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riting png">
            <a:extLst>
              <a:ext uri="{FF2B5EF4-FFF2-40B4-BE49-F238E27FC236}">
                <a16:creationId xmlns:a16="http://schemas.microsoft.com/office/drawing/2014/main" id="{162760ED-AB68-45F5-9C26-6198A016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30" y="304800"/>
            <a:ext cx="1020426" cy="102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A423D2C-0D75-4566-A8F5-F6F374452130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267A8DD-9C7A-49C2-8027-2AFFB9248D7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E86262-7959-4F19-855F-18B18980F2D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E1DD5D3-D5F4-4217-8AA1-F5FE5616F24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0CE299-7507-43C5-823E-311D68D5AAF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8E3E2C-5D42-4C74-9745-2517560CA42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97474A-D68B-4C29-B698-7D3DD7B3796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BE90936-7972-4237-B885-66DE5A44755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5B25A74-BDCB-4E5A-988C-3D92FC1C32C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70D361-4F07-4B4F-A7EA-6D89D1038436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C825391-0BAA-4F1A-A457-7D142E60B1D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A82771-D497-491B-A993-C9EF91F62A8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42F98A-5514-422F-B0D7-7647477CF56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0960360-4550-4D38-B695-1EA8127B042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4B12F56-7F5B-47A7-B875-FEB76D593E4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613909-CBF0-4DDB-B938-AA8EB17AA8C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D6F329-1CD8-44D2-ADBE-154A48D158D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83607F-AED4-41E7-9831-7FC787E429B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5A0DE5C8-6DE0-47F3-8381-04A7E13B4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Letter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Informal Letter: Format [4/4]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Signature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Signature/writer’s name right below the subscription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P.S. or Post Script: To add information when the writer has already signed off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R.S.V.P.: To extend invitation which requires a response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riting png">
            <a:extLst>
              <a:ext uri="{FF2B5EF4-FFF2-40B4-BE49-F238E27FC236}">
                <a16:creationId xmlns:a16="http://schemas.microsoft.com/office/drawing/2014/main" id="{162760ED-AB68-45F5-9C26-6198A016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30" y="304800"/>
            <a:ext cx="1020426" cy="102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A7A5CA8B-FCC5-436C-9585-2994F4C8E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0734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1071D23C-99F3-4DCA-BA7B-00F3E0A8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031394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AE1D89C-B8C8-4AE2-9A13-3464F7548AF1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AFB1BA-9C9F-4E9B-BCDF-8201C24D95C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88FE34-6106-4EA7-8650-742CE0BE358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FCA21D-20C7-4947-BA90-6CE79F7A086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2E8DB9-90B2-409F-A1A4-BD151ACCB14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53B9806-9233-4B9F-AA2D-22A0F77C3E7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9B8F2C8-486C-4B9B-A382-C07D4089146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F08A3C-0271-4CBD-BC21-91D8F46F8F9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B782F3-90D2-41CF-AEAE-FAF8E9ED7B7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D3210D2-A3A3-41CF-8B24-823534E2ACEE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C8C446-8325-4A72-B912-E98394AC74D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E2A2E8-BF31-4560-A06A-D084F6DA7459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849948-0253-4A56-8E52-8797E877B921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8B1EBC-EF21-4DF4-8E57-6F21A5EC2C9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B071D68-8A2C-47E5-A77C-DAEC92B46FD6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E5DF59C-0382-4DEB-87E4-B80FC63D9C1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D16BE4-F763-4911-A3D6-22D6C2F0D1F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26A37F-3A9E-4374-BB21-939A2A3D0C7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09A5F501-B444-4400-8B66-3DFD89238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26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Letter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Formal Letter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Also known as official or business letters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Official letters: to individuals holding official positions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Institutes and governments departments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Receiver’s address included within a official letter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Short and direct in business setting (less time)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Subject/reference line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A83289AE-EDC0-48E4-A81C-329004AFE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472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61C5891D-1B70-44EA-B135-35EA4D071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1120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riting png">
            <a:extLst>
              <a:ext uri="{FF2B5EF4-FFF2-40B4-BE49-F238E27FC236}">
                <a16:creationId xmlns:a16="http://schemas.microsoft.com/office/drawing/2014/main" id="{162760ED-AB68-45F5-9C26-6198A016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30" y="304800"/>
            <a:ext cx="1020426" cy="102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427E5441-60D8-4BBE-AD3B-6FB337AC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7775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8E1D6D44-77D1-4375-B977-303FD2BA2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00280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2922B77D-0E7A-4A3C-835D-D32D467B4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6936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190FDD7-645C-45E7-B9BE-A7D5B254FFD6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DEBE9F-ED72-43E1-ABA5-3CE932B0AAC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740A7F-81C7-4774-9B0F-519B3BD76AF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2B901E6-C942-483C-97DD-C37D233CB1A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294A4E8-D019-4323-92EE-402B3F5F54FB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4A85F7F-879C-4DA8-8762-FE19CDFAC1C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8D7340-9FEE-43BA-863D-F72970C65BA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57232D-6872-47EB-BF62-B931B210DE6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9945F8-C363-4D49-85F1-9A84A86A2F0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78B6BC-A608-44C5-9230-B3FE3FAF2EDA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65830AC-D3B9-4A88-94E5-1978E114FE2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D5FF1B-5E53-4EE5-A833-31DC717C378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8D70131-6F9F-4AE8-815A-D5E6C8203010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03E64FF-D401-40D3-9514-CFBF17A7071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945FA3A-6AB4-4293-942D-C6BF6F5C140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F289276-8DA4-4991-B961-1512996D5FE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49ED988-EC3A-424D-820B-A5791663511F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AA83D5F-0D35-4D29-9507-3AFCE27896A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562CF13-6B6C-4B9F-A562-09288CFB4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86046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Letter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Formal Letter: Format [1/3]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Heading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Sender’s complete address followed by the name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Inside Address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Details of the person being addressed alongside name of the company/organization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Salutations/Greetings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Varies depending upon the acquaintance. E.g., If the addressee is new to you then, “Dear Sir/Madam”, “Sir/Madam”, etc.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If the addressee is someone known to you then, “Dear Mr. Naeem”, “Dear Ms.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Minhas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”, “Dear Mrs. Kashif”, etc.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riting png">
            <a:extLst>
              <a:ext uri="{FF2B5EF4-FFF2-40B4-BE49-F238E27FC236}">
                <a16:creationId xmlns:a16="http://schemas.microsoft.com/office/drawing/2014/main" id="{162760ED-AB68-45F5-9C26-6198A016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30" y="304800"/>
            <a:ext cx="1020426" cy="102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427E5441-60D8-4BBE-AD3B-6FB337AC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0289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726BC2C5-A54B-4A69-8587-47EE25FC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7824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D74E5-225C-4A43-B8AB-794030536F73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739056-35BD-4D64-87AD-7A1BE731769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373442-CA5C-4EF6-8AD2-8424347FE07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92B7E2-2FA4-469C-A6BE-7FA6E1859DC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4AD7B3-20F6-409F-A43C-3FBB4F69F28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95B699-AD0A-49E0-8ACC-6017F48612B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611543-38AC-46FF-88B3-BE51369F922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000CE9-7201-474E-9745-BFAEF69F6D0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21AD178-3984-4D70-8D8F-F9A761BC9E4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E53E82D-4E43-43E6-BDD7-414E2C2BD895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93652AD-0AF8-4ACC-A98C-0F9C0A04EA3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F78AD8-E886-47E7-859D-5E19C999D20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99A5E2-DC68-40FF-9FA5-24B884CC8F7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3EC596-B097-4F5F-8B62-25A2EFC521A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FA69683-C1E3-429E-868A-5B723E34BBE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AEC5450-07A7-40CD-8991-59ACA11A7AD5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7D5FAD9-525B-48D1-AA43-5E446362DC6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5D50643-F911-42C7-A402-30CF58B29B56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C7B001D3-1783-45AE-AD9B-B8989C9D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0799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Letter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Formal Letter: Format [2/3]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Subject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Introduction of topic of a letter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Brief single sentence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Body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Introduction, main message, conclusion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Complimentary Closing/Subscription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Depends on salutation used. E.g., in case of an addressee not known to you, it will be “ Yours faithfully,”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 case of an addressee known to you then, “Yours sincerely,”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riting png">
            <a:extLst>
              <a:ext uri="{FF2B5EF4-FFF2-40B4-BE49-F238E27FC236}">
                <a16:creationId xmlns:a16="http://schemas.microsoft.com/office/drawing/2014/main" id="{162760ED-AB68-45F5-9C26-6198A016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30" y="304800"/>
            <a:ext cx="1020426" cy="102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427E5441-60D8-4BBE-AD3B-6FB337AC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8862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726BC2C5-A54B-4A69-8587-47EE25FC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7824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7B51137-C9FE-4563-BE81-6396591CD5EB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4ACBC4-6BC2-439F-8D57-8F541903332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E3A65B3-4582-4A2A-8440-CC82337A17E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CDE754-8D8C-4103-A913-F7B3777C356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576CBC-F82A-4048-B47B-86F51C875714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62EEF8-9CD5-420B-BB2D-641CC042F6A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D4A922-AF17-4BF3-9AAA-DF5B5163272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96A99C9-5504-4903-9E56-06B286F6C2B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26A917-D9B4-4082-AF1B-B9D51EC81C3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3FA803-DC7C-42CA-8F14-3A1393D6B5D0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7DBCDA8-844F-42A0-826F-78CBC619CFEE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09A916-F9CD-4B65-AF98-D5318BC053B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F270067-8A07-468E-AA51-170A1F8708D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8B91803-EE4B-4969-AE05-E91FF5597EA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FE5789D-6995-458C-A2AB-B322EFA9D62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A170F0-95D0-4A56-A829-B13FDC0EDDE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C68339-8C2B-4028-863C-EDB3077B0FF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15D540-55B4-4697-B596-EF47AA6B3B0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A3C54700-B8FA-459A-B00A-7EA5AC1AE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91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Letter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Formal Letter: Format [3/3]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Signature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Under the complimentary closing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Sender’s name and designation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Enclosure (Abbreviation: Encl.)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Additional document with letter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Listed after the signature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Carbon copy (Cc): Includes the name of all the individuals receiving a copy of letter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Cc written after Enclosure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riting png">
            <a:extLst>
              <a:ext uri="{FF2B5EF4-FFF2-40B4-BE49-F238E27FC236}">
                <a16:creationId xmlns:a16="http://schemas.microsoft.com/office/drawing/2014/main" id="{162760ED-AB68-45F5-9C26-6198A016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30" y="304800"/>
            <a:ext cx="1020426" cy="102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427E5441-60D8-4BBE-AD3B-6FB337AC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8862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C3C18273-459A-4991-9740-BD00102B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96397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04F743F-0CBF-4B24-BE42-DE522D8E5A68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42259E-7739-4AEA-850F-D926FDD313E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3A4BA3-C307-4E83-B9DA-BE21676319F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36B08A-2040-40DD-831B-90E410A359E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C6656A-428E-4C69-9C08-654AEE2107E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D841F5-8259-4A2B-9D0A-7AE86520C3E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843893-1C7E-4F2D-879B-5466D11B60F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C5C8871-BDAC-4CB2-88CD-F9392953289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F5D9A30-7862-4B29-B4EC-FFDD5D58924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BD0DAD-CFB1-4E21-BEDF-A1B9857DF46A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4F5AEC1-659F-4519-9ABE-A199ACFB54C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4B0E54-40EC-43BE-8798-233ABA717B9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530529D-F0A4-4DF0-98F3-473B9C17935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825844-C5F9-4AB0-8DFF-F5B14A2B182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B4B6DB-ECA4-484D-924A-88F439A33F9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7825F59-F6FF-4639-B25B-7BC2D086499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760994B-BD8E-4DEF-B360-938D8BAAEC5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3D3A40-8729-4685-95A8-9D705955BDF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297ABFDE-0BD8-461D-9E74-07DC06160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63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Letter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Basic Letter Formats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riting png">
            <a:extLst>
              <a:ext uri="{FF2B5EF4-FFF2-40B4-BE49-F238E27FC236}">
                <a16:creationId xmlns:a16="http://schemas.microsoft.com/office/drawing/2014/main" id="{162760ED-AB68-45F5-9C26-6198A016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30" y="304800"/>
            <a:ext cx="1020426" cy="102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44FC2376-4896-45EE-BA34-7DC5B76E5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092857"/>
              </p:ext>
            </p:extLst>
          </p:nvPr>
        </p:nvGraphicFramePr>
        <p:xfrm>
          <a:off x="937151" y="2944007"/>
          <a:ext cx="7315200" cy="2737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2726A61C-EB64-4005-A818-CC7275DBFD6C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7E8734-58DB-4B7D-8CA2-22C252CC038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AF5993-533E-48A6-95B1-0A4A2746A18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09317BF-F2BB-493C-B4BB-C4CB581C6BA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993852-5DEE-41B8-B22D-5BB540A8965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F13372-E943-4C82-AE08-6E555E53599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20D3F4-BB01-498C-A455-7A9B62D2CCA3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54CA61-5A0E-4979-9509-900C3A5BC1D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003038-2B69-402E-9410-45FAF1078A7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DC0E57-8782-4DCE-A31A-2721AA8B3A42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C5E9DDB-FF93-46D0-B047-C998BEE8B3F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E12E9F-C9A0-4635-A053-02150659D15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BFA0FC1-95BD-423B-B8F9-41FFD7F9B88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8C224C7-A954-43C1-BB47-519B90B6B4A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C68E53-4836-4ADD-BBD7-6253A189CF1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F46A73-B969-483A-B9FE-6B9B023F1C9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C6056AD-D22B-4C67-94B5-D10468E5C9E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E871E4-9778-4A9A-82AD-282EAFAFE4C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46E93571-80BB-49E9-A7CB-4B57DCE65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0711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Letter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Block Format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Most common layout of a business letter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Entire letter is left, justified and single spaced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Double spacing between paragraphs only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riting png">
            <a:extLst>
              <a:ext uri="{FF2B5EF4-FFF2-40B4-BE49-F238E27FC236}">
                <a16:creationId xmlns:a16="http://schemas.microsoft.com/office/drawing/2014/main" id="{162760ED-AB68-45F5-9C26-6198A016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30" y="304800"/>
            <a:ext cx="1020426" cy="102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427E5441-60D8-4BBE-AD3B-6FB337AC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4058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726BC2C5-A54B-4A69-8587-47EE25FC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97874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Picture of Modified Block Style Letters">
            <a:extLst>
              <a:ext uri="{FF2B5EF4-FFF2-40B4-BE49-F238E27FC236}">
                <a16:creationId xmlns:a16="http://schemas.microsoft.com/office/drawing/2014/main" id="{007EBF36-CA7F-4452-A18D-F0376D61C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/>
          <a:srcRect l="66323" t="10371" r="444"/>
          <a:stretch/>
        </p:blipFill>
        <p:spPr bwMode="auto">
          <a:xfrm>
            <a:off x="3346220" y="3792466"/>
            <a:ext cx="1799643" cy="280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E37F545-E9FB-4608-9030-FACDA02DBCED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5F90704-5EC0-4132-919F-F69D11DA2C1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7C0600-A915-463B-8700-AAD30005959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754419-F5BD-4135-9751-21E97D54F11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FB3B447-9DCB-43A4-A54D-64A0A9320D3F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1980CB-E2C2-4FE0-96FB-9E1E332CB407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05B36EB-B2AD-40FC-80DE-322F0FBDE23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E4A51CD-5FED-4C53-B0DA-0578137FF54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C1A5E2-3086-4A99-B1B9-C298EB445DF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93DFD7-6AFC-4613-AD9D-C8EE996BA9C9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105FED-0E49-494E-918B-638D48C464D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D469729-E6D1-4AB1-857F-C2619CDE597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DD3BA9C-D914-463E-A68F-7F7745455F9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A2A13DB-E99B-43DF-BFDF-89F2B687D97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A5D11F-2922-4391-A0F4-DBABE7D86AA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66EF579-A917-4CEA-B40D-171130D8B6B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10747D-D040-4BF6-BBB7-976C8316571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866B989-FDA7-40C5-91CD-7DF64069BEB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17CFCC27-811C-4B27-A183-BAB58D0AC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10585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664B609B-F51B-468E-AEDA-ADFB9590B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11250" r="1375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0354761-D27D-485A-83D7-4AE76F259C74}"/>
              </a:ext>
            </a:extLst>
          </p:cNvPr>
          <p:cNvSpPr txBox="1"/>
          <p:nvPr/>
        </p:nvSpPr>
        <p:spPr>
          <a:xfrm>
            <a:off x="38100" y="2362200"/>
            <a:ext cx="137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andara" pitchFamily="34" charset="0"/>
                <a:cs typeface="Arial" pitchFamily="34" charset="0"/>
              </a:rPr>
              <a:t>Sample: </a:t>
            </a:r>
          </a:p>
          <a:p>
            <a:pPr algn="just"/>
            <a:r>
              <a:rPr lang="en-US" sz="2400" b="1" dirty="0">
                <a:latin typeface="Candara" pitchFamily="34" charset="0"/>
                <a:cs typeface="Arial" pitchFamily="34" charset="0"/>
              </a:rPr>
              <a:t>Block </a:t>
            </a:r>
          </a:p>
          <a:p>
            <a:pPr algn="just"/>
            <a:r>
              <a:rPr lang="en-US" sz="2400" b="1" dirty="0">
                <a:latin typeface="Candara" pitchFamily="34" charset="0"/>
                <a:cs typeface="Arial" pitchFamily="34" charset="0"/>
              </a:rPr>
              <a:t>Format</a:t>
            </a:r>
          </a:p>
          <a:p>
            <a:pPr algn="just"/>
            <a:r>
              <a:rPr lang="en-US" sz="2400" b="1" dirty="0">
                <a:latin typeface="Candara" pitchFamily="34" charset="0"/>
                <a:cs typeface="Arial" pitchFamily="34" charset="0"/>
              </a:rPr>
              <a:t>Letter</a:t>
            </a:r>
            <a:endParaRPr lang="en-US" sz="2000" b="1" dirty="0">
              <a:latin typeface="Candar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66457"/>
      </p:ext>
    </p:extLst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Letter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Modified Block Format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Same as the Block Format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only exception is that closing and Date is placed on the right side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riting png">
            <a:extLst>
              <a:ext uri="{FF2B5EF4-FFF2-40B4-BE49-F238E27FC236}">
                <a16:creationId xmlns:a16="http://schemas.microsoft.com/office/drawing/2014/main" id="{162760ED-AB68-45F5-9C26-6198A016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30" y="304800"/>
            <a:ext cx="1020426" cy="102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427E5441-60D8-4BBE-AD3B-6FB337AC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4058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Picture of Modified Block Style Letters">
            <a:extLst>
              <a:ext uri="{FF2B5EF4-FFF2-40B4-BE49-F238E27FC236}">
                <a16:creationId xmlns:a16="http://schemas.microsoft.com/office/drawing/2014/main" id="{F75E9FE8-3459-4C1B-964A-EC5AF6637D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/>
          <a:srcRect l="22431" t="10371" r="42340"/>
          <a:stretch/>
        </p:blipFill>
        <p:spPr bwMode="auto">
          <a:xfrm>
            <a:off x="3287859" y="3776454"/>
            <a:ext cx="1916365" cy="2812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E19928B-BB91-4F79-B635-16742B1AB581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48790C-10C4-42C2-A4E4-F18EFF5E207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48B232-4869-4AC6-AF86-59C3F5926C0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1789EE8-2CD8-4EDD-9401-11F10C884AD0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9D6892-0DE8-4349-BF30-341612FDC01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F133E6D-9D99-4640-9135-86A645AD5DA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3C7803-7E25-4D16-B818-D4EB25B58415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6D2031-0957-40D9-965E-24C09ACC3CE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EFFAA8-D8A2-4FED-BFF0-6F6B20577E9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4E68A9-3501-44D1-BC1E-2B4CBB6C3999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A2BCFC-181E-43DD-8E6A-B5AC563C363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E7BE3C-69E0-43F0-A35F-C01262A486C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7F1FD1-3832-4C71-A585-9D8D33B36CC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42D366-3ECE-47B2-B76A-51E0DC8E872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052FAF-532E-4A95-BBFD-9321EE86DC4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AAB56C-2E97-4FD1-81A3-F53DDEA5B10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500780B-7552-416A-B6F8-336EFDBC74A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6614768-198D-4A04-B605-ABC8066CBA3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27DC82BE-CBC1-4836-9D66-D31B207A7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99361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Previous Lecture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Email Structure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Dos and Don’ts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Vocabulary and Useful Expressions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5FDFD1-507F-4BDE-9FB7-EA71EB4629E0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4B36A6-129E-4F9D-A4F8-061DF60DFCE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BB9AFF-BE4C-4C3A-9F7C-4F324FE01C7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5B87F2-B724-4344-A596-03CE36FAB561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351962-006E-45B1-8F3D-536263826C1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4DB53E-25D3-478B-98AC-D9B238849E5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B39B711-1FC2-492C-B89B-351449A418C7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C1D810-FB14-445E-9D95-A43F262AB4C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610C14-6E65-4465-84E3-F16BAEA95066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4BB0A8-2D8D-4A7B-9E28-CDCBA07CE9EC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AA6830-46D0-439D-9BCA-B444AC1391D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3BB24E-3360-41C7-9544-6C45F5B444A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D156A5-93BD-4127-A6FB-6D4ED8DC723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ADD32B7-955B-435B-A4D4-A4B3C8A3D8D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0D685FF-3E24-4DA8-A1D1-9B783598D9A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AF0923-9E1A-408D-A65F-BE4BB23C0B5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289B09-B1C8-4C6F-AF26-D021E4DB9DD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B885CA-AD7D-496D-8343-D2957BC4585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4080F3E6-0859-4B7F-8759-6E9678E0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6291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4486634-57F0-44AB-9B82-294DDAA7D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11703" r="1329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956696-ECD3-4A23-94F2-BDE403D471A6}"/>
              </a:ext>
            </a:extLst>
          </p:cNvPr>
          <p:cNvSpPr txBox="1"/>
          <p:nvPr/>
        </p:nvSpPr>
        <p:spPr>
          <a:xfrm>
            <a:off x="38100" y="2362200"/>
            <a:ext cx="137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andara" pitchFamily="34" charset="0"/>
                <a:cs typeface="Arial" pitchFamily="34" charset="0"/>
              </a:rPr>
              <a:t>Sample: </a:t>
            </a:r>
          </a:p>
          <a:p>
            <a:pPr algn="just"/>
            <a:r>
              <a:rPr lang="en-US" sz="2400" b="1" dirty="0">
                <a:latin typeface="Candara" pitchFamily="34" charset="0"/>
                <a:cs typeface="Arial" pitchFamily="34" charset="0"/>
              </a:rPr>
              <a:t>Modified </a:t>
            </a:r>
          </a:p>
          <a:p>
            <a:pPr algn="just"/>
            <a:r>
              <a:rPr lang="en-US" sz="2400" b="1" dirty="0">
                <a:latin typeface="Candara" pitchFamily="34" charset="0"/>
                <a:cs typeface="Arial" pitchFamily="34" charset="0"/>
              </a:rPr>
              <a:t>Block </a:t>
            </a:r>
          </a:p>
          <a:p>
            <a:pPr algn="just"/>
            <a:r>
              <a:rPr lang="en-US" sz="2400" b="1" dirty="0">
                <a:latin typeface="Candara" pitchFamily="34" charset="0"/>
                <a:cs typeface="Arial" pitchFamily="34" charset="0"/>
              </a:rPr>
              <a:t>Format</a:t>
            </a:r>
          </a:p>
          <a:p>
            <a:pPr algn="just"/>
            <a:r>
              <a:rPr lang="en-US" sz="2400" b="1" dirty="0">
                <a:latin typeface="Candara" pitchFamily="34" charset="0"/>
                <a:cs typeface="Arial" pitchFamily="34" charset="0"/>
              </a:rPr>
              <a:t>Letter</a:t>
            </a:r>
            <a:endParaRPr lang="en-US" sz="2000" b="1" dirty="0">
              <a:latin typeface="Candar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56292"/>
      </p:ext>
    </p:extLst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Letter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Guidelines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Provide factual information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State your message with clarity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Avoid the use of slangs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Avoid grammatical errors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Be respectful by using a polite tone in letter writing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riting png">
            <a:extLst>
              <a:ext uri="{FF2B5EF4-FFF2-40B4-BE49-F238E27FC236}">
                <a16:creationId xmlns:a16="http://schemas.microsoft.com/office/drawing/2014/main" id="{162760ED-AB68-45F5-9C26-6198A016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30" y="304800"/>
            <a:ext cx="1020426" cy="102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427E5441-60D8-4BBE-AD3B-6FB337AC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4058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6E7B4116-2346-48D2-9B3F-CCB441070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0788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3DE693FB-B42E-4607-8691-72DF4583B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6517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EB50478A-0AEF-42E5-BAD8-A66E226BB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03248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4F2A8F4-3037-476C-8BA9-3D4DC3E9687E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DE995D5-2769-4A93-B813-81EF71046F0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500487E-9E6A-4098-95EC-7EA54C032DC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CDA9CA-B3CC-44E9-B6DD-3C639113ED4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DB8DDCC-819C-4F48-BFA4-2E09EB05D66B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832023D-93CC-49C1-9A71-4E00D486D34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494ABA-8931-4E2A-9D3A-187B1EF07EA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7D0A67-BC6C-4A50-9355-DB0B6E521A4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D72BDFB-0F30-4BA7-9764-8A556042B26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7C49B1-184C-4586-BB95-1E5EE873F23E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7772C03-9C23-4ACD-A37B-5DCBD7919E1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AE41FD5-F958-4A43-9811-BA8473B77E1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52E8DF4-6015-4EDB-858C-F1A02B297EE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54FB2C1-CC6B-4271-BE81-B4265DA2D26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5FCCA21-BCDA-499C-9292-402F78DC28F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C5A92B4-38A9-4DEF-B3E7-8BC23EDD148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F26B49-A8B1-4AFF-B5DF-1D1BC1BCFD7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3FC8DD8-08C3-462D-9087-31074355111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32CB1B5B-DA68-4973-9AD2-7ABDBD83E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08194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Letter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Kinds of Letter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Inquiry Letter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Complaint Letter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Cover Letter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Good News Letter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Bad News Letter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riting png">
            <a:extLst>
              <a:ext uri="{FF2B5EF4-FFF2-40B4-BE49-F238E27FC236}">
                <a16:creationId xmlns:a16="http://schemas.microsoft.com/office/drawing/2014/main" id="{162760ED-AB68-45F5-9C26-6198A016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30" y="304800"/>
            <a:ext cx="1020426" cy="102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427E5441-60D8-4BBE-AD3B-6FB337AC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4058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6E7B4116-2346-48D2-9B3F-CCB441070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0788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3DE693FB-B42E-4607-8691-72DF4583B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6517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EB50478A-0AEF-42E5-BAD8-A66E226BB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03248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E382068-1F7E-4037-9D6E-63CB9B1304CF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48F87C3-0446-49F0-922E-EF11C176479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273AEC-6DC8-4A54-8D93-8C2B9CFB15C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6747C3-7435-470C-BB70-AD9CBFA16BF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4B22AF-8123-42F3-B819-5A7728ED45E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0EF0DD2-3153-4A7E-9D51-9622268374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E08AC63-A68A-4556-AB71-702997F2874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66BBE7C-EE52-4904-8750-2DB6FB3DF44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2363A2-2AAF-482D-98EC-CD2389AD5AA6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B9E7C3-497A-4ED5-8B54-CFD115A67AA3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F8A4C2-3615-4188-8E4E-E1F22D27E3F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0C53178-1D49-496E-BE72-2E4D7A071A6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DAC0AAC-7FE1-4170-9B31-1BBB0DECB14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B99712-A9CF-4D7E-A476-B7907D827A0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1BB0315-CCC3-42DC-9694-79C600BA786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034E11C-7D5F-43EC-9C19-EABA0163BDC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962247-B91E-4B11-8FF5-EFC2CDDCA016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21BB0DA-FBC0-4A78-82CA-A691C515CE2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4F7370B5-1486-4B07-B41D-4C433B8B7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28421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Letter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Inquiry Letter [1/2]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 letter of inquiry asks someone for specific information.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 some cases, such as a request for promotional material, the recipient will have a clear interest in responding to your letter.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 other cases, such as a request for specific information on a product, the recipient may or may not be as motivated to respond quickly.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Consequently, always make the tone of the letter friendly and make it easy for the recipient to identify and provide the information you need.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riting png">
            <a:extLst>
              <a:ext uri="{FF2B5EF4-FFF2-40B4-BE49-F238E27FC236}">
                <a16:creationId xmlns:a16="http://schemas.microsoft.com/office/drawing/2014/main" id="{162760ED-AB68-45F5-9C26-6198A016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30" y="304800"/>
            <a:ext cx="1020426" cy="102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427E5441-60D8-4BBE-AD3B-6FB337AC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4058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6E7B4116-2346-48D2-9B3F-CCB441070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94052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3DE693FB-B42E-4607-8691-72DF4583B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6517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7F00BAE-BDC8-433A-9A46-E9520142F837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AD10C8-D36C-429B-AB0E-DE513CB1632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AA4DB51-659B-445B-BFCD-878239D77F6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193CA3-BA0A-44AA-BD31-EE6FD5E8D7B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FD29002-127D-4980-9535-1D48EE31119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EB0D53-7DA0-4131-BBF7-5114626C9CD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94DAA28-A896-4DF2-B324-5925FDA5ED13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31D0F36-028F-457C-ACDA-120089C5DE69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A385DFC-BFA6-4D8F-9857-32EDAE034EE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3BF012-72BB-4154-993E-F280527767B6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5F113B-B719-4A2D-9A0C-D4075400787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11AC83-1633-40AA-A74F-0EF7027117C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027AB56-2E5B-4BE2-9603-96F8AC25EF08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0BC207F-4FDD-487F-BAC8-06DAA19E469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6584B1-0B6C-486C-908E-7C90055156B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EDDB612-64B2-480B-A67A-E9CD052595A3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E4BBCBB-7D85-4977-97D7-466DC849BCC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C038CC7-D8F4-43A8-B0E8-C10B0CBCBBE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247DDCCE-2841-4E9C-87F5-E0030A1A5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51193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Letter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Inquiry Letter [2/2]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 letter of inquiry asks someone for specific information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Clarify your intent in the introduction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Specify your needs in discussion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Conclude precisely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Degree requirements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Equipment costs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Performance records</a:t>
            </a:r>
          </a:p>
          <a:p>
            <a:pPr marL="914400" lvl="3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Or any other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riting png">
            <a:extLst>
              <a:ext uri="{FF2B5EF4-FFF2-40B4-BE49-F238E27FC236}">
                <a16:creationId xmlns:a16="http://schemas.microsoft.com/office/drawing/2014/main" id="{162760ED-AB68-45F5-9C26-6198A016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30" y="304800"/>
            <a:ext cx="1020426" cy="102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427E5441-60D8-4BBE-AD3B-6FB337AC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4058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6E7B4116-2346-48D2-9B3F-CCB441070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2877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3DE693FB-B42E-4607-8691-72DF4583B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6517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B9501A7-730D-492D-BEE6-2FA1A8F149A5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00FE160-9FF2-4B7A-9CB9-90A873B2E40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CB5E05-2E63-4111-9737-53C78BA9706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5EAFBE-7284-43EE-99D1-190E73CA6C4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7F40AF-0549-4887-A7B7-76D9448B9C9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7E9F21-D15C-4F32-A5DB-C8FAA78D606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2D12B8-63CA-4976-ACC4-E17AE897B28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82D4AE-9CC3-40FB-AB63-EC95862A27FF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48BA637-F0D9-4F6F-9CBD-449C5B0D4CC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56893D-65BC-45B0-BA7A-D10C2D083125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990A6D0-296C-4ABD-9EA3-B94D5D9AF8A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E0FE2D1-6E15-4C1D-BBE9-696C949A449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F4F8A4-5727-401A-AC85-9633D870902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ACCFDA5-8CB5-4B3E-9395-9E44548A5BA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B04069-9AED-4F91-AF5C-3B4B5EF43F9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1F8AB6E-D06D-43DA-B533-5D1392B3A24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BA108E7-81D9-411F-815C-A3223E3B814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C9428B1-4D81-4669-83F9-E5792A96402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4DC3771F-D6F0-4879-B06B-59D23CFCF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CFD7C8-F8B9-4012-B652-6A3BF382E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75209"/>
            <a:ext cx="8517247" cy="558121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Candara" panose="020E0502030303020204" pitchFamily="34" charset="0"/>
              </a:rPr>
              <a:t>1102 West 30th</a:t>
            </a:r>
          </a:p>
          <a:p>
            <a:pPr marL="0" indent="0" algn="just">
              <a:buNone/>
            </a:pPr>
            <a:r>
              <a:rPr lang="en-US" dirty="0">
                <a:latin typeface="Candara" panose="020E0502030303020204" pitchFamily="34" charset="0"/>
              </a:rPr>
              <a:t>Lawrence, KS 66321</a:t>
            </a:r>
          </a:p>
          <a:p>
            <a:pPr marL="0" indent="0" algn="just">
              <a:buNone/>
            </a:pPr>
            <a:r>
              <a:rPr lang="en-US" dirty="0">
                <a:latin typeface="Candara" panose="020E0502030303020204" pitchFamily="34" charset="0"/>
              </a:rPr>
              <a:t>August 4, 19XX</a:t>
            </a:r>
          </a:p>
          <a:p>
            <a:pPr algn="just"/>
            <a:endParaRPr lang="en-US" dirty="0">
              <a:latin typeface="Candara" panose="020E0502030303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andara" panose="020E0502030303020204" pitchFamily="34" charset="0"/>
              </a:rPr>
              <a:t>Dr. Maria Gomez-Salinas </a:t>
            </a:r>
          </a:p>
          <a:p>
            <a:pPr marL="0" indent="0" algn="just">
              <a:buNone/>
            </a:pPr>
            <a:r>
              <a:rPr lang="en-US" dirty="0">
                <a:latin typeface="Candara" panose="020E0502030303020204" pitchFamily="34" charset="0"/>
              </a:rPr>
              <a:t>Director of the Diabetes Clinic </a:t>
            </a:r>
          </a:p>
          <a:p>
            <a:pPr marL="0" indent="0" algn="just">
              <a:buNone/>
            </a:pPr>
            <a:r>
              <a:rPr lang="en-US" dirty="0">
                <a:latin typeface="Candara" panose="020E0502030303020204" pitchFamily="34" charset="0"/>
              </a:rPr>
              <a:t>St. David's Hospital </a:t>
            </a:r>
          </a:p>
          <a:p>
            <a:pPr marL="0" indent="0" algn="just">
              <a:buNone/>
            </a:pPr>
            <a:r>
              <a:rPr lang="en-US" dirty="0">
                <a:latin typeface="Candara" panose="020E0502030303020204" pitchFamily="34" charset="0"/>
              </a:rPr>
              <a:t>1000 Greenberg Lane </a:t>
            </a:r>
          </a:p>
          <a:p>
            <a:pPr marL="0" indent="0" algn="just">
              <a:buNone/>
            </a:pPr>
            <a:r>
              <a:rPr lang="en-US" dirty="0">
                <a:latin typeface="Candara" panose="020E0502030303020204" pitchFamily="34" charset="0"/>
              </a:rPr>
              <a:t>Wichita, KS 66780</a:t>
            </a:r>
          </a:p>
          <a:p>
            <a:pPr marL="0" indent="0" algn="just">
              <a:buNone/>
            </a:pPr>
            <a:endParaRPr lang="en-US" dirty="0">
              <a:latin typeface="Candara" panose="020E0502030303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andara" panose="020E0502030303020204" pitchFamily="34" charset="0"/>
              </a:rPr>
              <a:t>Dear Dr. Gomez-Salinas:  </a:t>
            </a:r>
          </a:p>
          <a:p>
            <a:pPr algn="just"/>
            <a:endParaRPr lang="en-US" dirty="0">
              <a:latin typeface="Candara" panose="020E0502030303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andara" panose="020E0502030303020204" pitchFamily="34" charset="0"/>
              </a:rPr>
              <a:t>I am writing you in hopes of finding out more about the new </a:t>
            </a:r>
            <a:r>
              <a:rPr lang="en-US" dirty="0" err="1">
                <a:latin typeface="Candara" panose="020E0502030303020204" pitchFamily="34" charset="0"/>
              </a:rPr>
              <a:t>Glucoscan</a:t>
            </a:r>
            <a:r>
              <a:rPr lang="en-US" dirty="0">
                <a:latin typeface="Candara" panose="020E0502030303020204" pitchFamily="34" charset="0"/>
              </a:rPr>
              <a:t> II blood glucose monitoring system, which a representative at </a:t>
            </a:r>
            <a:r>
              <a:rPr lang="en-US" dirty="0" err="1">
                <a:latin typeface="Candara" panose="020E0502030303020204" pitchFamily="34" charset="0"/>
              </a:rPr>
              <a:t>Lifescan</a:t>
            </a:r>
            <a:r>
              <a:rPr lang="en-US" dirty="0">
                <a:latin typeface="Candara" panose="020E0502030303020204" pitchFamily="34" charset="0"/>
              </a:rPr>
              <a:t> informed me that your clinic is currently using.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5C011E-BC59-4D3E-B444-F19BEB550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243" y="2362200"/>
            <a:ext cx="1993957" cy="156836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4A7A4E9-11F1-49D2-98A9-1FB8C695B4F1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06D26E-86BF-49B4-A077-EAD1CB81ACC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6635E7B-2D7C-4B7A-9907-0BF5FC3CA65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3E2941B-C21B-4125-A928-8061E202210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A5F850E-8783-42CA-B065-614AE086215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723100-E6AD-4152-B84B-F8B25A06CC7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4CEDAD4-3D9D-4C45-846C-8429AAAF722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E0F632-1BDF-4460-9F9D-5928BCF1AC7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A34DDC3-AC78-4847-8D9C-23633CD12F1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E60325-C350-4EFE-8F89-8E73C3279D61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4E212A4-9C5E-4943-AB70-63C544ED23B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FA919C-AB76-48FA-AA0B-A55D9488D26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348296F-F39F-4E85-8EF1-3DBC712852B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2866905-2E39-4916-9464-F388DB1A19A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839976-CDE3-4CB8-B925-1AA564C2212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73ECAA3-053B-4F07-9D4B-F166626D6D5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6C2BB8A-7059-4457-986A-6C094C51F5C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55BE4FB-FFEC-47EF-B8DE-BC231093C14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" name="Picture 46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C7F71B50-E247-487E-AF3A-B6957BF36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510308"/>
      </p:ext>
    </p:extLst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CFD7C8-F8B9-4012-B652-6A3BF382E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18209"/>
            <a:ext cx="8517247" cy="45539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Candara" panose="020E0502030303020204" pitchFamily="34" charset="0"/>
              </a:rPr>
              <a:t>Originally, I saw </a:t>
            </a:r>
            <a:r>
              <a:rPr lang="en-US" dirty="0" err="1">
                <a:latin typeface="Candara" panose="020E0502030303020204" pitchFamily="34" charset="0"/>
              </a:rPr>
              <a:t>Lifescan's</a:t>
            </a:r>
            <a:r>
              <a:rPr lang="en-US" dirty="0">
                <a:latin typeface="Candara" panose="020E0502030303020204" pitchFamily="34" charset="0"/>
              </a:rPr>
              <a:t> advertisement of this new device in the January 19XX issue of Diabetes Forecast and became very interested in it. I wrote the company and got much useful information, but was recommended to write several current users of the system as well.  </a:t>
            </a:r>
          </a:p>
          <a:p>
            <a:pPr marL="0" indent="0" algn="just">
              <a:buNone/>
            </a:pPr>
            <a:endParaRPr lang="en-US" dirty="0">
              <a:latin typeface="Candara" panose="020E0502030303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andara" panose="020E0502030303020204" pitchFamily="34" charset="0"/>
              </a:rPr>
              <a:t>For a technical report that I am writing for a technical  writing class at Johnson County Junior College, I need some help with the following questions:  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Candara" panose="020E0502030303020204" pitchFamily="34" charset="0"/>
              </a:rPr>
              <a:t>How often does the </a:t>
            </a:r>
            <a:r>
              <a:rPr lang="en-US" dirty="0" err="1">
                <a:latin typeface="Candara" panose="020E0502030303020204" pitchFamily="34" charset="0"/>
              </a:rPr>
              <a:t>Glucoscan</a:t>
            </a:r>
            <a:r>
              <a:rPr lang="en-US" dirty="0">
                <a:latin typeface="Candara" panose="020E0502030303020204" pitchFamily="34" charset="0"/>
              </a:rPr>
              <a:t> II need to be calibrated in  practical, everyday use conditions? 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Candara" panose="020E0502030303020204" pitchFamily="34" charset="0"/>
              </a:rPr>
              <a:t>How accurate is the </a:t>
            </a:r>
            <a:r>
              <a:rPr lang="en-US" dirty="0" err="1">
                <a:latin typeface="Candara" panose="020E0502030303020204" pitchFamily="34" charset="0"/>
              </a:rPr>
              <a:t>Glucoscan</a:t>
            </a:r>
            <a:r>
              <a:rPr lang="en-US" dirty="0">
                <a:latin typeface="Candara" panose="020E0502030303020204" pitchFamily="34" charset="0"/>
              </a:rPr>
              <a:t> II compared to other similar systems that your patients have used? 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Candara" panose="020E0502030303020204" pitchFamily="34" charset="0"/>
              </a:rPr>
              <a:t>What problems do your patients experience with this new device?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BA4028-C730-4F95-9D20-0EF4ED194ECF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3A59D1-3FA0-40BF-8DB3-D6BAD76B6FF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217DC7-3E33-4C72-98C3-6367AD1F862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8BC3F79-344A-4FE3-83BA-56BA39E7D11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B13440-DD86-4880-B529-D5728CAA427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C93310-1334-40B9-950C-CF3A1AB14A4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1980E5-C468-4DBF-B65C-A70F826D672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1CFADB-C793-4AD5-8173-346072B7EDB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52423D-B195-46AA-B147-9C079BF66D6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524847-590C-458F-91B7-6446AF151CE8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C4C045-9384-4A60-986F-197B23195B3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23E9E4-601A-4E87-BB8D-099632F0C9A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431AAD3-4421-4A30-8444-CF78742750D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DA419CA-F8F0-49EA-BD40-FADE3B0E006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D2534A-4BA6-4A15-A6B9-DB4BA657307F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6916B6B-51D2-4251-8A9D-A0457D6A690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E2302B0-F526-46EC-BFF5-8794A2B2F65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85E1C75-8141-460A-8D3F-7773E95BE35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5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8FEE28B7-D5F8-49EB-A574-94227721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306369"/>
      </p:ext>
    </p:extLst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CFD7C8-F8B9-4012-B652-6A3BF382E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540431"/>
            <a:ext cx="8517247" cy="40127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Candara" panose="020E0502030303020204" pitchFamily="34" charset="0"/>
              </a:rPr>
              <a:t>The </a:t>
            </a:r>
            <a:r>
              <a:rPr lang="en-US" dirty="0" err="1">
                <a:latin typeface="Candara" panose="020E0502030303020204" pitchFamily="34" charset="0"/>
              </a:rPr>
              <a:t>Lifescan</a:t>
            </a:r>
            <a:r>
              <a:rPr lang="en-US" dirty="0">
                <a:latin typeface="Candara" panose="020E0502030303020204" pitchFamily="34" charset="0"/>
              </a:rPr>
              <a:t> representative indicated that your clinic is one the leaders in implementing new technology for diabetics, and therefore I am eager to hear from you. In the report I will acknowledge your contributions, and I will send you a copy of the completed report if you wish.  </a:t>
            </a:r>
          </a:p>
          <a:p>
            <a:pPr marL="0" indent="0" algn="just">
              <a:buNone/>
            </a:pPr>
            <a:r>
              <a:rPr lang="en-US" dirty="0">
                <a:latin typeface="Candara" panose="020E0502030303020204" pitchFamily="34" charset="0"/>
              </a:rPr>
              <a:t>Thank you for your time, and I hope to hear from you soon. </a:t>
            </a:r>
          </a:p>
          <a:p>
            <a:pPr marL="0" indent="0" algn="just">
              <a:buNone/>
            </a:pPr>
            <a:endParaRPr lang="en-US" dirty="0">
              <a:latin typeface="Candara" panose="020E0502030303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andara" panose="020E0502030303020204" pitchFamily="34" charset="0"/>
              </a:rPr>
              <a:t>Sincerely,</a:t>
            </a:r>
          </a:p>
          <a:p>
            <a:pPr marL="0" indent="0" algn="just">
              <a:buNone/>
            </a:pPr>
            <a:endParaRPr lang="en-US" dirty="0">
              <a:latin typeface="Candara" panose="020E0502030303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andara" panose="020E0502030303020204" pitchFamily="34" charset="0"/>
              </a:rPr>
              <a:t>Anita Teller    </a:t>
            </a:r>
          </a:p>
          <a:p>
            <a:pPr marL="0" indent="0" algn="just">
              <a:buNone/>
            </a:pPr>
            <a:r>
              <a:rPr lang="en-US" dirty="0">
                <a:latin typeface="Candara" panose="020E0502030303020204" pitchFamily="34" charset="0"/>
              </a:rPr>
              <a:t>Student, Medical Technology</a:t>
            </a:r>
          </a:p>
          <a:p>
            <a:pPr marL="0" indent="0" algn="just">
              <a:buNone/>
            </a:pPr>
            <a:r>
              <a:rPr lang="en-US" dirty="0">
                <a:latin typeface="Candara" panose="020E0502030303020204" pitchFamily="34" charset="0"/>
              </a:rPr>
              <a:t>Johnson County Junior College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3451D7-E4C8-4132-B2A8-CC99D53B4832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189D9A-7194-4B0D-BA24-7436DF8077C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E35A5E-29A0-48D3-A961-CD791726D7A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2927D9-FED4-40BC-8F47-923594BCB7C0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5C900A-11BB-46F8-86A5-8F18ED85707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37F4DB-888C-494A-979E-67192BB4BA3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2B5F32-467C-4BB5-A860-87144FDF6C2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B17719-99B5-4B36-9720-25ABE761011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4D51E5-654A-4AB9-90CE-9A938D5FC19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6524AA-95F0-49F1-B021-ADE5A77546E4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56250D-F6DA-46BC-9D35-DEBEBFF4C9B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DD85B98-3008-4ADA-946E-6FAA7E1E850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0DD078-B2E3-4F6A-914D-51A327CBAB8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F0DFC1-9E8C-45F6-A96E-91A327DC57F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E927B6-1C92-4D3A-83A4-D80AE7DC5D3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3C1D99-5173-4BE6-9746-DB6FE1EB57A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F0F2351-3DF7-4499-9936-5F4521875D0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DD3ECC-99A4-4721-9583-2628D6D0249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BC919D0A-A004-403F-A73F-080D1542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72299"/>
      </p:ext>
    </p:extLst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511" y="1802018"/>
            <a:ext cx="7848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Basics, Purposes and Advantages of Letter Writing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Formal vs. Informal Letters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Inquiry Letter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A15E2-AFEE-455F-B66D-635AF00FA6CA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2024C0-0825-44F6-B98D-DAE38C37E52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9F0282-5710-419D-9AF5-84A26123130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C6C11C-8BB9-4147-9E8E-4A95C9901DD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6D2070D-7272-4863-BFCE-A059F7E286F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598CAC-B658-45EF-AC51-46BE964A5A7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9A43D4-7649-49C5-93BE-8F95A6D7FB17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492085-C74D-442D-8BD2-7670EEC373A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725684-D61D-46E8-9979-0AC2DC234D2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29B7F6F-D3E0-4399-AC94-E6A1A65748CB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7A84CF-E03D-4587-812B-2F45C4B7F1E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F00A53-06BA-4695-B01A-ACAAE4FFCCC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979281-582D-47C2-BE94-4B1956DCC8D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1F292F-9208-44E0-82FA-147C2FA3C8D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3B434-B347-4F54-9B49-8989D32F6CC6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BF7B1D-491A-44F6-9E54-C1D67537C1D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88C7F7A-F06B-4E90-86F0-DDD9158A6F4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0F2370F-4B7C-44AE-B601-A7F9CDA1CF0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A349918B-F304-4233-AE77-A4B44066F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907121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BC21DBDE-A131-49BA-8AEF-455CCFF5D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532" y="3296855"/>
            <a:ext cx="4191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Letter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Introduction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Communicate with people at distance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Discuss matter of common concern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Maintain good relations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Record of information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A83289AE-EDC0-48E4-A81C-329004AFE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472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61C5891D-1B70-44EA-B135-35EA4D071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1120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riting png">
            <a:extLst>
              <a:ext uri="{FF2B5EF4-FFF2-40B4-BE49-F238E27FC236}">
                <a16:creationId xmlns:a16="http://schemas.microsoft.com/office/drawing/2014/main" id="{162760ED-AB68-45F5-9C26-6198A016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30" y="304800"/>
            <a:ext cx="1020426" cy="102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CD67EBF6-9E1A-427E-B737-52C7F74F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6278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73E2FC7-6467-4426-8ECB-035FC98E94D0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1DE013-67CB-480B-9E7A-D0BF83F20A0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E57E9B-8E4D-40E7-AE89-2653A4C208D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8A8297E-E28A-4AFF-B535-FFBED5F5D81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BC5B9B-F7C6-47A8-9357-18EE6BE9BB3B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A85F769-8FF3-448D-BB66-3BBB289B094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A85DAE-F694-41E0-9C08-B5F5F20E3E4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70A390-F224-4361-ABB5-0C2207D10D5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DECBAE2-D6F2-45DC-AF65-85C0BA0263B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61035B-FEC0-42D2-AF2E-330AD11D0AA0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A2367C4-AFE5-441D-8F01-4E89F12912D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20D5F6-B907-44C0-AFC2-B1F6CCBF455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A0208F-7D69-4BF6-B5DE-FAEF7817E8E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F7D123-2B49-479D-A8BB-E946FA92995B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927AFF-58F7-4F27-A812-A1F8D684C4F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A7A1C39-CF71-401D-8BCC-F23AF6D66D0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6478F24-BCC1-41C3-8E83-3AAA52D5AC76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561B4B-4547-4EEF-9AAF-78F39F9ED1B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623D5415-02ED-47D9-9383-06743125F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91817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Letter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Purpose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Keep in touch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Job application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Enquiries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Convey information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Complaints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Business Transactions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A83289AE-EDC0-48E4-A81C-329004AFE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472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61C5891D-1B70-44EA-B135-35EA4D071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1120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riting png">
            <a:extLst>
              <a:ext uri="{FF2B5EF4-FFF2-40B4-BE49-F238E27FC236}">
                <a16:creationId xmlns:a16="http://schemas.microsoft.com/office/drawing/2014/main" id="{162760ED-AB68-45F5-9C26-6198A016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30" y="304800"/>
            <a:ext cx="1020426" cy="102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CD67EBF6-9E1A-427E-B737-52C7F74F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6278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427E5441-60D8-4BBE-AD3B-6FB337AC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028224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5EE103B4-DF28-483F-A4C1-070B7EA4E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9217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reason png">
            <a:extLst>
              <a:ext uri="{FF2B5EF4-FFF2-40B4-BE49-F238E27FC236}">
                <a16:creationId xmlns:a16="http://schemas.microsoft.com/office/drawing/2014/main" id="{A46A63BD-F82A-4390-96EC-585D46A08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2" y="2021901"/>
            <a:ext cx="3175000" cy="271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D4B901A-AC94-4D2C-908D-85E8456AAC67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7033B2-C11D-4766-8113-4BC5F81832B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FF6852-FEAA-405A-876F-04B42886434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9E67CCE-69E7-4C64-A94A-197F3F5715C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220F6B-5CCF-43F8-B9E2-5594EAD3EE3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59E54CC-CB76-4C8B-994F-DAE116DAB8E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F073B5-CBC9-4629-A50D-4200B8A0343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BED05D-59C5-4CB2-879D-DA0583CC23F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C44523-F931-4CED-85FF-6FB75BF7B7F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A7078A-0318-4521-93F7-CAECD3EC00F8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0DA045-DE45-4C80-8CA5-7CE3B351E14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937E6F6-FE43-4BA3-AE0B-A832856FAEB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124B6A-7B2A-4D27-915D-E82BA5FC2DB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2BCAD54-3942-4A9A-A5D0-7CBF8CE2922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ED985A0-01F9-4330-821F-BC1A9A8BCAD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1BADE5-99EC-454C-993E-CE06339B152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F36927-98CB-4E47-BD05-7EFC2650408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CF91A9D-C0D9-44F3-A031-D7D591A5FF7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382015C2-0F52-4C90-977A-C6C0340E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10457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dvantages png">
            <a:extLst>
              <a:ext uri="{FF2B5EF4-FFF2-40B4-BE49-F238E27FC236}">
                <a16:creationId xmlns:a16="http://schemas.microsoft.com/office/drawing/2014/main" id="{5AF6B8EA-49E5-4A24-944B-005A9791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63" y="4902692"/>
            <a:ext cx="2527682" cy="168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Letter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Advantages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Nothing needed to receive a letter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Permanent physical record of communication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Difficult to falsify because of an individual’s signature or the notepaper of a workplace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Hand-written letter becomes more interactive and personal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Enclosure of small objects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Free from all malwares and viruses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Improvement of writing skills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A83289AE-EDC0-48E4-A81C-329004AFE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472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61C5891D-1B70-44EA-B135-35EA4D071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1120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riting png">
            <a:extLst>
              <a:ext uri="{FF2B5EF4-FFF2-40B4-BE49-F238E27FC236}">
                <a16:creationId xmlns:a16="http://schemas.microsoft.com/office/drawing/2014/main" id="{162760ED-AB68-45F5-9C26-6198A016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30" y="304800"/>
            <a:ext cx="1020426" cy="102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CD67EBF6-9E1A-427E-B737-52C7F74F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93118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427E5441-60D8-4BBE-AD3B-6FB337AC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028224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5EE103B4-DF28-483F-A4C1-070B7EA4E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9217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467DE3D4-F77A-41AA-8AB2-2014FEC0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38533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7EFC9D0-3D87-47DB-AA20-CF37200EE669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289E7C-31E1-435C-A16C-5EBCEDC5588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11E3D1B-BCCD-421D-8BE4-736D86C10CC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2AFC66-F68F-4B36-8F27-A5E73CC0A43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1D1510E-31D7-4248-A1A3-85DA6F83D9E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D8F9C69-A0EA-4C4C-84DE-4362A024915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F66ED2F-F92F-462A-9A10-D07669C105A7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76FDEC4-5FD1-45D4-AA35-8FF70E26463F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47C073-3D48-4520-9C6A-5E2E2BD3770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F571E-40EA-4615-B1C1-15D29E515DE1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A014C4-822F-40BD-BC2A-7AFC1A54337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9D2BF5D-33B5-4BCE-8E79-B09F3324E46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5DCBEDA-0343-4C96-B9DB-DF67C13E240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CA5859-7969-425F-A13E-9C78AD7C1B6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EDED7BA-992A-4B39-95E4-C45900335A7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8DC88E8-4089-4792-B54E-24D9E0D07FA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B76DDD-B2D3-44BB-AA62-94DD3198BD6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4B6D97-042B-47C9-978B-FB00083A923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177E28D9-54C1-4B4A-8450-1F673D439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90052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Letter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writing png">
            <a:extLst>
              <a:ext uri="{FF2B5EF4-FFF2-40B4-BE49-F238E27FC236}">
                <a16:creationId xmlns:a16="http://schemas.microsoft.com/office/drawing/2014/main" id="{162760ED-AB68-45F5-9C26-6198A016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30" y="304800"/>
            <a:ext cx="1020426" cy="102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D46A7E3-5657-4B60-BF9A-A9B8A7A6A8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2815881"/>
              </p:ext>
            </p:extLst>
          </p:nvPr>
        </p:nvGraphicFramePr>
        <p:xfrm>
          <a:off x="1917700" y="2231547"/>
          <a:ext cx="5391180" cy="3344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349B116-0C3B-4FF6-901A-C7CD00AF3605}"/>
              </a:ext>
            </a:extLst>
          </p:cNvPr>
          <p:cNvSpPr/>
          <p:nvPr/>
        </p:nvSpPr>
        <p:spPr>
          <a:xfrm>
            <a:off x="1917700" y="2514600"/>
            <a:ext cx="2695589" cy="2743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4756E3-A8B6-40E2-8C87-A895A0380177}"/>
              </a:ext>
            </a:extLst>
          </p:cNvPr>
          <p:cNvSpPr/>
          <p:nvPr/>
        </p:nvSpPr>
        <p:spPr>
          <a:xfrm>
            <a:off x="4619611" y="2532085"/>
            <a:ext cx="2695589" cy="2743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9BF0A3-4C1D-49C9-AAAC-52A40DF30629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930E01E-1475-4450-B715-5E2E04D35D4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7CF6467-8F31-4230-A247-754D98F5933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C833A0F-B861-46D0-9B84-DEAEF1E4399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62F6E2-B8FB-4D02-8AA5-1AA827E7BF8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9A8E12-B150-4919-9429-E3878FA91E4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656364-18D4-4208-91A1-688A9C4667E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5B73F5-F99E-4DEB-94CB-34C3259C570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114CEA-B4DC-404A-90D1-5E2C485E883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1C6175-AD04-4021-BB50-49090A4169A0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B8BEE3-E1AB-47F2-9A22-4547504C9C4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200BCE-B873-40EA-B5F7-9EDC849DC07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81C5BD-C6EE-4AC4-BFF0-DDDB2489A34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E3E1BF-E65A-4F37-B1DB-DA32CD3C28BB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6D0357-F153-4129-943C-192D155F559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D463245-9413-4240-BFAA-F3B02966077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2AFE81-2400-452E-9DAA-D421FD63E23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0307F-B155-4F38-B101-7BD819A4E41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3C91345-A2EB-4159-BE9B-CB489AF4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13219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Letter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Informal Letter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Also called Personal letters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Friendly style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Addressed to family and friends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Divided into following sections: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Heading 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Salutation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Body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Subscription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Signature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A83289AE-EDC0-48E4-A81C-329004AFE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472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61C5891D-1B70-44EA-B135-35EA4D071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1120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riting png">
            <a:extLst>
              <a:ext uri="{FF2B5EF4-FFF2-40B4-BE49-F238E27FC236}">
                <a16:creationId xmlns:a16="http://schemas.microsoft.com/office/drawing/2014/main" id="{162760ED-AB68-45F5-9C26-6198A016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30" y="304800"/>
            <a:ext cx="1020426" cy="102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427E5441-60D8-4BBE-AD3B-6FB337AC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7775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F228B79-C09F-4130-8310-9B1200DA8912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7A7956-E3D8-4836-BA91-597C6F822ED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BAAB38-D2D0-4B46-959A-98EF96CABEC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2E226C-F4BC-4C56-8996-391FEA1A697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20E31A-777A-41F9-8241-CCF483D300C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8CABAF1-9803-4AFC-8787-0C0B79FCBF87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D41D61-924F-4AB9-A837-71F6ACA12AD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0040830-D7B6-4AEF-84A9-7B2CE297EB9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6350AA-2935-42D6-8AFD-E40F1167458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FEF0B-93A8-4256-BEF6-BC0946E2AC2B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3BC09CF-6E01-4BEB-A253-2A55179322CE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56EE63-9958-4010-B111-567C221DA5E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BE52FC-9429-4DA1-A7B1-0FF4AEF1DAF0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F5EE19E-DE7C-4A32-B685-D2300983D07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7FC9E74-19A4-4578-8570-7E37F59EB3D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569736-053B-4A35-883A-81BCDC5B032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67A5AA-01E1-466C-A938-978DB5A6AC3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953153B-A256-4C27-AC1D-891E8EE78ED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174F24DC-D67B-4375-9AA2-83802576E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21637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Letter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Informal Letter: Format [1/4]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Heading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Sender’s address (top right hand corner of the letter)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Date 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No full stops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Salutation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Greetings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Dear followed by the name of friend/fellow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Followed by a comma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riting png">
            <a:extLst>
              <a:ext uri="{FF2B5EF4-FFF2-40B4-BE49-F238E27FC236}">
                <a16:creationId xmlns:a16="http://schemas.microsoft.com/office/drawing/2014/main" id="{162760ED-AB68-45F5-9C26-6198A016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30" y="304800"/>
            <a:ext cx="1020426" cy="102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427E5441-60D8-4BBE-AD3B-6FB337AC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0386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FB16A24-26BA-4955-AC37-64F579068E61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B3C5FC7-D86D-4EB3-9C49-82F61503ED4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09B3EF-D64A-40D8-8B5A-8D1442FB654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4A3CDF-DCE2-49FB-9B71-C7A0EB96AE38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7E612F-B5A4-46E7-A8ED-04C0F928E81F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A9FFAB-945D-4462-9B22-9CD8CC1DD9C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EA41A7-E722-4F66-839C-8D320BCDB65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1830BD-B849-487B-A182-3FF0C81C833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DC7C2A-862E-4AC1-B4D3-33ABF5253F9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CE4B4E9-4493-4365-BDA2-A8FCD1888E05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D466B63-AC98-4626-94AA-7F957AE3C68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46FD0B-E4A7-4AA3-8005-7739623E7C8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2E5C026-91B4-489A-BAAD-B9B3434F081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4DB3096-CDB3-4B46-8D8D-3D6CA7DE159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81F9F54-8A8F-4D5D-BBA4-0EB12A7C126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40F49-3B6D-4260-85F8-46CFE47DA06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D3FEFD-0FA2-4B11-9001-E3D9E1671DF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C6B0932-A292-4945-95BF-F5CEE420693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C9DDA2A8-9385-40BC-B5E2-6B64AA00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45139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Letter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Informal Letter: Format [2/4]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Body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Opening sentence: 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“I am writing to you after a long time, lovely to hear from you.”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Main message – brief messages written in a conversational manner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Closing sentence – express regards and hopes of a writer: 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“Please give my regards to…, I am looking forward to hearing from you.”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riting png">
            <a:extLst>
              <a:ext uri="{FF2B5EF4-FFF2-40B4-BE49-F238E27FC236}">
                <a16:creationId xmlns:a16="http://schemas.microsoft.com/office/drawing/2014/main" id="{162760ED-AB68-45F5-9C26-6198A016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30" y="304800"/>
            <a:ext cx="1020426" cy="102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90EDE49-0548-43D9-9287-ACB7E0E69E66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BB36EE-14B7-40CF-9E96-FAAEA9F2231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EBEF34-0862-40D2-9077-A5E27986F75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43EEDB-857F-4B4C-8A44-2B956BE879A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9C549F-ABDE-4577-9C0E-0F2A8F21812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BF06D7-798B-4173-B72B-4D2A51E466E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38FE10-97EA-4034-A367-AAC1F8A0E0C5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230BB5-73BA-4672-B167-CCB696836CE9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A69C470-4B64-4B1D-B608-9BD588A0E1E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963DCA-5024-4F7F-8C31-31F6BDCD70D9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8DF780-9FE6-4178-B245-2F775E77489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9F2828F-E1CB-46E6-AADB-FB7C0586DB0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05F866-788D-442A-818C-6342D2565A3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97A20BB-7060-4941-8DBB-A92DFF6B835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EF4DA4-CEFC-4B42-B06D-91BE23F0E36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D3CE880-A528-44ED-96AE-A17C9732304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61F91D5-D623-462E-A3BA-D8E0E8F2817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B7F7143-B558-4501-B974-E867453F1AB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1DC017F1-BD66-4207-ACD6-32F6A6C10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7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7659</TotalTime>
  <Words>1180</Words>
  <Application>Microsoft Office PowerPoint</Application>
  <PresentationFormat>On-screen Show (4:3)</PresentationFormat>
  <Paragraphs>224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Candara</vt:lpstr>
      <vt:lpstr>Courier New</vt:lpstr>
      <vt:lpstr>Franklin Gothic Book</vt:lpstr>
      <vt:lpstr>Wingdings</vt:lpstr>
      <vt:lpstr>Wingdings 2</vt:lpstr>
      <vt:lpstr>HDOfficeLightV0</vt:lpstr>
      <vt:lpstr>Crop</vt:lpstr>
      <vt:lpstr>HUM 102  Report Writing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Muzammil Behzad</cp:lastModifiedBy>
  <cp:revision>671</cp:revision>
  <dcterms:created xsi:type="dcterms:W3CDTF">2015-07-28T10:20:14Z</dcterms:created>
  <dcterms:modified xsi:type="dcterms:W3CDTF">2017-10-19T09:32:16Z</dcterms:modified>
</cp:coreProperties>
</file>