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42"/>
  </p:notesMasterIdLst>
  <p:sldIdLst>
    <p:sldId id="370" r:id="rId3"/>
    <p:sldId id="356" r:id="rId4"/>
    <p:sldId id="826" r:id="rId5"/>
    <p:sldId id="827" r:id="rId6"/>
    <p:sldId id="828" r:id="rId7"/>
    <p:sldId id="829" r:id="rId8"/>
    <p:sldId id="830" r:id="rId9"/>
    <p:sldId id="832" r:id="rId10"/>
    <p:sldId id="833" r:id="rId11"/>
    <p:sldId id="771" r:id="rId12"/>
    <p:sldId id="834" r:id="rId13"/>
    <p:sldId id="835" r:id="rId14"/>
    <p:sldId id="836" r:id="rId15"/>
    <p:sldId id="837" r:id="rId16"/>
    <p:sldId id="838" r:id="rId17"/>
    <p:sldId id="839" r:id="rId18"/>
    <p:sldId id="840" r:id="rId19"/>
    <p:sldId id="841" r:id="rId20"/>
    <p:sldId id="842" r:id="rId21"/>
    <p:sldId id="843" r:id="rId22"/>
    <p:sldId id="844" r:id="rId23"/>
    <p:sldId id="845" r:id="rId24"/>
    <p:sldId id="846" r:id="rId25"/>
    <p:sldId id="847" r:id="rId26"/>
    <p:sldId id="848" r:id="rId27"/>
    <p:sldId id="849" r:id="rId28"/>
    <p:sldId id="850" r:id="rId29"/>
    <p:sldId id="851" r:id="rId30"/>
    <p:sldId id="852" r:id="rId31"/>
    <p:sldId id="853" r:id="rId32"/>
    <p:sldId id="854" r:id="rId33"/>
    <p:sldId id="855" r:id="rId34"/>
    <p:sldId id="856" r:id="rId35"/>
    <p:sldId id="857" r:id="rId36"/>
    <p:sldId id="858" r:id="rId37"/>
    <p:sldId id="859" r:id="rId38"/>
    <p:sldId id="860" r:id="rId39"/>
    <p:sldId id="861" r:id="rId40"/>
    <p:sldId id="636" r:id="rId41"/>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280" autoAdjust="0"/>
  </p:normalViewPr>
  <p:slideViewPr>
    <p:cSldViewPr>
      <p:cViewPr varScale="1">
        <p:scale>
          <a:sx n="68" d="100"/>
          <a:sy n="68" d="100"/>
        </p:scale>
        <p:origin x="1524"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20-Oct-17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20-Oct-17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20-Oct-17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20-Oct-17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20-Oct-17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20-Oct-17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20-Oct-17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20-Oct-17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20-Oct-17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20-Oct-17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20-Oct-17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20-Oct-17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20-Oct-17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20-Oct-17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20-Oct-17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20-Oct-17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20-Oct-17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20-Oct-17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20</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5F9F715D-C8AA-48EC-ABCE-37FFECA13F26}"/>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924788B3-B30D-4880-9314-0EA2FD2730B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553314D2-B431-4DE7-9740-F2A0CE76ADC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38723EAC-C6A7-4562-8FF8-3819CFD3C1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0D38CCC0-2E99-481A-BB63-648ECE21F76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A96FB1F1-A525-4B54-A50B-0F367D78B8E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CA99E091-A44E-44C4-A748-0CCBFB96EAE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F20B15D0-95EA-4F94-95AA-D9BC1077320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2DADFBA8-B4D8-44DD-AAF5-1B694297C42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9F7479F2-4B5D-4B5F-9281-961FC2F1CD85}"/>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901904AB-C745-4F67-ADB7-AE9CB7920D6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76DF09-7E2E-4FC0-AADA-6904F167240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B3D509-7E71-461F-8DF3-B35885B6FC8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FDA73D-0918-49BE-B1FB-30B594EA93A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62E12DC-9942-4CC3-8C17-6F47A25997B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F6C3A48-AE9D-4BA6-A196-005839A877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31D6E1-F28D-4650-B07D-7CAFAA62E36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44EAA9-DA66-4F7D-BF0C-2FFBFDA342B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3BDA0B77-F49C-4EF7-BA32-50BD2CC25C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 supplement to the resume that includes more detailed information about yourself.</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Shows off your qualifications to a prospective employer. </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Expresses your interest in a position.</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Highlights key points in your resume.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01436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1120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CD67EBF6-9E1A-427E-B737-52C7F74FA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627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cover letter png">
            <a:extLst>
              <a:ext uri="{FF2B5EF4-FFF2-40B4-BE49-F238E27FC236}">
                <a16:creationId xmlns:a16="http://schemas.microsoft.com/office/drawing/2014/main" id="{BD892A61-913E-4A79-83EC-EF00F3856E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8568" y="3760808"/>
            <a:ext cx="3199570" cy="26663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C109EB99-D82E-474B-9789-CFE9826D29A6}"/>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59D3E284-3404-41DB-989D-AB78BFB800F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94A0A3B-0ED1-48B9-A0F3-5751F77134A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88060F7-35B2-41B0-AC92-0C951EC4ADB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0CC77AB-2AAB-457E-8EB3-CEAFBC1DD30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B7DAC3F-703E-4279-8196-62C9A58D27F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0D8232A2-BD5D-4E3D-BCBC-CECD41E88BF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4087293-0D56-4D39-8609-BBD799506E4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D07B861-80A5-460F-A600-6337472E1B2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4FC21AE1-9384-43C3-B66B-E19F6D1F8162}"/>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0A8004DE-9C65-401A-A0E1-ECBF5069C3A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8CA371C-26E4-491B-8685-AA4B5EF0377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3054335-2B57-40F1-A08D-3F0030CE6F0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35FF99-1688-4476-AFD7-C85A70D776E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C41889F-5DA7-43EB-B995-BCA40757E9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5FB1ED6-BBD6-4DE8-9617-CB8275C4D47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83B15B4-A4C1-46BC-B1FC-21F93F51C4A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CF26161-3348-4FA6-90D3-C530DE0DBF3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16A39B20-184D-49EE-B1C4-743ABDBEA5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1817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0-#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8779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Prior Preparations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Research regarding the employer and company</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Review websites, brochures, pamphlets and any other pertinent materials</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Try to speak with current employees for getting the inside perspective</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Time to demonstrate yourself better than the rest</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Brainstorm to prove why you are the ideal candidate for the job</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95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7637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CD67EBF6-9E1A-427E-B737-52C7F74FA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627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D9E5E256-EC46-4A96-9389-F817D64361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93298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8A940758-8F5E-4F80-A70F-7A60ACE57BB6}"/>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86C2BB94-DB05-4E14-AB50-057B5B9D8B0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7128E65-77C0-45A4-8A08-2C4BDCA05F9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3219E86-D5F2-4FF8-A003-6D5124BF8A5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28C6FFB-B722-4D70-86D6-529CD48A78A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C004EAB0-A2D0-4B8B-8B70-86BC7D33EC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ACC6071-F14B-418F-8BDE-57A39FE7E47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71D4F52E-FA79-4A2C-B18A-79690653ACE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F71C77FE-6EAC-4F08-AF09-864B754F870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11A101D3-970A-43EA-B408-31367B73BDAF}"/>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9BADBB48-7FCF-4DF8-B327-730D57F3C47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BBF330-59D5-4BEB-AC7F-8FAFD552AB4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BF850B6-01B7-44D8-AF8B-BD56C8AE25E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2B1C694-27A9-425B-83F2-E9648480124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2D2C20A-8954-4036-A93F-AE20160B000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8951F39-F081-4D9F-B5BC-5E0DEF57BFF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1AA883D-D02E-4BB7-9A02-9E85248B7D5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83D69E8-745E-4CAF-A027-61A0B7A8E09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3B556C0-C3A3-407C-B147-49D9A9E537E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553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8581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Precautions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You-Attitude: Maintaining focus on the employer instead of using ‘I’</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Not more than one page, Not more than three to four paragraphs (to save time of the employers)</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Purpose is to highlight your resume’s selling points</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No need to mention any weak side of your personality</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Stay positive and mention all the good points to impress your employers</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Remember to sign your letter as well</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Do not go over a page</a:t>
            </a:r>
          </a:p>
          <a:p>
            <a:pPr marL="457200"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Maintain friendly and professional tone throughout the letter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1262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137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CD67EBF6-9E1A-427E-B737-52C7F74FA07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0682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D9E5E256-EC46-4A96-9389-F817D64361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20825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8B5116CA-F4C9-40EC-98ED-5AC0BCDE26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06451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0840F62B-AC87-4A02-8812-1C47350E4E0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65872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460147"/>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95D1936F-79C9-4056-81DE-FDB3F6D6F388}"/>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1B49EA13-F568-483E-B17B-1A7F071B394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8D77C1A-9875-4D74-825C-81CE5B96A3E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9385971-A5A7-441D-9415-15E2DACCA83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508CCF9-7210-4521-A65B-6AB20B7711A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ACF0B7EA-7C3D-4929-834A-976DC6870A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0C43B845-176A-4F16-874B-2F88091C28C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0BD16043-9147-4943-AE97-4478F5C52C3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100F025D-A0A3-437B-A2F7-8D42548B903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C8966C85-720E-4C59-91AF-EA491393BE9B}"/>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A79B6AC9-252B-49FF-98B6-E447AA34B06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A07D997-B41F-4095-9B5E-B9B793E5ECA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4EF4AA0-DF16-45E5-965B-A3659C083E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C10BD89-3BF6-4627-8612-C2DA9FCD264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308C7767-3165-496A-82A2-0278641636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1D50F7C-4A61-4815-8A63-F4CADE6D52E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43E8E04-7C9B-4CAF-B6C6-9451D0E34C7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6D178F4-A86E-4AF1-9255-3E2C490F1F3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009299E-A706-4FA4-9200-568145D4F1D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451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0-#ppt_w/2"/>
                                          </p:val>
                                        </p:tav>
                                        <p:tav tm="100000">
                                          <p:val>
                                            <p:strVal val="#ppt_x"/>
                                          </p:val>
                                        </p:tav>
                                      </p:tavLst>
                                    </p:anim>
                                    <p:anim calcmode="lin" valueType="num">
                                      <p:cBhvr additive="base">
                                        <p:cTn id="7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9" presetClass="emph" presetSubtype="0" fill="hold" nodeType="clickEffect">
                                  <p:stCondLst>
                                    <p:cond delay="0"/>
                                  </p:stCondLst>
                                  <p:childTnLst>
                                    <p:animClr clrSpc="rgb" dir="cw">
                                      <p:cBhvr override="childStyle">
                                        <p:cTn id="80" dur="500" fill="hold"/>
                                        <p:tgtEl>
                                          <p:spTgt spid="17">
                                            <p:txEl>
                                              <p:pRg st="7" end="7"/>
                                            </p:txEl>
                                          </p:spTgt>
                                        </p:tgtEl>
                                        <p:attrNameLst>
                                          <p:attrName>style.color</p:attrName>
                                        </p:attrNameLst>
                                      </p:cBhvr>
                                      <p:to>
                                        <a:srgbClr val="000000"/>
                                      </p:to>
                                    </p:animClr>
                                    <p:animClr clrSpc="rgb" dir="cw">
                                      <p:cBhvr>
                                        <p:cTn id="81" dur="500" fill="hold"/>
                                        <p:tgtEl>
                                          <p:spTgt spid="17">
                                            <p:txEl>
                                              <p:pRg st="7" end="7"/>
                                            </p:txEl>
                                          </p:spTgt>
                                        </p:tgtEl>
                                        <p:attrNameLst>
                                          <p:attrName>fillcolor</p:attrName>
                                        </p:attrNameLst>
                                      </p:cBhvr>
                                      <p:to>
                                        <a:srgbClr val="000000"/>
                                      </p:to>
                                    </p:animClr>
                                    <p:set>
                                      <p:cBhvr>
                                        <p:cTn id="82" dur="500" fill="hold"/>
                                        <p:tgtEl>
                                          <p:spTgt spid="17">
                                            <p:txEl>
                                              <p:pRg st="7" end="7"/>
                                            </p:txEl>
                                          </p:spTgt>
                                        </p:tgtEl>
                                        <p:attrNameLst>
                                          <p:attrName>fill.type</p:attrName>
                                        </p:attrNameLst>
                                      </p:cBhvr>
                                      <p:to>
                                        <p:strVal val="solid"/>
                                      </p:to>
                                    </p:set>
                                    <p:set>
                                      <p:cBhvr>
                                        <p:cTn id="83" dur="500" fill="hold"/>
                                        <p:tgtEl>
                                          <p:spTgt spid="17">
                                            <p:txEl>
                                              <p:pRg st="7" end="7"/>
                                            </p:txEl>
                                          </p:spTgt>
                                        </p:tgtEl>
                                        <p:attrNameLst>
                                          <p:attrName>fill.on</p:attrName>
                                        </p:attrNameLst>
                                      </p:cBhvr>
                                      <p:to>
                                        <p:strVal val="true"/>
                                      </p:to>
                                    </p:set>
                                  </p:childTnLst>
                                </p:cTn>
                              </p:par>
                              <p:par>
                                <p:cTn id="84" presetID="2" presetClass="entr" presetSubtype="8"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0-#ppt_w/2"/>
                                          </p:val>
                                        </p:tav>
                                        <p:tav tm="100000">
                                          <p:val>
                                            <p:strVal val="#ppt_x"/>
                                          </p:val>
                                        </p:tav>
                                      </p:tavLst>
                                    </p:anim>
                                    <p:anim calcmode="lin" valueType="num">
                                      <p:cBhvr additive="base">
                                        <p:cTn id="8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9" presetClass="emph" presetSubtype="0" fill="hold" nodeType="clickEffect">
                                  <p:stCondLst>
                                    <p:cond delay="0"/>
                                  </p:stCondLst>
                                  <p:childTnLst>
                                    <p:animClr clrSpc="rgb" dir="cw">
                                      <p:cBhvr override="childStyle">
                                        <p:cTn id="91" dur="500" fill="hold"/>
                                        <p:tgtEl>
                                          <p:spTgt spid="17">
                                            <p:txEl>
                                              <p:pRg st="8" end="8"/>
                                            </p:txEl>
                                          </p:spTgt>
                                        </p:tgtEl>
                                        <p:attrNameLst>
                                          <p:attrName>style.color</p:attrName>
                                        </p:attrNameLst>
                                      </p:cBhvr>
                                      <p:to>
                                        <a:srgbClr val="000000"/>
                                      </p:to>
                                    </p:animClr>
                                    <p:animClr clrSpc="rgb" dir="cw">
                                      <p:cBhvr>
                                        <p:cTn id="92" dur="500" fill="hold"/>
                                        <p:tgtEl>
                                          <p:spTgt spid="17">
                                            <p:txEl>
                                              <p:pRg st="8" end="8"/>
                                            </p:txEl>
                                          </p:spTgt>
                                        </p:tgtEl>
                                        <p:attrNameLst>
                                          <p:attrName>fillcolor</p:attrName>
                                        </p:attrNameLst>
                                      </p:cBhvr>
                                      <p:to>
                                        <a:srgbClr val="000000"/>
                                      </p:to>
                                    </p:animClr>
                                    <p:set>
                                      <p:cBhvr>
                                        <p:cTn id="93" dur="500" fill="hold"/>
                                        <p:tgtEl>
                                          <p:spTgt spid="17">
                                            <p:txEl>
                                              <p:pRg st="8" end="8"/>
                                            </p:txEl>
                                          </p:spTgt>
                                        </p:tgtEl>
                                        <p:attrNameLst>
                                          <p:attrName>fill.type</p:attrName>
                                        </p:attrNameLst>
                                      </p:cBhvr>
                                      <p:to>
                                        <p:strVal val="solid"/>
                                      </p:to>
                                    </p:set>
                                    <p:set>
                                      <p:cBhvr>
                                        <p:cTn id="94" dur="500" fill="hold"/>
                                        <p:tgtEl>
                                          <p:spTgt spid="17">
                                            <p:txEl>
                                              <p:pRg st="8" end="8"/>
                                            </p:txEl>
                                          </p:spTgt>
                                        </p:tgtEl>
                                        <p:attrNameLst>
                                          <p:attrName>fill.on</p:attrName>
                                        </p:attrNameLst>
                                      </p:cBhvr>
                                      <p:to>
                                        <p:strVal val="true"/>
                                      </p:to>
                                    </p:set>
                                  </p:childTnLst>
                                </p:cTn>
                              </p:par>
                              <p:par>
                                <p:cTn id="95" presetID="2" presetClass="entr" presetSubtype="8" fill="hold"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0-#ppt_w/2"/>
                                          </p:val>
                                        </p:tav>
                                        <p:tav tm="100000">
                                          <p:val>
                                            <p:strVal val="#ppt_x"/>
                                          </p:val>
                                        </p:tav>
                                      </p:tavLst>
                                    </p:anim>
                                    <p:anim calcmode="lin" valueType="num">
                                      <p:cBhvr additive="base">
                                        <p:cTn id="9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teps png">
            <a:extLst>
              <a:ext uri="{FF2B5EF4-FFF2-40B4-BE49-F238E27FC236}">
                <a16:creationId xmlns:a16="http://schemas.microsoft.com/office/drawing/2014/main" id="{0551F63C-E3D0-41C7-BF76-1D2BF62C568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1913"/>
          <a:stretch/>
        </p:blipFill>
        <p:spPr bwMode="auto">
          <a:xfrm>
            <a:off x="5899552" y="3796811"/>
            <a:ext cx="3136095" cy="2670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Writing Steps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First, set the scene and explain why you are writing.</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Secondly, provide details and supporting evidence for what makes you better than the other candidates.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Lastly, you make a space to receive an interview call.</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Proofread and edit to remove spelling errors and typos.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55463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626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D28D6F29-1769-430E-8988-6F8882CD1E1C}"/>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11963D6C-DB0C-4B79-8742-CACBDD1692D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E9052A7-911A-4232-863C-32BB100AB73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22A15DA-34C1-43D2-AEB7-C1F8A0F75D3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D1E3375-4A79-41BA-B12B-956E72BA3CE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09A25565-69DF-4F63-A4D5-342CDD3D986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9A66D31-1EC2-4DAA-B0F5-B07BC6BA884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4A4E89A-6B7A-4C9B-AD28-6E02DAB2094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C769B9CA-44F7-4954-B576-3AA74E94D79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4964F707-26D8-4592-B103-732E537C26D9}"/>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A45F6BB3-4E71-4EA3-8248-F9910722547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F51A88E-4B71-40D7-8FC7-AD18003F15E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5445951-7D2B-434C-BE78-E925639E2F3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C47D16-84DD-4098-B338-9BB278A6080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661A30-83EC-4E4F-BFBA-E1CF3508033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2069C77-3AA2-4414-9CEA-BAC5F75B900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B6215DC-8815-4CEE-84A0-1709E66C953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EBFD398-9C0A-4D4D-B7F9-AA1D9FF98AA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39073632-9FC4-407E-A62D-D88F557F2D1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751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0-#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0-#ppt_w/2"/>
                                          </p:val>
                                        </p:tav>
                                        <p:tav tm="100000">
                                          <p:val>
                                            <p:strVal val="#ppt_x"/>
                                          </p:val>
                                        </p:tav>
                                      </p:tavLst>
                                    </p:anim>
                                    <p:anim calcmode="lin" valueType="num">
                                      <p:cBhvr additive="base">
                                        <p:cTn id="4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95465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Opening Paragraph</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Grabbing the readers’ attention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Discuss the position you are applying for</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You can mention the source through which you received the information about the job</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Highlight the main points covered in the letter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1093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26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00838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8A7154C-03A0-478A-B2A5-A3DDEE9A695D}"/>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6CF5DF01-A4DA-49E2-ADEF-58C4B656D23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AF8BC24-58AC-450D-BC41-6FC6BDFEF1B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6DC73D68-E511-417E-8B7D-0E06E2BF754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65B2C47-87AC-405A-B103-CCCC05B91AB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977B2C44-B320-4506-BD21-6D4625F11D7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056D14F-EA75-4248-A307-2A60A27D507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0990CEA-6D35-4DDB-85E3-A389E2812B6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63040D19-137B-4538-82D3-1B31E46B3A3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3E307758-EB84-44EC-9827-0802CC570061}"/>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D16D4A4A-E0E2-4EEB-8443-5F677512F5C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9CA38A8-81A3-41E2-9E76-9F4CB9EA750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8480FC2-AFEC-4272-9C3D-05B5045B460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F88DB92-AAAD-466A-BBED-CE959FB04C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66A24A7D-740A-487C-A578-473A546D206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2E6D5E0-F85F-4819-BF3F-F6C9B909B0D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CFC8512-8D12-4446-A113-281A7C62002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3454C72-B939-4AA4-9DA2-9D4B8D04558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F6E819C8-2F9D-4EC5-A9BF-80886CB6BA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32918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Opening Paragraph Example</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ED7B38C5-125E-47AA-86A6-D21D75499B79}"/>
              </a:ext>
            </a:extLst>
          </p:cNvPr>
          <p:cNvSpPr>
            <a:spLocks noGrp="1"/>
          </p:cNvSpPr>
          <p:nvPr>
            <p:ph idx="1"/>
          </p:nvPr>
        </p:nvSpPr>
        <p:spPr>
          <a:xfrm>
            <a:off x="896257" y="2629326"/>
            <a:ext cx="7886700" cy="3947124"/>
          </a:xfrm>
        </p:spPr>
        <p:txBody>
          <a:bodyPr>
            <a:normAutofit/>
          </a:bodyPr>
          <a:lstStyle/>
          <a:p>
            <a:pPr marL="0" indent="0" algn="just">
              <a:lnSpc>
                <a:spcPct val="150000"/>
              </a:lnSpc>
              <a:buNone/>
            </a:pPr>
            <a:r>
              <a:rPr lang="en-US" altLang="en-US" sz="2000" dirty="0">
                <a:latin typeface="Candara" panose="020E0502030303020204" pitchFamily="34" charset="0"/>
              </a:rPr>
              <a:t>Dear Mr. Pierce:</a:t>
            </a:r>
          </a:p>
          <a:p>
            <a:pPr marL="0" indent="0" algn="just">
              <a:lnSpc>
                <a:spcPct val="150000"/>
              </a:lnSpc>
              <a:buNone/>
            </a:pPr>
            <a:r>
              <a:rPr lang="en-US" altLang="en-US" sz="2000" dirty="0">
                <a:latin typeface="Candara" panose="020E0502030303020204" pitchFamily="34" charset="0"/>
              </a:rPr>
              <a:t>As the enclosed resume attests, the customer support position advertised in the </a:t>
            </a:r>
            <a:r>
              <a:rPr lang="en-US" altLang="en-US" sz="2000" i="1" dirty="0">
                <a:latin typeface="Candara" panose="020E0502030303020204" pitchFamily="34" charset="0"/>
              </a:rPr>
              <a:t>Atlas Group </a:t>
            </a:r>
            <a:r>
              <a:rPr lang="en-US" altLang="en-US" sz="2000" dirty="0">
                <a:latin typeface="Candara" panose="020E0502030303020204" pitchFamily="34" charset="0"/>
              </a:rPr>
              <a:t>is a perfect fit with my qualifications. My experience working as a Help Desk Student Assistant in the Division of Information Technology at San Francisco State University and my vast experience in the audio field has prepared me for the technological and user support this job requires, making me an ideal candidate for this position.</a:t>
            </a:r>
          </a:p>
        </p:txBody>
      </p:sp>
      <p:grpSp>
        <p:nvGrpSpPr>
          <p:cNvPr id="19" name="Group 18">
            <a:extLst>
              <a:ext uri="{FF2B5EF4-FFF2-40B4-BE49-F238E27FC236}">
                <a16:creationId xmlns:a16="http://schemas.microsoft.com/office/drawing/2014/main" id="{B3742AFC-38C4-44D1-8060-717E00A95A86}"/>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3DB066F4-9477-4F59-BA35-1310F5A3576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30AEF832-2957-4D76-A2A4-9CDFFCEDC13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2CB630F-0D38-442F-84A3-59205C117FF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DC0D64F-FEBB-48CE-8BB2-97A7E996991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B293A049-628C-4717-9CE2-2BDA59B7AB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4EE9EAF-2BAC-4072-832C-89834BC4DA1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43514BD-0288-47D8-A3D7-0B9858F4E2B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F6B8E0D-27D3-4279-86F0-BB7243CFC25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2291FED-B016-46EC-B9BC-5A05BD627C84}"/>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488D825C-8A98-4668-B990-1C92F10B56F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D703203-7B87-4F54-83D6-2D8F87E8B09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41BA61E-9152-41C2-8AFC-FE9A395BD4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04A9374-90B5-4C8F-BB11-C848EF54B49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1949359-6671-410E-AF32-6C8FE046725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026BD19-C57D-457C-A2C8-CED4862E50F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E6C7FB-D063-4C8D-9175-03A49B2F91B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B0E67A7-9EC2-44B6-AD4C-E6D8F210424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F3F18AC-B46D-4EF7-9C8F-3A92423290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2153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500"/>
                                        <p:tgtEl>
                                          <p:spTgt spid="22">
                                            <p:txEl>
                                              <p:pRg st="0" end="0"/>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Body Paragraph</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Emphasize your top selling points or highest qualification</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Show how these qualifications will benefit the company you are applying for</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Provide examples of your achievements that have benefited previous companies</a:t>
            </a:r>
          </a:p>
          <a:p>
            <a:pPr marL="457200"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Be specific in your description</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5864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269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90297"/>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E8D86C9F-32D3-4431-B06B-9D4A9373E8F2}"/>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BF209FE3-E2AF-448A-AB6B-0E60C78E64B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542260F-90E4-46CA-816D-2662C81B5EE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3EFE23E5-198C-465A-983B-78AF5C4C4CB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1F7ECAA-EE9C-4286-8D0F-7FC4FC5D67F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9A2335CF-820E-4338-AC15-A15CFD6757D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FA42255-A7C6-4DDD-88E9-0DBEE4A503B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0156410D-8E42-483C-841C-39B2F656DB2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2C933F8-ECA0-4E8B-B6B1-6F8BD38D190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F8FECF2B-644B-4E72-9B00-2883EF838D65}"/>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D7217D28-16CD-41D3-8617-7451DE9A83A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1C613BA-69E0-444C-81C3-5364C64A43E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9CD9B4-E77F-4DC3-9BC6-7E0713F7299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7812F4-9A73-4AE8-90B3-24C93224FB6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789231A-F08B-4C55-A09F-57A225BE56A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D289184-5070-45A0-B4F6-6E351E32EEC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00236A9-79F2-4F2C-8966-B1A21098940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9CCF112-CE90-4ADA-B0FE-4C62DEBEC73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2AC44838-E87E-4651-9BF5-D570313B35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6900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58907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Body Paragraph Example</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ED7B38C5-125E-47AA-86A6-D21D75499B79}"/>
              </a:ext>
            </a:extLst>
          </p:cNvPr>
          <p:cNvSpPr>
            <a:spLocks noGrp="1"/>
          </p:cNvSpPr>
          <p:nvPr>
            <p:ph idx="1"/>
          </p:nvPr>
        </p:nvSpPr>
        <p:spPr>
          <a:xfrm>
            <a:off x="896257" y="2362200"/>
            <a:ext cx="7886700" cy="3947124"/>
          </a:xfrm>
        </p:spPr>
        <p:txBody>
          <a:bodyPr>
            <a:noAutofit/>
          </a:bodyPr>
          <a:lstStyle/>
          <a:p>
            <a:pPr marL="0" indent="0" algn="just">
              <a:lnSpc>
                <a:spcPct val="150000"/>
              </a:lnSpc>
              <a:buNone/>
            </a:pPr>
            <a:r>
              <a:rPr lang="en-US" altLang="en-US" sz="2000" dirty="0">
                <a:latin typeface="Candara" panose="020E0502030303020204" pitchFamily="34" charset="0"/>
              </a:rPr>
              <a:t>As my resume highlights, I have offered high-responsibility computer and software support for faculty, staff and students.  This experience, along with constant home use of computers, has given me a thorough background of many different forms of software and operating systems including the Windows and Apple families, Microsoft Office, and Dreamweaver.  I have also become very comfortable  Performing hardware and software upgrades on Windows and Mac machines and working with various types of networks including wireless and LAN.  In addition, I master new skills quickly and complete tasks efficiently.</a:t>
            </a:r>
            <a:endParaRPr lang="en-US" sz="2000" dirty="0">
              <a:latin typeface="Candara" panose="020E0502030303020204" pitchFamily="34" charset="0"/>
            </a:endParaRPr>
          </a:p>
        </p:txBody>
      </p:sp>
      <p:grpSp>
        <p:nvGrpSpPr>
          <p:cNvPr id="19" name="Group 18">
            <a:extLst>
              <a:ext uri="{FF2B5EF4-FFF2-40B4-BE49-F238E27FC236}">
                <a16:creationId xmlns:a16="http://schemas.microsoft.com/office/drawing/2014/main" id="{5004EBCB-7300-4B5B-8638-53680996D389}"/>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391EFF2B-9C18-4179-9DF3-D5FC278B637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D6C55EF-C1D1-4209-AF6D-78395C505FD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AC615FBC-6722-4323-A178-8AB28216B54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BF4CDC6-9CAF-4EC0-9180-4D0A9336A34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8C4BE7D5-A505-4445-9036-1A97085EBA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104FE1E4-880D-42B0-9A41-C9D44D34261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7D66E00-89C5-49D9-A89A-DA6E9E4A8A7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907076B-EDA7-41ED-8C50-AF6500AF6E0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9A9EEBE-AAAB-4E05-9EC3-7BE056F73DB4}"/>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1451FC56-AF98-4D86-BE12-DBF433D19FB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1080AC-82A3-4E81-8A5F-D345488E3DF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5595EBF-C077-4216-AD16-833E9AF6370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F6FB00B-0009-4F45-98C9-ACDD1503827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6623B41E-C5EB-47C8-BD2F-53CC3F589C1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92F10AA-B040-4EC9-BC9A-3DC71490D21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C5321F-BC53-4AF4-904C-0F07DC38DE8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64145F7-B9FC-485F-9198-5E7A1017152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0A05B845-27EF-4291-AFAE-B8C2D035ECB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9099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36502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Closing Paragraph</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Thank the readers for their time spent</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Ask for an interview</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Set date and time</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Create an active ending (you contacting them rather than the organization contacting you for further correspondence)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3003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0132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1C5891D-1B70-44EA-B135-35EA4D0710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8543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629" y="396995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26D4CD1B-F9AB-4DCC-B9BF-4D03D91A3013}"/>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9E7DE79A-C689-456E-ACA4-5EC8A0C15A4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046FBA4-134B-4539-9B83-1749CA622C1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1183466-58D8-4C2D-974F-1B4D36934AC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97952C4-8B56-4D1F-878A-55489DC3BC0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AB22EECE-8769-4DC2-8D99-D2410B000F4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BFD3310-7737-4C6A-BE4A-2C3B26B3CCC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C718689F-D8B8-4E8A-85BB-FEF74DA1559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5884051-2A3A-40F0-8EEE-828C52D8E3E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5B58F3B9-650A-4250-84BF-B176B5965DFA}"/>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067E8F3F-510A-4BC3-93B7-960A3D8A1C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87F77-D5A4-4723-B90D-DA3BDB89B2F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BCF8E91-96AA-45C5-8AF2-6B3B1C4DA38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2B66E86-F277-47C5-94CD-833F7BB051C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44C640A-D353-4686-9EAD-6D21B4CC065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BF291C0-132A-4193-8CA9-A95A4411D5F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BD76D71-2CC5-43B4-BF4B-DB9B89D3E00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4BD96E-0F79-4A33-8D1A-FA3B2C6A38B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018AF2B8-1B1E-486E-8E42-0217AB9D2D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2374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64633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Cover Letter: Closing Paragraph Example</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ED7B38C5-125E-47AA-86A6-D21D75499B79}"/>
              </a:ext>
            </a:extLst>
          </p:cNvPr>
          <p:cNvSpPr>
            <a:spLocks noGrp="1"/>
          </p:cNvSpPr>
          <p:nvPr>
            <p:ph idx="1"/>
          </p:nvPr>
        </p:nvSpPr>
        <p:spPr>
          <a:xfrm>
            <a:off x="896257" y="2529876"/>
            <a:ext cx="7886700" cy="3413724"/>
          </a:xfrm>
        </p:spPr>
        <p:txBody>
          <a:bodyPr>
            <a:noAutofit/>
          </a:bodyPr>
          <a:lstStyle/>
          <a:p>
            <a:pPr marL="0" indent="0" algn="just">
              <a:lnSpc>
                <a:spcPct val="150000"/>
              </a:lnSpc>
              <a:buNone/>
            </a:pPr>
            <a:r>
              <a:rPr lang="en-US" altLang="en-US" sz="2000" dirty="0">
                <a:latin typeface="Candara" panose="020E0502030303020204" pitchFamily="34" charset="0"/>
              </a:rPr>
              <a:t>Please take the time to look over my resume, and feel free to contact my references.  I would love to further discuss this position in person.  I will follow up with you in a few days to answer any preliminary questions you might have. In the meantime, please do not hesitate to contact me at 03XX-XXXXXXX (your number).  </a:t>
            </a:r>
          </a:p>
          <a:p>
            <a:pPr marL="0" indent="0" algn="just">
              <a:lnSpc>
                <a:spcPct val="150000"/>
              </a:lnSpc>
              <a:buNone/>
            </a:pPr>
            <a:r>
              <a:rPr lang="en-US" altLang="en-US" sz="2000" dirty="0">
                <a:latin typeface="Candara" panose="020E0502030303020204" pitchFamily="34" charset="0"/>
              </a:rPr>
              <a:t>Thank you for your time and consideration.</a:t>
            </a:r>
          </a:p>
        </p:txBody>
      </p:sp>
      <p:grpSp>
        <p:nvGrpSpPr>
          <p:cNvPr id="19" name="Group 18">
            <a:extLst>
              <a:ext uri="{FF2B5EF4-FFF2-40B4-BE49-F238E27FC236}">
                <a16:creationId xmlns:a16="http://schemas.microsoft.com/office/drawing/2014/main" id="{FDD22E2E-8CDD-4809-A449-A4624BC5135F}"/>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97943F84-43DA-4335-82D8-E3213B8937E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9BBA49D1-D073-47C3-B665-F3D5A9167C6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CEB4B48-9243-4222-A6AF-B2E914ADCCB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062BFEF-CC2A-4FC5-9F84-0B7DDAD6D67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4973DDB-09C2-448F-BCBD-C4B0236FFC4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A5E87EB-861A-40B8-81C3-0A3AB8D4209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0F0CAB6-F5FC-4BED-A0BF-F825DE96B40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8B6C6A6-63CC-4A7E-8A40-9B61274EBA7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9552DA4F-B60E-4F1B-94CC-E4A5FB5CDFD1}"/>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7C8E8AE6-03BF-49A5-9BFA-D8969E455CC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FC0FE69-58C2-4BB6-9874-36598FDD1AC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F0F38E8-0A0B-4E39-BFD7-7B29C72B0EF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B4509F-C17C-4A7C-A128-D378718A8CB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031924A-6DCA-44DB-B80C-5052D17AFFF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476C4BC-DF45-4303-89A9-CE82D275CC2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F9C1CC-DBD6-465A-8515-EFF28BD00F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A310D09-748C-4200-AB49-1F96FE718C1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BF007A9C-CCF7-477F-832C-AE0E69D5B9A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56301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500"/>
                                        <p:tgtEl>
                                          <p:spTgt spid="22">
                                            <p:txEl>
                                              <p:pRg st="0" end="0"/>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fade">
                                      <p:cBhvr>
                                        <p:cTn id="16"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1" y="735271"/>
            <a:ext cx="449580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57221" y="1741321"/>
            <a:ext cx="7848601" cy="175432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Basics, Purposes and Advantages of Letter Writing</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Formal vs. Informal Letters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Inquiry Letter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744E01A-AFC4-419D-B08E-AAC79AD584A8}"/>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9BF01F91-783F-4ABF-822F-7D940D48BDF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87BE892C-5FD7-4B20-9FBC-F01A9BCD572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7A8A083D-DE26-455E-8232-F714085F18E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13B45BD3-D6D1-48FD-9F19-724C64D7C87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98D3FC57-06C7-4B61-A352-99D2FA15C02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59F8812-35E3-4832-B775-D3B3685CCE9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797DC87-C660-47DA-93F3-7112D38E39F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8680EB44-D13D-4048-B6A1-D9C1C30E224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DDDA8C5B-9897-40DB-A910-714D66905E4C}"/>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E937327E-1FE6-487F-9263-C11749B66E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3C7126-6270-4A9D-85D7-A73E4707223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ADACBBC-057A-44DC-8911-90AF5EACFE7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38E129-3FAE-4E8F-A6B3-D27A49A14C3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02A48DC-20C0-499A-87E5-5C077EE917E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78ED0AD-1478-40BC-AE09-16F0F598C73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DCB67BD-3EC1-4243-9A5D-ADAC0E037EF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96EF70-2836-426F-9786-C80F35E511C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4" name="Picture 33" descr="https://upload.wikimedia.org/wikipedia/en/thumb/f/fa/COMSATS_Logo.svg/1024px-COMSATS_Logo.svg.png">
            <a:extLst>
              <a:ext uri="{FF2B5EF4-FFF2-40B4-BE49-F238E27FC236}">
                <a16:creationId xmlns:a16="http://schemas.microsoft.com/office/drawing/2014/main" id="{9EF6A4DB-0FA9-4366-8F77-80B4068B02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56291"/>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C4EF2C-63A4-4D6E-83E3-5D3A623A3026}"/>
              </a:ext>
            </a:extLst>
          </p:cNvPr>
          <p:cNvPicPr>
            <a:picLocks noChangeAspect="1"/>
          </p:cNvPicPr>
          <p:nvPr/>
        </p:nvPicPr>
        <p:blipFill rotWithShape="1">
          <a:blip r:embed="rId4"/>
          <a:srcRect l="8333" r="8333"/>
          <a:stretch/>
        </p:blipFill>
        <p:spPr>
          <a:xfrm>
            <a:off x="0" y="0"/>
            <a:ext cx="9144000" cy="6858000"/>
          </a:xfrm>
          <a:prstGeom prst="rect">
            <a:avLst/>
          </a:prstGeom>
        </p:spPr>
      </p:pic>
    </p:spTree>
    <p:extLst>
      <p:ext uri="{BB962C8B-B14F-4D97-AF65-F5344CB8AC3E}">
        <p14:creationId xmlns:p14="http://schemas.microsoft.com/office/powerpoint/2010/main" val="2435413495"/>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277A207-4B58-4D19-803B-144701905D3F}"/>
              </a:ext>
            </a:extLst>
          </p:cNvPr>
          <p:cNvPicPr>
            <a:picLocks noChangeAspect="1"/>
          </p:cNvPicPr>
          <p:nvPr/>
        </p:nvPicPr>
        <p:blipFill rotWithShape="1">
          <a:blip r:embed="rId4"/>
          <a:srcRect l="9751" r="6662"/>
          <a:stretch/>
        </p:blipFill>
        <p:spPr>
          <a:xfrm>
            <a:off x="-1" y="0"/>
            <a:ext cx="9144001" cy="6837218"/>
          </a:xfrm>
          <a:prstGeom prst="rect">
            <a:avLst/>
          </a:prstGeom>
        </p:spPr>
      </p:pic>
    </p:spTree>
    <p:extLst>
      <p:ext uri="{BB962C8B-B14F-4D97-AF65-F5344CB8AC3E}">
        <p14:creationId xmlns:p14="http://schemas.microsoft.com/office/powerpoint/2010/main" val="2085130012"/>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80076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Letter which provides a  good news/ good message/ favorable information</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Appreciation/thanking/felicitations</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Positive/encouraging/uplifting/desirable content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3003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71" y="330029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71" y="384725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61F62A1-CBCE-473A-B466-266689D78FAC}"/>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C087330A-C3F4-41C0-906A-6398B51F856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BC81B66-70CB-4C78-9A6E-178D18ABA40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4725F21-FD80-4E03-9371-9773124303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76C2ED38-0EDE-41AB-8877-EE05BFC90B0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37D5A510-A38E-4BC7-A7B4-FBDE56CEC15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966519C-64D3-4494-A9F4-00D2133D9A9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5AB34B0-5295-44A0-AFF7-96E26AECF8D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7D0C60E-5B76-4F71-A474-6C7857E6D85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3C1630C0-4D8B-494D-8A8F-C3475DBBAACB}"/>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099CC82C-6623-4378-A382-9D4DDB345B1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81D23CB-D753-4370-83EE-B53DD1622E1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1C96C53-512B-4A36-B980-91399ACA106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E52C33-5022-4877-B9D2-09F8953A171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C243929-40E4-4B55-AEF1-05D0E5A70FF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8352077-6905-450A-B1BC-600A8EA778C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C556E8F-7803-4098-8DC7-19C3AF90449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F102A8B-4D9A-4368-ADA9-1A12E9EE0B2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AFDDB34-9938-4607-98F4-088B0F72B8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830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0-#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steps png">
            <a:extLst>
              <a:ext uri="{FF2B5EF4-FFF2-40B4-BE49-F238E27FC236}">
                <a16:creationId xmlns:a16="http://schemas.microsoft.com/office/drawing/2014/main" id="{D5D11ED9-46E6-46B8-A883-6B6D1519BD7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1913"/>
          <a:stretch/>
        </p:blipFill>
        <p:spPr bwMode="auto">
          <a:xfrm>
            <a:off x="5899552" y="3796811"/>
            <a:ext cx="3136095" cy="26701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9292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Steps</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Audience analysis</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Clarity of subject</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Search for all the factual information to be included within the newsletter</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Use of comprehensible vocabulary</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Editing and proofreading</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3003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671" y="284734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42817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5C8D10D-7942-4E71-8DAB-F77D7E28817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43788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D610BD27-99E8-45F0-8327-784DE6FE79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29" y="50292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BB40303D-F7DA-4862-A1C2-A461EFF825DF}"/>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C64D3139-DB86-4C9E-A9A4-4C53FDC5495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1CC7781-7552-4FFF-B8CA-5611D0411B7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4828DA7-F986-42B5-AF7E-F305D079B8A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480FD280-1BF3-4B2B-8E29-B42E4C1D75E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B379D2DD-F472-4787-B324-C056DC749D7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10E8C408-C4B9-4B39-8099-D9B7E59E3B8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852D9546-CAC8-4E66-9A8C-71EC0250D27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9B1F1C70-A68C-4230-9AA1-0E566C48D28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D0A0578A-6B70-45F0-972F-8F7CE48F1CA8}"/>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4A0B0913-174A-4ECC-A9D5-3227C87E7B2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E568EA-015A-4AA6-9342-37C6FEAC0B4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E47BE70-91A4-4273-8AB9-8F084C8CB87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E6BF214-6BC1-427B-A381-6802130DF20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CEC505D-DF08-43F9-AC6F-F361F5AF26C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3E20BA7-9298-4B15-822D-9A63193F2CF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3313313-F9AB-471A-A46A-5BFF7C09D79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749D0D-1A53-448E-AB8E-A9785E790AC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DAF55A34-F112-469B-80F6-1BF9BDDB90E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4378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0-#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3" end="3"/>
                                            </p:txEl>
                                          </p:spTgt>
                                        </p:tgtEl>
                                        <p:attrNameLst>
                                          <p:attrName>style.color</p:attrName>
                                        </p:attrNameLst>
                                      </p:cBhvr>
                                      <p:to>
                                        <a:srgbClr val="000000"/>
                                      </p:to>
                                    </p:animClr>
                                    <p:animClr clrSpc="rgb" dir="cw">
                                      <p:cBhvr>
                                        <p:cTn id="40" dur="500" fill="hold"/>
                                        <p:tgtEl>
                                          <p:spTgt spid="17">
                                            <p:txEl>
                                              <p:pRg st="3" end="3"/>
                                            </p:txEl>
                                          </p:spTgt>
                                        </p:tgtEl>
                                        <p:attrNameLst>
                                          <p:attrName>fillcolor</p:attrName>
                                        </p:attrNameLst>
                                      </p:cBhvr>
                                      <p:to>
                                        <a:srgbClr val="000000"/>
                                      </p:to>
                                    </p:animClr>
                                    <p:set>
                                      <p:cBhvr>
                                        <p:cTn id="41" dur="500" fill="hold"/>
                                        <p:tgtEl>
                                          <p:spTgt spid="17">
                                            <p:txEl>
                                              <p:pRg st="3" end="3"/>
                                            </p:txEl>
                                          </p:spTgt>
                                        </p:tgtEl>
                                        <p:attrNameLst>
                                          <p:attrName>fill.type</p:attrName>
                                        </p:attrNameLst>
                                      </p:cBhvr>
                                      <p:to>
                                        <p:strVal val="solid"/>
                                      </p:to>
                                    </p:set>
                                    <p:set>
                                      <p:cBhvr>
                                        <p:cTn id="42" dur="500" fill="hold"/>
                                        <p:tgtEl>
                                          <p:spTgt spid="17">
                                            <p:txEl>
                                              <p:pRg st="3" end="3"/>
                                            </p:txEl>
                                          </p:spTgt>
                                        </p:tgtEl>
                                        <p:attrNameLst>
                                          <p:attrName>fill.on</p:attrName>
                                        </p:attrNameLst>
                                      </p:cBhvr>
                                      <p:to>
                                        <p:strVal val="true"/>
                                      </p:to>
                                    </p:set>
                                  </p:childTnLst>
                                </p:cTn>
                              </p:par>
                              <p:par>
                                <p:cTn id="43" presetID="2" presetClass="entr" presetSubtype="8"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500" fill="hold"/>
                                        <p:tgtEl>
                                          <p:spTgt spid="26"/>
                                        </p:tgtEl>
                                        <p:attrNameLst>
                                          <p:attrName>ppt_x</p:attrName>
                                        </p:attrNameLst>
                                      </p:cBhvr>
                                      <p:tavLst>
                                        <p:tav tm="0">
                                          <p:val>
                                            <p:strVal val="0-#ppt_w/2"/>
                                          </p:val>
                                        </p:tav>
                                        <p:tav tm="100000">
                                          <p:val>
                                            <p:strVal val="#ppt_x"/>
                                          </p:val>
                                        </p:tav>
                                      </p:tavLst>
                                    </p:anim>
                                    <p:anim calcmode="lin" valueType="num">
                                      <p:cBhvr additive="base">
                                        <p:cTn id="4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4" end="4"/>
                                            </p:txEl>
                                          </p:spTgt>
                                        </p:tgtEl>
                                        <p:attrNameLst>
                                          <p:attrName>style.color</p:attrName>
                                        </p:attrNameLst>
                                      </p:cBhvr>
                                      <p:to>
                                        <a:srgbClr val="000000"/>
                                      </p:to>
                                    </p:animClr>
                                    <p:animClr clrSpc="rgb" dir="cw">
                                      <p:cBhvr>
                                        <p:cTn id="51" dur="500" fill="hold"/>
                                        <p:tgtEl>
                                          <p:spTgt spid="17">
                                            <p:txEl>
                                              <p:pRg st="4" end="4"/>
                                            </p:txEl>
                                          </p:spTgt>
                                        </p:tgtEl>
                                        <p:attrNameLst>
                                          <p:attrName>fillcolor</p:attrName>
                                        </p:attrNameLst>
                                      </p:cBhvr>
                                      <p:to>
                                        <a:srgbClr val="000000"/>
                                      </p:to>
                                    </p:animClr>
                                    <p:set>
                                      <p:cBhvr>
                                        <p:cTn id="52" dur="500" fill="hold"/>
                                        <p:tgtEl>
                                          <p:spTgt spid="17">
                                            <p:txEl>
                                              <p:pRg st="4" end="4"/>
                                            </p:txEl>
                                          </p:spTgt>
                                        </p:tgtEl>
                                        <p:attrNameLst>
                                          <p:attrName>fill.type</p:attrName>
                                        </p:attrNameLst>
                                      </p:cBhvr>
                                      <p:to>
                                        <p:strVal val="solid"/>
                                      </p:to>
                                    </p:set>
                                    <p:set>
                                      <p:cBhvr>
                                        <p:cTn id="53" dur="500" fill="hold"/>
                                        <p:tgtEl>
                                          <p:spTgt spid="17">
                                            <p:txEl>
                                              <p:pRg st="4" end="4"/>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0-#ppt_w/2"/>
                                          </p:val>
                                        </p:tav>
                                        <p:tav tm="100000">
                                          <p:val>
                                            <p:strVal val="#ppt_x"/>
                                          </p:val>
                                        </p:tav>
                                      </p:tavLst>
                                    </p:anim>
                                    <p:anim calcmode="lin" valueType="num">
                                      <p:cBhvr additive="base">
                                        <p:cTn id="57"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9" presetClass="emph" presetSubtype="0" fill="hold" nodeType="clickEffect">
                                  <p:stCondLst>
                                    <p:cond delay="0"/>
                                  </p:stCondLst>
                                  <p:childTnLst>
                                    <p:animClr clrSpc="rgb" dir="cw">
                                      <p:cBhvr override="childStyle">
                                        <p:cTn id="61" dur="500" fill="hold"/>
                                        <p:tgtEl>
                                          <p:spTgt spid="17">
                                            <p:txEl>
                                              <p:pRg st="5" end="5"/>
                                            </p:txEl>
                                          </p:spTgt>
                                        </p:tgtEl>
                                        <p:attrNameLst>
                                          <p:attrName>style.color</p:attrName>
                                        </p:attrNameLst>
                                      </p:cBhvr>
                                      <p:to>
                                        <a:srgbClr val="000000"/>
                                      </p:to>
                                    </p:animClr>
                                    <p:animClr clrSpc="rgb" dir="cw">
                                      <p:cBhvr>
                                        <p:cTn id="62" dur="500" fill="hold"/>
                                        <p:tgtEl>
                                          <p:spTgt spid="17">
                                            <p:txEl>
                                              <p:pRg st="5" end="5"/>
                                            </p:txEl>
                                          </p:spTgt>
                                        </p:tgtEl>
                                        <p:attrNameLst>
                                          <p:attrName>fillcolor</p:attrName>
                                        </p:attrNameLst>
                                      </p:cBhvr>
                                      <p:to>
                                        <a:srgbClr val="000000"/>
                                      </p:to>
                                    </p:animClr>
                                    <p:set>
                                      <p:cBhvr>
                                        <p:cTn id="63" dur="500" fill="hold"/>
                                        <p:tgtEl>
                                          <p:spTgt spid="17">
                                            <p:txEl>
                                              <p:pRg st="5" end="5"/>
                                            </p:txEl>
                                          </p:spTgt>
                                        </p:tgtEl>
                                        <p:attrNameLst>
                                          <p:attrName>fill.type</p:attrName>
                                        </p:attrNameLst>
                                      </p:cBhvr>
                                      <p:to>
                                        <p:strVal val="solid"/>
                                      </p:to>
                                    </p:set>
                                    <p:set>
                                      <p:cBhvr>
                                        <p:cTn id="64" dur="500" fill="hold"/>
                                        <p:tgtEl>
                                          <p:spTgt spid="17">
                                            <p:txEl>
                                              <p:pRg st="5" end="5"/>
                                            </p:txEl>
                                          </p:spTgt>
                                        </p:tgtEl>
                                        <p:attrNameLst>
                                          <p:attrName>fill.on</p:attrName>
                                        </p:attrNameLst>
                                      </p:cBhvr>
                                      <p:to>
                                        <p:strVal val="true"/>
                                      </p:to>
                                    </p:set>
                                  </p:childTnLst>
                                </p:cTn>
                              </p:par>
                              <p:par>
                                <p:cTn id="65" presetID="2" presetClass="entr" presetSubtype="8"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49353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Introduction</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Explain purpose and subject matter</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As the focus is a good news so begin with a positive tone</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Example: Appreciation of a colleague</a:t>
            </a:r>
          </a:p>
          <a:p>
            <a:pPr marL="914400" lvl="1" indent="-457200" algn="just">
              <a:lnSpc>
                <a:spcPct val="150000"/>
              </a:lnSpc>
              <a:spcBef>
                <a:spcPts val="750"/>
              </a:spcBef>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“You have proved to be indispensable again. Your work for the text book committee  has made all of our jobs easier.”</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Example: Promoting an employee</a:t>
            </a:r>
          </a:p>
          <a:p>
            <a:pPr marL="914400" lvl="1" indent="-457200" algn="just">
              <a:lnSpc>
                <a:spcPct val="150000"/>
              </a:lnSpc>
              <a:spcBef>
                <a:spcPts val="750"/>
              </a:spcBef>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“Congratulations! We’re proud to offer you early promotion.”</a:t>
            </a:r>
            <a:endParaRPr 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30038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671" y="284734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2817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D610BD27-99E8-45F0-8327-784DE6FE797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629" y="50292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20A8B102-3755-47AC-98BF-1E7BBB5BE9D2}"/>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84D40476-2944-499A-BB83-D751A9CB410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281EA38-A2DD-4E6A-825B-40A6F8E8FB6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BA8C261-87D1-4FFB-A439-CC10D237FC8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20899E8-FD98-4326-A0A6-5DCDA230377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51164A6E-706C-41A9-B6CC-7BD3858F58A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8635BBBB-5406-4FC0-8435-B5C2E6344A9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5F6FB9F-75A6-4EC5-AD65-759E4C4F493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D7735034-40D4-471E-A01D-C1CEF262969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D41E90B5-E8D5-410A-8066-D8A6EF2C5BAF}"/>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B461B251-6CBE-4A26-9DE5-D743AAE66A0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8ADA20D-AD29-49C7-B3E3-4545BB9A60D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F4ACBF4-6854-4BF5-817E-7A6CD81E33B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43BAAA6-D3BD-4185-926D-EFB326CB291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4ABEF57-1741-4927-B489-0F90BA7B7D3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2291449-39C7-4D57-80E4-3AB0DA7EF2C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30D8C04-56D0-4FD9-B20D-047872D6926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364BA20-B9ED-4039-86BB-90E5408020F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1DEA0C41-EEEE-4AFF-91E0-7B97C7F2B3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725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0-#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par>
                                <p:cTn id="44" presetID="19" presetClass="emph" presetSubtype="0" fill="hold" nodeType="withEffect">
                                  <p:stCondLst>
                                    <p:cond delay="0"/>
                                  </p:stCondLst>
                                  <p:childTnLst>
                                    <p:animClr clrSpc="rgb" dir="cw">
                                      <p:cBhvr override="childStyle">
                                        <p:cTn id="45" dur="500" fill="hold"/>
                                        <p:tgtEl>
                                          <p:spTgt spid="17">
                                            <p:txEl>
                                              <p:pRg st="4" end="4"/>
                                            </p:txEl>
                                          </p:spTgt>
                                        </p:tgtEl>
                                        <p:attrNameLst>
                                          <p:attrName>style.color</p:attrName>
                                        </p:attrNameLst>
                                      </p:cBhvr>
                                      <p:to>
                                        <a:srgbClr val="000000"/>
                                      </p:to>
                                    </p:animClr>
                                    <p:animClr clrSpc="rgb" dir="cw">
                                      <p:cBhvr>
                                        <p:cTn id="46" dur="500" fill="hold"/>
                                        <p:tgtEl>
                                          <p:spTgt spid="17">
                                            <p:txEl>
                                              <p:pRg st="4" end="4"/>
                                            </p:txEl>
                                          </p:spTgt>
                                        </p:tgtEl>
                                        <p:attrNameLst>
                                          <p:attrName>fillcolor</p:attrName>
                                        </p:attrNameLst>
                                      </p:cBhvr>
                                      <p:to>
                                        <a:srgbClr val="000000"/>
                                      </p:to>
                                    </p:animClr>
                                    <p:set>
                                      <p:cBhvr>
                                        <p:cTn id="47" dur="500" fill="hold"/>
                                        <p:tgtEl>
                                          <p:spTgt spid="17">
                                            <p:txEl>
                                              <p:pRg st="4" end="4"/>
                                            </p:txEl>
                                          </p:spTgt>
                                        </p:tgtEl>
                                        <p:attrNameLst>
                                          <p:attrName>fill.type</p:attrName>
                                        </p:attrNameLst>
                                      </p:cBhvr>
                                      <p:to>
                                        <p:strVal val="solid"/>
                                      </p:to>
                                    </p:set>
                                    <p:set>
                                      <p:cBhvr>
                                        <p:cTn id="48" dur="500" fill="hold"/>
                                        <p:tgtEl>
                                          <p:spTgt spid="17">
                                            <p:txEl>
                                              <p:pRg st="4" end="4"/>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9" presetClass="emph" presetSubtype="0" fill="hold" nodeType="clickEffect">
                                  <p:stCondLst>
                                    <p:cond delay="0"/>
                                  </p:stCondLst>
                                  <p:childTnLst>
                                    <p:animClr clrSpc="rgb" dir="cw">
                                      <p:cBhvr override="childStyle">
                                        <p:cTn id="52" dur="500" fill="hold"/>
                                        <p:tgtEl>
                                          <p:spTgt spid="17">
                                            <p:txEl>
                                              <p:pRg st="5" end="5"/>
                                            </p:txEl>
                                          </p:spTgt>
                                        </p:tgtEl>
                                        <p:attrNameLst>
                                          <p:attrName>style.color</p:attrName>
                                        </p:attrNameLst>
                                      </p:cBhvr>
                                      <p:to>
                                        <a:srgbClr val="000000"/>
                                      </p:to>
                                    </p:animClr>
                                    <p:animClr clrSpc="rgb" dir="cw">
                                      <p:cBhvr>
                                        <p:cTn id="53" dur="500" fill="hold"/>
                                        <p:tgtEl>
                                          <p:spTgt spid="17">
                                            <p:txEl>
                                              <p:pRg st="5" end="5"/>
                                            </p:txEl>
                                          </p:spTgt>
                                        </p:tgtEl>
                                        <p:attrNameLst>
                                          <p:attrName>fillcolor</p:attrName>
                                        </p:attrNameLst>
                                      </p:cBhvr>
                                      <p:to>
                                        <a:srgbClr val="000000"/>
                                      </p:to>
                                    </p:animClr>
                                    <p:set>
                                      <p:cBhvr>
                                        <p:cTn id="54" dur="500" fill="hold"/>
                                        <p:tgtEl>
                                          <p:spTgt spid="17">
                                            <p:txEl>
                                              <p:pRg st="5" end="5"/>
                                            </p:txEl>
                                          </p:spTgt>
                                        </p:tgtEl>
                                        <p:attrNameLst>
                                          <p:attrName>fill.type</p:attrName>
                                        </p:attrNameLst>
                                      </p:cBhvr>
                                      <p:to>
                                        <p:strVal val="solid"/>
                                      </p:to>
                                    </p:set>
                                    <p:set>
                                      <p:cBhvr>
                                        <p:cTn id="55" dur="500" fill="hold"/>
                                        <p:tgtEl>
                                          <p:spTgt spid="17">
                                            <p:txEl>
                                              <p:pRg st="5" end="5"/>
                                            </p:txEl>
                                          </p:spTgt>
                                        </p:tgtEl>
                                        <p:attrNameLst>
                                          <p:attrName>fill.on</p:attrName>
                                        </p:attrNameLst>
                                      </p:cBhvr>
                                      <p:to>
                                        <p:strVal val="true"/>
                                      </p:to>
                                    </p:set>
                                  </p:childTnLst>
                                </p:cTn>
                              </p:par>
                              <p:par>
                                <p:cTn id="56" presetID="19" presetClass="emph" presetSubtype="0" fill="hold" nodeType="withEffect">
                                  <p:stCondLst>
                                    <p:cond delay="0"/>
                                  </p:stCondLst>
                                  <p:childTnLst>
                                    <p:animClr clrSpc="rgb" dir="cw">
                                      <p:cBhvr override="childStyle">
                                        <p:cTn id="57" dur="500" fill="hold"/>
                                        <p:tgtEl>
                                          <p:spTgt spid="17">
                                            <p:txEl>
                                              <p:pRg st="6" end="6"/>
                                            </p:txEl>
                                          </p:spTgt>
                                        </p:tgtEl>
                                        <p:attrNameLst>
                                          <p:attrName>style.color</p:attrName>
                                        </p:attrNameLst>
                                      </p:cBhvr>
                                      <p:to>
                                        <a:srgbClr val="000000"/>
                                      </p:to>
                                    </p:animClr>
                                    <p:animClr clrSpc="rgb" dir="cw">
                                      <p:cBhvr>
                                        <p:cTn id="58" dur="500" fill="hold"/>
                                        <p:tgtEl>
                                          <p:spTgt spid="17">
                                            <p:txEl>
                                              <p:pRg st="6" end="6"/>
                                            </p:txEl>
                                          </p:spTgt>
                                        </p:tgtEl>
                                        <p:attrNameLst>
                                          <p:attrName>fillcolor</p:attrName>
                                        </p:attrNameLst>
                                      </p:cBhvr>
                                      <p:to>
                                        <a:srgbClr val="000000"/>
                                      </p:to>
                                    </p:animClr>
                                    <p:set>
                                      <p:cBhvr>
                                        <p:cTn id="59" dur="500" fill="hold"/>
                                        <p:tgtEl>
                                          <p:spTgt spid="17">
                                            <p:txEl>
                                              <p:pRg st="6" end="6"/>
                                            </p:txEl>
                                          </p:spTgt>
                                        </p:tgtEl>
                                        <p:attrNameLst>
                                          <p:attrName>fill.type</p:attrName>
                                        </p:attrNameLst>
                                      </p:cBhvr>
                                      <p:to>
                                        <p:strVal val="solid"/>
                                      </p:to>
                                    </p:set>
                                    <p:set>
                                      <p:cBhvr>
                                        <p:cTn id="60" dur="500" fill="hold"/>
                                        <p:tgtEl>
                                          <p:spTgt spid="17">
                                            <p:txEl>
                                              <p:pRg st="6" end="6"/>
                                            </p:txEl>
                                          </p:spTgt>
                                        </p:tgtEl>
                                        <p:attrNameLst>
                                          <p:attrName>fill.on</p:attrName>
                                        </p:attrNameLst>
                                      </p:cBhvr>
                                      <p:to>
                                        <p:strVal val="true"/>
                                      </p:to>
                                    </p:set>
                                  </p:childTnLst>
                                </p:cTn>
                              </p:par>
                              <p:par>
                                <p:cTn id="61" presetID="2" presetClass="entr" presetSubtype="8"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8862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Discussion [1/2]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next step is to justify the point which you have made in the introduction</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Providing relevant details</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the case of appreciation:</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“Thank you for performing the following services:</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Meeting with all the sales reps to convey our departmental requirement </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Reviewing those texts with computer aided design  components</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Screening the textbook options and selecting the three most  suited to our needs”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A83289AE-EDC0-48E4-A81C-329004AFE3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1577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26BF26A5-0E79-426A-8EAC-3402F25A24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9180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6CB19F8C-44CA-4FE4-87A0-A7FE4299105E}"/>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BA905913-FAAE-40A4-B7F1-285D4D0C62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FA9A0E4-9920-45C1-A134-B4F6D4CA44C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045DE7D-5CCC-405D-A6F4-49D66A5E8A2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F8E4145-76F8-4768-8479-000C67367A3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B46E589D-E182-4A43-A1B9-9E32D56529B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7DFFB93-EB96-4927-B791-4DFD2FE9C88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1E17AAD-87F1-4D73-A619-3C10AD7D4A2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03F5461-5D86-41E7-82FA-D331756C1C8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EA5E4F46-06F4-4E04-B00A-027141374330}"/>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4F2B5183-7C26-49FC-9B6D-26B146C87D4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4F2B9E6-9E03-4BF7-802A-8732BFBB22D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9C677D3-9E0D-40DA-A738-D1795FD06EE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B5ACE09-2B38-4E9E-930C-81CA2579DF1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643AA8B-BC9F-4EAF-BFA5-76AA86362A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30E4B4-281E-4DF6-830D-C86C2F6AC65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A2C5A49-5588-420D-ACB4-A82B4F585A5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D25DF50-83FA-44EC-B244-FDD566B3624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43C87449-29C6-49E6-B87C-10EFF9B8D23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67485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par>
                                <p:cTn id="44" presetID="19" presetClass="emph" presetSubtype="0" fill="hold" nodeType="withEffect">
                                  <p:stCondLst>
                                    <p:cond delay="0"/>
                                  </p:stCondLst>
                                  <p:childTnLst>
                                    <p:animClr clrSpc="rgb" dir="cw">
                                      <p:cBhvr override="childStyle">
                                        <p:cTn id="45" dur="500" fill="hold"/>
                                        <p:tgtEl>
                                          <p:spTgt spid="17">
                                            <p:txEl>
                                              <p:pRg st="4" end="4"/>
                                            </p:txEl>
                                          </p:spTgt>
                                        </p:tgtEl>
                                        <p:attrNameLst>
                                          <p:attrName>style.color</p:attrName>
                                        </p:attrNameLst>
                                      </p:cBhvr>
                                      <p:to>
                                        <a:srgbClr val="000000"/>
                                      </p:to>
                                    </p:animClr>
                                    <p:animClr clrSpc="rgb" dir="cw">
                                      <p:cBhvr>
                                        <p:cTn id="46" dur="500" fill="hold"/>
                                        <p:tgtEl>
                                          <p:spTgt spid="17">
                                            <p:txEl>
                                              <p:pRg st="4" end="4"/>
                                            </p:txEl>
                                          </p:spTgt>
                                        </p:tgtEl>
                                        <p:attrNameLst>
                                          <p:attrName>fillcolor</p:attrName>
                                        </p:attrNameLst>
                                      </p:cBhvr>
                                      <p:to>
                                        <a:srgbClr val="000000"/>
                                      </p:to>
                                    </p:animClr>
                                    <p:set>
                                      <p:cBhvr>
                                        <p:cTn id="47" dur="500" fill="hold"/>
                                        <p:tgtEl>
                                          <p:spTgt spid="17">
                                            <p:txEl>
                                              <p:pRg st="4" end="4"/>
                                            </p:txEl>
                                          </p:spTgt>
                                        </p:tgtEl>
                                        <p:attrNameLst>
                                          <p:attrName>fill.type</p:attrName>
                                        </p:attrNameLst>
                                      </p:cBhvr>
                                      <p:to>
                                        <p:strVal val="solid"/>
                                      </p:to>
                                    </p:set>
                                    <p:set>
                                      <p:cBhvr>
                                        <p:cTn id="48" dur="500" fill="hold"/>
                                        <p:tgtEl>
                                          <p:spTgt spid="17">
                                            <p:txEl>
                                              <p:pRg st="4" end="4"/>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par>
                                <p:cTn id="54" presetID="19" presetClass="emph" presetSubtype="0" fill="hold" nodeType="withEffect">
                                  <p:stCondLst>
                                    <p:cond delay="0"/>
                                  </p:stCondLst>
                                  <p:childTnLst>
                                    <p:animClr clrSpc="rgb" dir="cw">
                                      <p:cBhvr override="childStyle">
                                        <p:cTn id="55" dur="500" fill="hold"/>
                                        <p:tgtEl>
                                          <p:spTgt spid="17">
                                            <p:txEl>
                                              <p:pRg st="6" end="6"/>
                                            </p:txEl>
                                          </p:spTgt>
                                        </p:tgtEl>
                                        <p:attrNameLst>
                                          <p:attrName>style.color</p:attrName>
                                        </p:attrNameLst>
                                      </p:cBhvr>
                                      <p:to>
                                        <a:srgbClr val="000000"/>
                                      </p:to>
                                    </p:animClr>
                                    <p:animClr clrSpc="rgb" dir="cw">
                                      <p:cBhvr>
                                        <p:cTn id="56" dur="500" fill="hold"/>
                                        <p:tgtEl>
                                          <p:spTgt spid="17">
                                            <p:txEl>
                                              <p:pRg st="6" end="6"/>
                                            </p:txEl>
                                          </p:spTgt>
                                        </p:tgtEl>
                                        <p:attrNameLst>
                                          <p:attrName>fillcolor</p:attrName>
                                        </p:attrNameLst>
                                      </p:cBhvr>
                                      <p:to>
                                        <a:srgbClr val="000000"/>
                                      </p:to>
                                    </p:animClr>
                                    <p:set>
                                      <p:cBhvr>
                                        <p:cTn id="57" dur="500" fill="hold"/>
                                        <p:tgtEl>
                                          <p:spTgt spid="17">
                                            <p:txEl>
                                              <p:pRg st="6" end="6"/>
                                            </p:txEl>
                                          </p:spTgt>
                                        </p:tgtEl>
                                        <p:attrNameLst>
                                          <p:attrName>fill.type</p:attrName>
                                        </p:attrNameLst>
                                      </p:cBhvr>
                                      <p:to>
                                        <p:strVal val="solid"/>
                                      </p:to>
                                    </p:set>
                                    <p:set>
                                      <p:cBhvr>
                                        <p:cTn id="58" dur="500" fill="hold"/>
                                        <p:tgtEl>
                                          <p:spTgt spid="17">
                                            <p:txEl>
                                              <p:pRg st="6" end="6"/>
                                            </p:txEl>
                                          </p:spTgt>
                                        </p:tgtEl>
                                        <p:attrNameLst>
                                          <p:attrName>fill.on</p:attrName>
                                        </p:attrNameLst>
                                      </p:cBhvr>
                                      <p:to>
                                        <p:strVal val="true"/>
                                      </p:to>
                                    </p:set>
                                  </p:childTnLst>
                                </p:cTn>
                              </p:par>
                              <p:par>
                                <p:cTn id="59" presetID="19" presetClass="emph" presetSubtype="0" fill="hold" nodeType="withEffect">
                                  <p:stCondLst>
                                    <p:cond delay="0"/>
                                  </p:stCondLst>
                                  <p:childTnLst>
                                    <p:animClr clrSpc="rgb" dir="cw">
                                      <p:cBhvr override="childStyle">
                                        <p:cTn id="60" dur="500" fill="hold"/>
                                        <p:tgtEl>
                                          <p:spTgt spid="17">
                                            <p:txEl>
                                              <p:pRg st="7" end="7"/>
                                            </p:txEl>
                                          </p:spTgt>
                                        </p:tgtEl>
                                        <p:attrNameLst>
                                          <p:attrName>style.color</p:attrName>
                                        </p:attrNameLst>
                                      </p:cBhvr>
                                      <p:to>
                                        <a:srgbClr val="000000"/>
                                      </p:to>
                                    </p:animClr>
                                    <p:animClr clrSpc="rgb" dir="cw">
                                      <p:cBhvr>
                                        <p:cTn id="61" dur="500" fill="hold"/>
                                        <p:tgtEl>
                                          <p:spTgt spid="17">
                                            <p:txEl>
                                              <p:pRg st="7" end="7"/>
                                            </p:txEl>
                                          </p:spTgt>
                                        </p:tgtEl>
                                        <p:attrNameLst>
                                          <p:attrName>fillcolor</p:attrName>
                                        </p:attrNameLst>
                                      </p:cBhvr>
                                      <p:to>
                                        <a:srgbClr val="000000"/>
                                      </p:to>
                                    </p:animClr>
                                    <p:set>
                                      <p:cBhvr>
                                        <p:cTn id="62" dur="500" fill="hold"/>
                                        <p:tgtEl>
                                          <p:spTgt spid="17">
                                            <p:txEl>
                                              <p:pRg st="7" end="7"/>
                                            </p:txEl>
                                          </p:spTgt>
                                        </p:tgtEl>
                                        <p:attrNameLst>
                                          <p:attrName>fill.type</p:attrName>
                                        </p:attrNameLst>
                                      </p:cBhvr>
                                      <p:to>
                                        <p:strVal val="solid"/>
                                      </p:to>
                                    </p:set>
                                    <p:set>
                                      <p:cBhvr>
                                        <p:cTn id="63"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4494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Discussion [2/2]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the case of promotion:</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“You’ve earned  a grade raise to PKR XYZ for the following reasons:</a:t>
            </a:r>
          </a:p>
          <a:p>
            <a:pPr marL="1371600" lvl="2" indent="-457200" algn="just" fontAlgn="base">
              <a:lnSpc>
                <a:spcPct val="150000"/>
              </a:lnSpc>
              <a:spcBef>
                <a:spcPts val="750"/>
              </a:spcBef>
              <a:spcAft>
                <a:spcPct val="0"/>
              </a:spcAft>
              <a:buFont typeface="Wingdings" panose="05000000000000000000" pitchFamily="2" charset="2"/>
              <a:buChar char="§"/>
            </a:pPr>
            <a:r>
              <a:rPr lang="en-US" altLang="en-US" b="1" i="1" dirty="0">
                <a:solidFill>
                  <a:schemeClr val="bg1">
                    <a:lumMod val="85000"/>
                  </a:schemeClr>
                </a:solidFill>
                <a:latin typeface="Candara" pitchFamily="34" charset="0"/>
                <a:cs typeface="Arial" pitchFamily="34" charset="0"/>
              </a:rPr>
              <a:t>Productivity:</a:t>
            </a:r>
            <a:r>
              <a:rPr lang="en-US" altLang="en-US" i="1" dirty="0">
                <a:solidFill>
                  <a:schemeClr val="bg1">
                    <a:lumMod val="85000"/>
                  </a:schemeClr>
                </a:solidFill>
                <a:latin typeface="Candara" pitchFamily="34" charset="0"/>
                <a:cs typeface="Arial" pitchFamily="34" charset="0"/>
              </a:rPr>
              <a:t> Your line personnel produced 2,000 units  per month throughout this quarter.</a:t>
            </a:r>
          </a:p>
          <a:p>
            <a:pPr marL="1371600" lvl="2" indent="-457200" algn="just" fontAlgn="base">
              <a:lnSpc>
                <a:spcPct val="150000"/>
              </a:lnSpc>
              <a:spcBef>
                <a:spcPts val="750"/>
              </a:spcBef>
              <a:spcAft>
                <a:spcPct val="0"/>
              </a:spcAft>
              <a:buFont typeface="Wingdings" panose="05000000000000000000" pitchFamily="2" charset="2"/>
              <a:buChar char="§"/>
            </a:pPr>
            <a:r>
              <a:rPr lang="en-US" altLang="en-US" b="1" i="1" dirty="0">
                <a:solidFill>
                  <a:schemeClr val="bg1">
                    <a:lumMod val="85000"/>
                  </a:schemeClr>
                </a:solidFill>
                <a:latin typeface="Candara" pitchFamily="34" charset="0"/>
                <a:cs typeface="Arial" pitchFamily="34" charset="0"/>
              </a:rPr>
              <a:t>Efficiency:</a:t>
            </a:r>
            <a:r>
              <a:rPr lang="en-US" altLang="en-US" i="1" dirty="0">
                <a:solidFill>
                  <a:schemeClr val="bg1">
                    <a:lumMod val="85000"/>
                  </a:schemeClr>
                </a:solidFill>
                <a:latin typeface="Candara" pitchFamily="34" charset="0"/>
                <a:cs typeface="Arial" pitchFamily="34" charset="0"/>
              </a:rPr>
              <a:t> You maintained a 95 percent manufacturing efficiency rating.</a:t>
            </a:r>
          </a:p>
          <a:p>
            <a:pPr marL="1371600" lvl="2" indent="-457200" algn="just" fontAlgn="base">
              <a:lnSpc>
                <a:spcPct val="150000"/>
              </a:lnSpc>
              <a:spcBef>
                <a:spcPts val="750"/>
              </a:spcBef>
              <a:spcAft>
                <a:spcPct val="0"/>
              </a:spcAft>
              <a:buFont typeface="Wingdings" panose="05000000000000000000" pitchFamily="2" charset="2"/>
              <a:buChar char="§"/>
            </a:pPr>
            <a:r>
              <a:rPr lang="en-US" altLang="en-US" b="1" i="1" dirty="0">
                <a:solidFill>
                  <a:schemeClr val="bg1">
                    <a:lumMod val="85000"/>
                  </a:schemeClr>
                </a:solidFill>
                <a:latin typeface="Candara" pitchFamily="34" charset="0"/>
                <a:cs typeface="Arial" pitchFamily="34" charset="0"/>
              </a:rPr>
              <a:t>Supervisory skills:</a:t>
            </a:r>
            <a:r>
              <a:rPr lang="en-US" altLang="en-US" i="1" dirty="0">
                <a:solidFill>
                  <a:schemeClr val="bg1">
                    <a:lumMod val="85000"/>
                  </a:schemeClr>
                </a:solidFill>
                <a:latin typeface="Candara" pitchFamily="34" charset="0"/>
                <a:cs typeface="Arial" pitchFamily="34" charset="0"/>
              </a:rPr>
              <a:t> You receive only four grievances and your annual performance appraisals showed that your subordinates appreciated  your motivational management techniques .”</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DFF4DE76-5C99-4458-98B1-34F78C7FF93D}"/>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C027A1A9-2B79-481B-8599-755FEAC16DD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18177D03-B623-42E1-B5FC-EC06C449A07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5D84EEA-11DF-4B47-A837-0D318B00B16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46F075E-099E-4CFE-8242-297DD1D564E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4790ED20-41AC-4045-ACE7-7BB6DD1D303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06DC611-EE4D-47BF-B6A1-D801C43F082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4A31AD1-AD52-42CE-A6A5-EDDACFCC7D6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95EC1A0-A755-4014-909A-CA9DD0BE182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995EE7C-4A28-4B49-8D4D-9DCC1345825F}"/>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055AB809-7E97-49E6-BEF1-3D14BCBD987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A5BE5B3-7990-427E-84F9-C467E5B7AAC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8745DA-E390-4F34-8D19-20358B20876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59F49E4-F44E-44CC-BEE8-4C6579BD9B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109B8B0-AE08-4511-B7A5-82493FBA24F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B41C08-613F-4632-AF6E-377D89AF41C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6D77B38-94D6-4754-9347-11B1A78A2E6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F0C0836-6DD5-4EA6-A00B-DEB4B1B2F86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7F97929D-31B0-4041-94D0-AEF2F35B4A6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0180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17">
                                            <p:txEl>
                                              <p:pRg st="4" end="4"/>
                                            </p:txEl>
                                          </p:spTgt>
                                        </p:tgtEl>
                                        <p:attrNameLst>
                                          <p:attrName>style.color</p:attrName>
                                        </p:attrNameLst>
                                      </p:cBhvr>
                                      <p:to>
                                        <a:srgbClr val="000000"/>
                                      </p:to>
                                    </p:animClr>
                                    <p:animClr clrSpc="rgb" dir="cw">
                                      <p:cBhvr>
                                        <p:cTn id="34" dur="500" fill="hold"/>
                                        <p:tgtEl>
                                          <p:spTgt spid="17">
                                            <p:txEl>
                                              <p:pRg st="4" end="4"/>
                                            </p:txEl>
                                          </p:spTgt>
                                        </p:tgtEl>
                                        <p:attrNameLst>
                                          <p:attrName>fillcolor</p:attrName>
                                        </p:attrNameLst>
                                      </p:cBhvr>
                                      <p:to>
                                        <a:srgbClr val="000000"/>
                                      </p:to>
                                    </p:animClr>
                                    <p:set>
                                      <p:cBhvr>
                                        <p:cTn id="35" dur="500" fill="hold"/>
                                        <p:tgtEl>
                                          <p:spTgt spid="17">
                                            <p:txEl>
                                              <p:pRg st="4" end="4"/>
                                            </p:txEl>
                                          </p:spTgt>
                                        </p:tgtEl>
                                        <p:attrNameLst>
                                          <p:attrName>fill.type</p:attrName>
                                        </p:attrNameLst>
                                      </p:cBhvr>
                                      <p:to>
                                        <p:strVal val="solid"/>
                                      </p:to>
                                    </p:set>
                                    <p:set>
                                      <p:cBhvr>
                                        <p:cTn id="36" dur="500" fill="hold"/>
                                        <p:tgtEl>
                                          <p:spTgt spid="17">
                                            <p:txEl>
                                              <p:pRg st="4" end="4"/>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17">
                                            <p:txEl>
                                              <p:pRg st="5" end="5"/>
                                            </p:txEl>
                                          </p:spTgt>
                                        </p:tgtEl>
                                        <p:attrNameLst>
                                          <p:attrName>style.color</p:attrName>
                                        </p:attrNameLst>
                                      </p:cBhvr>
                                      <p:to>
                                        <a:srgbClr val="000000"/>
                                      </p:to>
                                    </p:animClr>
                                    <p:animClr clrSpc="rgb" dir="cw">
                                      <p:cBhvr>
                                        <p:cTn id="39" dur="500" fill="hold"/>
                                        <p:tgtEl>
                                          <p:spTgt spid="17">
                                            <p:txEl>
                                              <p:pRg st="5" end="5"/>
                                            </p:txEl>
                                          </p:spTgt>
                                        </p:tgtEl>
                                        <p:attrNameLst>
                                          <p:attrName>fillcolor</p:attrName>
                                        </p:attrNameLst>
                                      </p:cBhvr>
                                      <p:to>
                                        <a:srgbClr val="000000"/>
                                      </p:to>
                                    </p:animClr>
                                    <p:set>
                                      <p:cBhvr>
                                        <p:cTn id="40" dur="500" fill="hold"/>
                                        <p:tgtEl>
                                          <p:spTgt spid="17">
                                            <p:txEl>
                                              <p:pRg st="5" end="5"/>
                                            </p:txEl>
                                          </p:spTgt>
                                        </p:tgtEl>
                                        <p:attrNameLst>
                                          <p:attrName>fill.type</p:attrName>
                                        </p:attrNameLst>
                                      </p:cBhvr>
                                      <p:to>
                                        <p:strVal val="solid"/>
                                      </p:to>
                                    </p:set>
                                    <p:set>
                                      <p:cBhvr>
                                        <p:cTn id="41"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66794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Conclusion [1/2]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Your last paragraph should state what you plan next</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Date and time to execute the future plan</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Significance of the shared date and time</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appreciation:</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“Due to your assistance, we have decided on the text and plan to place our orders this April. That will allow us to stock the bookstore for the fall semester. Your work has made a difference, and we appreciate your efforts another job well done!”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9AED3755-B56C-40A4-95C8-B1B1175428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79005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88C65A8E-C4A9-4C47-BE79-A7DB91B9BA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34758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8005C18D-0629-4DFB-889E-8DB4440E31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8660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335FDBF-E4D1-4122-BB6E-2C8C606DC663}"/>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A16D0751-F49D-4D76-9E9B-42E50E562BE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E124711-C4FC-442B-BD12-C58E35E2B91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D920543-A411-4A4F-BB93-1C015DF2C07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8DFF0D8-FCED-4127-8C72-05FC67B046F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DCE99176-8E5D-4881-9BE8-DC84AC6D41A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82219ED-1AF1-4883-8B03-3FA3A4A0D22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6A911020-D376-46EE-8742-0E799C76E37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DCE8578-9CE0-461B-9906-95444D49AD5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F738FB2C-063A-4590-9686-6D0FA6993727}"/>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508D4735-57FF-4040-BD19-077650D7A9E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3139340-F272-48E8-9A77-CF5B9460687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336C45-4CAC-42BF-914E-6B8DABE5DA6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E3B7E4-D2EC-49C5-BCCA-BF45F0EFB95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F3E3C410-6B84-4D9B-B0AB-D185F098845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9B1D3D9-E691-481E-8E11-C7A090B6F22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E7A8DA-66AA-44A2-AE0E-1CE18365B09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F089F3E-5A29-47B2-B8C6-62B9B01FEFD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B17BC9A7-2D04-4384-A319-ABB62C12D6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49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17">
                                            <p:txEl>
                                              <p:pRg st="5" end="5"/>
                                            </p:txEl>
                                          </p:spTgt>
                                        </p:tgtEl>
                                        <p:attrNameLst>
                                          <p:attrName>style.color</p:attrName>
                                        </p:attrNameLst>
                                      </p:cBhvr>
                                      <p:to>
                                        <a:srgbClr val="000000"/>
                                      </p:to>
                                    </p:animClr>
                                    <p:animClr clrSpc="rgb" dir="cw">
                                      <p:cBhvr>
                                        <p:cTn id="53" dur="500" fill="hold"/>
                                        <p:tgtEl>
                                          <p:spTgt spid="17">
                                            <p:txEl>
                                              <p:pRg st="5" end="5"/>
                                            </p:txEl>
                                          </p:spTgt>
                                        </p:tgtEl>
                                        <p:attrNameLst>
                                          <p:attrName>fillcolor</p:attrName>
                                        </p:attrNameLst>
                                      </p:cBhvr>
                                      <p:to>
                                        <a:srgbClr val="000000"/>
                                      </p:to>
                                    </p:animClr>
                                    <p:set>
                                      <p:cBhvr>
                                        <p:cTn id="54" dur="500" fill="hold"/>
                                        <p:tgtEl>
                                          <p:spTgt spid="17">
                                            <p:txEl>
                                              <p:pRg st="5" end="5"/>
                                            </p:txEl>
                                          </p:spTgt>
                                        </p:tgtEl>
                                        <p:attrNameLst>
                                          <p:attrName>fill.type</p:attrName>
                                        </p:attrNameLst>
                                      </p:cBhvr>
                                      <p:to>
                                        <p:strVal val="solid"/>
                                      </p:to>
                                    </p:set>
                                    <p:set>
                                      <p:cBhvr>
                                        <p:cTn id="55" dur="500" fill="hold"/>
                                        <p:tgtEl>
                                          <p:spTgt spid="17">
                                            <p:txEl>
                                              <p:pRg st="5" end="5"/>
                                            </p:txEl>
                                          </p:spTgt>
                                        </p:tgtEl>
                                        <p:attrNameLst>
                                          <p:attrName>fill.on</p:attrName>
                                        </p:attrNameLst>
                                      </p:cBhvr>
                                      <p:to>
                                        <p:strVal val="true"/>
                                      </p:to>
                                    </p:set>
                                  </p:childTnLst>
                                </p:cTn>
                              </p:par>
                              <p:par>
                                <p:cTn id="56" presetID="2" presetClass="entr" presetSubtype="8"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0-#ppt_w/2"/>
                                          </p:val>
                                        </p:tav>
                                        <p:tav tm="100000">
                                          <p:val>
                                            <p:strVal val="#ppt_x"/>
                                          </p:val>
                                        </p:tav>
                                      </p:tavLst>
                                    </p:anim>
                                    <p:anim calcmode="lin" valueType="num">
                                      <p:cBhvr additive="base">
                                        <p:cTn id="5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14417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Good News Letter: Conclusion [2/2]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promotion:</a:t>
            </a:r>
          </a:p>
          <a:p>
            <a:pPr marL="914400" lvl="1" indent="-457200" algn="just" fontAlgn="base">
              <a:lnSpc>
                <a:spcPct val="150000"/>
              </a:lnSpc>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“Because of your excellent work, you will receive you pay increase the first of next month. You deserve it. Good work.”</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F9A09A3-BEC2-4B1A-B4FB-919A21E1561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32BAC28D-ED0A-400E-A435-E43406181EB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646B1448-6165-4862-B579-6995D1F5CCC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96FB1A3-3AD2-4935-A68F-59C0932FBD5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2B7D7AC-1EB4-4A4F-ACBC-53E639BB966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7C3901DA-6873-4DFD-AC6D-1F5A14210AF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0EFFB40-52BB-4206-B28A-15D39B6A302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0F3610F-9A04-47CF-9EA1-CFD2E82F1F2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5EAB11D-6B97-49F1-8460-4CD2EBF5515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174BCF2-AE5C-40B8-BEE7-A7F65D942403}"/>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7153E005-75B6-4866-9FAA-4F921E15322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5B8EFF-CF7C-4B7F-B460-49FEA23F65D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C157F-075F-4502-B443-E8A9E92DA95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E8E57DF-0287-46FA-9BE6-8D124C34D82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931A20F-42D8-4445-8B05-6EC3E34F06E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218930F-D2A6-4FCD-9DF3-5510D93FE80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D2EAFE3-9A41-4EF0-BDE8-11D2BF86131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E905EA5-236B-454F-A8D0-3D17E436D41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B50C3FB4-BE19-4798-B533-D04C65F59AF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882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2" presetClass="entr" presetSubtype="8"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7">
                                            <p:txEl>
                                              <p:pRg st="1" end="1"/>
                                            </p:txEl>
                                          </p:spTgt>
                                        </p:tgtEl>
                                        <p:attrNameLst>
                                          <p:attrName>style.color</p:attrName>
                                        </p:attrNameLst>
                                      </p:cBhvr>
                                      <p:to>
                                        <a:srgbClr val="000000"/>
                                      </p:to>
                                    </p:animClr>
                                    <p:animClr clrSpc="rgb" dir="cw">
                                      <p:cBhvr>
                                        <p:cTn id="19" dur="500" fill="hold"/>
                                        <p:tgtEl>
                                          <p:spTgt spid="17">
                                            <p:txEl>
                                              <p:pRg st="1" end="1"/>
                                            </p:txEl>
                                          </p:spTgt>
                                        </p:tgtEl>
                                        <p:attrNameLst>
                                          <p:attrName>fillcolor</p:attrName>
                                        </p:attrNameLst>
                                      </p:cBhvr>
                                      <p:to>
                                        <a:srgbClr val="000000"/>
                                      </p:to>
                                    </p:animClr>
                                    <p:set>
                                      <p:cBhvr>
                                        <p:cTn id="20" dur="500" fill="hold"/>
                                        <p:tgtEl>
                                          <p:spTgt spid="17">
                                            <p:txEl>
                                              <p:pRg st="1" end="1"/>
                                            </p:txEl>
                                          </p:spTgt>
                                        </p:tgtEl>
                                        <p:attrNameLst>
                                          <p:attrName>fill.type</p:attrName>
                                        </p:attrNameLst>
                                      </p:cBhvr>
                                      <p:to>
                                        <p:strVal val="solid"/>
                                      </p:to>
                                    </p:set>
                                    <p:set>
                                      <p:cBhvr>
                                        <p:cTn id="21" dur="500" fill="hold"/>
                                        <p:tgtEl>
                                          <p:spTgt spid="17">
                                            <p:txEl>
                                              <p:pRg st="1" end="1"/>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5520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Letter which provides a  bad news/ bad message/ unfavorable information</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Rejecting a job applicant</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Denying an employee’s raise</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Rejection of a proposal</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Rejecting a customer’s request for refund</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As the main point is a bad news, structure your correspondence to avoid offending your readers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FE57D52-BA11-4BD6-B458-BB29178D93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2122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FEE2CE78-21D3-4EDD-83FF-813427F028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600" y="374915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BA5A658-826B-490C-B3CB-E5B675B285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31959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20F22B73-43C3-4FDE-94F5-0382059BCD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7735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A5FA9DCF-05F7-4ABD-9125-29DFA17D6C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4463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71C913AC-2DD4-48C4-85FF-58B21A79311D}"/>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4D9C3742-020D-421B-AA1A-C3AE9B17DA5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60D307A-8453-4709-896A-16479DB693B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DF51472-A1C9-442D-853F-CDEC91B14B8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22016DB-37A0-47F4-9530-2796D27FC5C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0EE419B6-3B45-4038-AEAE-8A66E7B9AA6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AD008CB-DB10-495B-B9EB-3F566F9A721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57640A31-932C-4590-9C27-F83EB1A1099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636FC354-9AC5-4608-A1D7-FF7DAE0438A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DC5FE250-A2EF-4186-B768-9056B0F3F600}"/>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5D33C07D-ED65-4B13-A844-B65635A56BF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BA2A287-ED77-4B86-8CB9-00D514144A2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94EDD0-20F4-46AE-9514-2BD4EDA1945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0CC79B7-D34F-4D58-88F6-25395038ABD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BD541917-3E32-43FD-8272-51135FDF1DE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0A9463C-1D8E-4BD5-91B2-44C140A2D58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2F1FAB0-09AD-44F0-AEE0-8CC5459558A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CE692BE-5BA4-4183-97ED-B75F04DDD27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E2189D59-C619-4478-9AB5-179DE3A548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39777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0-#ppt_w/2"/>
                                          </p:val>
                                        </p:tav>
                                        <p:tav tm="100000">
                                          <p:val>
                                            <p:strVal val="#ppt_x"/>
                                          </p:val>
                                        </p:tav>
                                      </p:tavLst>
                                    </p:anim>
                                    <p:anim calcmode="lin" valueType="num">
                                      <p:cBhvr additive="base">
                                        <p:cTn id="7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80131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Complaint Letter</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Also known as </a:t>
            </a:r>
            <a:r>
              <a:rPr lang="en-US" sz="2000" b="1" dirty="0">
                <a:solidFill>
                  <a:schemeClr val="bg1">
                    <a:lumMod val="85000"/>
                  </a:schemeClr>
                </a:solidFill>
                <a:latin typeface="Candara" pitchFamily="34" charset="0"/>
                <a:cs typeface="Arial" pitchFamily="34" charset="0"/>
              </a:rPr>
              <a:t>Claim Letters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Letter written to bring mistakes into notice</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Usually written by a buyer to a seller highlighting all the problems faced at the time of receiving the order and its payment for resolution</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Written after phones and emails</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Formalizing a situation by bringing it in written form</a:t>
            </a:r>
          </a:p>
          <a:p>
            <a:pPr marL="457200"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Highlights customer’s dissatisfaction with the provided service/product</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427E5441-60D8-4BBE-AD3B-6FB337AC03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405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6E7B4116-2346-48D2-9B3F-CCB44107013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94052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3DE693FB-B42E-4607-8691-72DF4583BA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8619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2877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F55F5FB0-B670-46FC-B09A-D0FB94148D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52493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B36B73AD-E615-4170-8B79-EF7E46CCCA40}"/>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01112F77-67F0-4EC6-9F72-5844A430B47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C3EEF27-B887-4653-B1B6-1E1E95669CE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69F4E7B-9D38-4A52-98D4-CDDEF57BB0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1EF5E0-07B6-4590-B1D7-25D2ACBC7E8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FFF025FB-6E34-4C94-9D89-B0539FC9365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52A4C74C-4BDC-4965-A4D4-53022D2850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4E04EBB6-4D91-47BA-BD1F-6718FA3582F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47B2375B-84B0-49CC-B44B-9DAF6D06397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7E0E1CE3-A225-463B-941B-09A8A5B59FA0}"/>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85C8E877-8E5F-4E2A-9968-3230C39FD0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797DB5-4822-4B53-80FB-E0B407131DD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E476650-D665-4997-9332-CFE2741B42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6222A78-7AC8-4B9D-BE64-2D430C69105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37E6368-8617-4AEE-AC24-948A8730372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5584D9E-CF23-47DA-B059-F7C2A40EB1E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3C1967B-E352-42BC-A378-BD6B8096322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FE6D5A1-6C3F-4E25-91A0-EE022200F0F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12F75B8A-B11B-4648-8CD3-8645846BA5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48974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0-#ppt_w/2"/>
                                          </p:val>
                                        </p:tav>
                                        <p:tav tm="100000">
                                          <p:val>
                                            <p:strVal val="#ppt_x"/>
                                          </p:val>
                                        </p:tav>
                                      </p:tavLst>
                                    </p:anim>
                                    <p:anim calcmode="lin" valueType="num">
                                      <p:cBhvr additive="base">
                                        <p:cTn id="7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07831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Introduction [1/2]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Be very careful while structuring this section as it should not directly state the bad news which would directly offend the reader.</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need for concisely stating the bad news as it would be harsh and abrupt.</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Prepare the reader for the upcoming information.</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Start with content which your reader can accept as valid.</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rejecting a job applicant:</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“Thank you for your recent letter of application. As you can imagine, we received many letters from highly qualified applicants</a:t>
            </a:r>
            <a:r>
              <a:rPr lang="en-US" altLang="en-US" sz="2000" dirty="0">
                <a:solidFill>
                  <a:schemeClr val="bg1">
                    <a:lumMod val="85000"/>
                  </a:schemeClr>
                </a:solidFill>
                <a:latin typeface="Candara" pitchFamily="34" charset="0"/>
                <a:cs typeface="Arial" pitchFamily="34" charset="0"/>
              </a:rPr>
              <a:t>.”</a:t>
            </a:r>
            <a:endParaRPr lang="en-US" alt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FE57D52-BA11-4BD6-B458-BB29178D93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21222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BA5A658-826B-490C-B3CB-E5B675B285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24339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20F22B73-43C3-4FDE-94F5-0382059BCD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0115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A5FA9DCF-05F7-4ABD-9125-29DFA17D6C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701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F3FA89A9-2B3A-407B-9205-CA007EE94E00}"/>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70843DCF-7D94-4E4D-8D8D-52D3D89F3C0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C380EBE-AD47-460C-BD0E-EA2ED26D490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6EBD500-FE07-4DD1-894D-4483AF759A5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1E2688F-70FC-4905-981B-8F6B15C0654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BEE732E0-FC56-46D7-95B7-24CB8822F51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AC10039-A864-4BF5-9BB7-0158FD01B1D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9BFD30AB-A6CE-4223-9F51-DD815C6E716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D22731EC-EEA5-450B-8254-6BBDDB35554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D112474D-7127-4423-9D58-13D8F4FA5044}"/>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5411657C-B84E-4D6F-B9EF-5F45DB484B5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A6509A1-91A6-491A-83E7-3A8A36AB8F7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F345E31-0345-4356-9ED2-0C3E771A9E0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321C87-D966-45B8-A192-4D533A6890A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EF72843-A876-4149-8419-782FFFBAB7B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38D036-281D-4360-B20F-8FE5E79287E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25FD260-B2AB-4114-A459-74146C28AB1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E88B1D9-BF63-4D0C-8FD6-53D6852078B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A5EFD170-B46D-45E4-BAD4-2F12CDF4F9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9094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19" presetClass="emph" presetSubtype="0" fill="hold" nodeType="withEffect">
                                  <p:stCondLst>
                                    <p:cond delay="0"/>
                                  </p:stCondLst>
                                  <p:childTnLst>
                                    <p:animClr clrSpc="rgb" dir="cw">
                                      <p:cBhvr override="childStyle">
                                        <p:cTn id="63" dur="500" fill="hold"/>
                                        <p:tgtEl>
                                          <p:spTgt spid="17">
                                            <p:txEl>
                                              <p:pRg st="6" end="6"/>
                                            </p:txEl>
                                          </p:spTgt>
                                        </p:tgtEl>
                                        <p:attrNameLst>
                                          <p:attrName>style.color</p:attrName>
                                        </p:attrNameLst>
                                      </p:cBhvr>
                                      <p:to>
                                        <a:srgbClr val="000000"/>
                                      </p:to>
                                    </p:animClr>
                                    <p:animClr clrSpc="rgb" dir="cw">
                                      <p:cBhvr>
                                        <p:cTn id="64" dur="500" fill="hold"/>
                                        <p:tgtEl>
                                          <p:spTgt spid="17">
                                            <p:txEl>
                                              <p:pRg st="6" end="6"/>
                                            </p:txEl>
                                          </p:spTgt>
                                        </p:tgtEl>
                                        <p:attrNameLst>
                                          <p:attrName>fillcolor</p:attrName>
                                        </p:attrNameLst>
                                      </p:cBhvr>
                                      <p:to>
                                        <a:srgbClr val="000000"/>
                                      </p:to>
                                    </p:animClr>
                                    <p:set>
                                      <p:cBhvr>
                                        <p:cTn id="65" dur="500" fill="hold"/>
                                        <p:tgtEl>
                                          <p:spTgt spid="17">
                                            <p:txEl>
                                              <p:pRg st="6" end="6"/>
                                            </p:txEl>
                                          </p:spTgt>
                                        </p:tgtEl>
                                        <p:attrNameLst>
                                          <p:attrName>fill.type</p:attrName>
                                        </p:attrNameLst>
                                      </p:cBhvr>
                                      <p:to>
                                        <p:strVal val="solid"/>
                                      </p:to>
                                    </p:set>
                                    <p:set>
                                      <p:cBhvr>
                                        <p:cTn id="66" dur="500" fill="hold"/>
                                        <p:tgtEl>
                                          <p:spTgt spid="17">
                                            <p:txEl>
                                              <p:pRg st="6" end="6"/>
                                            </p:txEl>
                                          </p:spTgt>
                                        </p:tgtEl>
                                        <p:attrNameLst>
                                          <p:attrName>fill.on</p:attrName>
                                        </p:attrNameLst>
                                      </p:cBhvr>
                                      <p:to>
                                        <p:strVal val="true"/>
                                      </p:to>
                                    </p:set>
                                  </p:childTnLst>
                                </p:cTn>
                              </p:par>
                              <p:par>
                                <p:cTn id="67" presetID="2" presetClass="entr" presetSubtype="8"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0-#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42117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Introduction [2/2]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Terminating a Client/Vendor Relationship:</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“As you know, our business demands exact tolerances and precise work man ship. Because of these requirements and the reputation your company has for quality production, we were happy to pursue a long term contract with you.”</a:t>
            </a:r>
            <a:endParaRPr 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38AFA2D4-10DA-4BD8-BBFD-12E5D8AC7A6A}"/>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6C1C651F-0011-4E78-B877-9043441E80C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5C32391-B82A-4F2D-8E51-07DAA506275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268F32EB-20F2-469F-8CD6-26ECCF8B442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9E648A5-7978-40B7-9E81-011F3FADFCE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2286534E-5AC4-4654-ACEC-B8ACF539974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BB127154-A0EE-4161-8A5F-FA39CD2B241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5C5C695-4B4C-4EB3-AEF3-32E194A7055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1BD487A-8A9E-4983-AE7B-746EE8F9DA6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5F9AB994-7E06-463B-8370-E0EE433E0451}"/>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83760820-BBD9-49E5-BF73-782801B7F1D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D7E99FC-D6F0-4882-9EA4-BAD1910B29F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2D8D5C-7058-48B2-BAA2-2CBAB5BE37D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D13056C-52C9-4814-B4DC-578B306C041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3E09ED04-445B-471C-99F5-BC6284FA88A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6EA2609-CB6E-4E79-BF87-D1DE198FEA5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339C6D2-0349-475F-BD9C-86B8031EF01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A74BB6E-3B27-49DA-8876-8F287318EC6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571C884-3671-4DD2-8CAB-DB690F69984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34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65768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Discussion [1/2]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 more delays</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Present the inevitable bad news</a:t>
            </a: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rejecting a job applicant:</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“Although we appreciate your interest in </a:t>
            </a:r>
            <a:r>
              <a:rPr lang="en-US" altLang="en-US" i="1" dirty="0" err="1">
                <a:solidFill>
                  <a:schemeClr val="bg1">
                    <a:lumMod val="85000"/>
                  </a:schemeClr>
                </a:solidFill>
                <a:latin typeface="Candara" pitchFamily="34" charset="0"/>
                <a:cs typeface="Arial" pitchFamily="34" charset="0"/>
              </a:rPr>
              <a:t>Nayatel</a:t>
            </a:r>
            <a:r>
              <a:rPr lang="en-US" altLang="en-US" i="1" dirty="0">
                <a:solidFill>
                  <a:schemeClr val="bg1">
                    <a:lumMod val="85000"/>
                  </a:schemeClr>
                </a:solidFill>
                <a:latin typeface="Candara" pitchFamily="34" charset="0"/>
                <a:cs typeface="Arial" pitchFamily="34" charset="0"/>
              </a:rPr>
              <a:t>, the advertisement  specifically required that all applicants have an M.S. in computer science and at least five years of experience in  telecommunications. We also suggested that a knowledge of fiber optics would be preferred. Your degree meets our criteria successfully. However, your years of experience fall below our requirements, and your resume does not mention fiber optics expertise. Therefore, we must reject your application.”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C7C2CF2-286D-4C2A-8A4B-4891AE322D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75326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46F12F0E-2D30-4682-975E-881FCA45CF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33415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CB985ACA-658E-4029-A43A-13BB8899275C}"/>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026A3085-B8EB-417F-BA31-E66A0E40399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4BB7C0D-6DDB-434F-A236-F1980297B1D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44F149D-F81E-465D-AD5C-6AEBAFBBE30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633DE0B2-E13C-4C97-9F0F-1C79C02F20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1139E591-9E12-421F-865D-5CABB0BD87A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1E8B598-E7A4-49A1-BD15-0B7AA949B57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DD769FD-8C43-4619-A53A-1B9D790A03F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B4839D65-B111-4DB6-9F64-69C66E82546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07D9F126-2DD8-4D29-AC06-8318E2F6A4D7}"/>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C66ECE24-90DA-4678-AA26-F0D2D284C1E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F617641-5600-42DC-8391-84CCDC2D633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DB0E1E4-CE69-432D-A1E5-6A243730B01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E2ABE4E-1420-4A4B-ADBC-D900FA41391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AC61C0A-9F77-4B23-A29D-A6F412E66F4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F909F8-F568-42AC-A0BB-7292351D3C7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4A6D8A-F51A-41FC-87CA-45C4B715A6D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07EBF1-F7EE-4108-84B7-358DEBE5EF4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7221C54F-B5FA-41EF-A8B3-D5A6E8F4A40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31690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4" end="4"/>
                                            </p:txEl>
                                          </p:spTgt>
                                        </p:tgtEl>
                                        <p:attrNameLst>
                                          <p:attrName>style.color</p:attrName>
                                        </p:attrNameLst>
                                      </p:cBhvr>
                                      <p:to>
                                        <a:srgbClr val="000000"/>
                                      </p:to>
                                    </p:animClr>
                                    <p:animClr clrSpc="rgb" dir="cw">
                                      <p:cBhvr>
                                        <p:cTn id="42" dur="500" fill="hold"/>
                                        <p:tgtEl>
                                          <p:spTgt spid="17">
                                            <p:txEl>
                                              <p:pRg st="4" end="4"/>
                                            </p:txEl>
                                          </p:spTgt>
                                        </p:tgtEl>
                                        <p:attrNameLst>
                                          <p:attrName>fillcolor</p:attrName>
                                        </p:attrNameLst>
                                      </p:cBhvr>
                                      <p:to>
                                        <a:srgbClr val="000000"/>
                                      </p:to>
                                    </p:animClr>
                                    <p:set>
                                      <p:cBhvr>
                                        <p:cTn id="43" dur="500" fill="hold"/>
                                        <p:tgtEl>
                                          <p:spTgt spid="17">
                                            <p:txEl>
                                              <p:pRg st="4" end="4"/>
                                            </p:txEl>
                                          </p:spTgt>
                                        </p:tgtEl>
                                        <p:attrNameLst>
                                          <p:attrName>fill.type</p:attrName>
                                        </p:attrNameLst>
                                      </p:cBhvr>
                                      <p:to>
                                        <p:strVal val="solid"/>
                                      </p:to>
                                    </p:set>
                                    <p:set>
                                      <p:cBhvr>
                                        <p:cTn id="44" dur="500" fill="hold"/>
                                        <p:tgtEl>
                                          <p:spTgt spid="17">
                                            <p:txEl>
                                              <p:pRg st="4" end="4"/>
                                            </p:txEl>
                                          </p:spTgt>
                                        </p:tgtEl>
                                        <p:attrNameLst>
                                          <p:attrName>fill.on</p:attrName>
                                        </p:attrNameLst>
                                      </p:cBhvr>
                                      <p:to>
                                        <p:strVal val="true"/>
                                      </p:to>
                                    </p:set>
                                  </p:childTnLst>
                                </p:cTn>
                              </p:par>
                              <p:par>
                                <p:cTn id="45" presetID="2" presetClass="entr" presetSubtype="8"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0-#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55994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Discussion [2/2]</a:t>
            </a:r>
            <a:endParaRPr lang="en-US" sz="2000" dirty="0">
              <a:solidFill>
                <a:schemeClr val="bg1">
                  <a:lumMod val="85000"/>
                </a:schemeClr>
              </a:solidFill>
              <a:latin typeface="Candara" pitchFamily="34" charset="0"/>
              <a:cs typeface="Arial" pitchFamily="34" charset="0"/>
            </a:endParaRPr>
          </a:p>
          <a:p>
            <a:pPr marL="457200" indent="-457200" algn="just">
              <a:lnSpc>
                <a:spcPct val="150000"/>
              </a:lnSpc>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ending the Client/Vendor relations:</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“However your last two shipments contained flawed goods. In fact, we found these problems:</a:t>
            </a:r>
          </a:p>
          <a:p>
            <a:pPr marL="1371600" lvl="2" indent="-457200" algn="just" fontAlgn="base">
              <a:spcBef>
                <a:spcPts val="750"/>
              </a:spcBef>
              <a:spcAft>
                <a:spcPct val="0"/>
              </a:spcAft>
              <a:buFont typeface="Wingdings" panose="05000000000000000000" pitchFamily="2" charset="2"/>
              <a:buChar char="§"/>
            </a:pPr>
            <a:r>
              <a:rPr lang="en-US" altLang="en-US" i="1" dirty="0">
                <a:solidFill>
                  <a:schemeClr val="bg1">
                    <a:lumMod val="85000"/>
                  </a:schemeClr>
                </a:solidFill>
                <a:latin typeface="Candara" pitchFamily="34" charset="0"/>
                <a:cs typeface="Arial" pitchFamily="34" charset="0"/>
              </a:rPr>
              <a:t>37 percent of your shipped components were off tolerance by 0.25 mm.</a:t>
            </a:r>
          </a:p>
          <a:p>
            <a:pPr marL="1371600" lvl="2" indent="-457200" algn="just" fontAlgn="base">
              <a:spcBef>
                <a:spcPts val="750"/>
              </a:spcBef>
              <a:spcAft>
                <a:spcPct val="0"/>
              </a:spcAft>
              <a:buFont typeface="Wingdings" panose="05000000000000000000" pitchFamily="2" charset="2"/>
              <a:buChar char="§"/>
            </a:pPr>
            <a:r>
              <a:rPr lang="en-US" altLang="en-US" i="1" dirty="0">
                <a:solidFill>
                  <a:schemeClr val="bg1">
                    <a:lumMod val="85000"/>
                  </a:schemeClr>
                </a:solidFill>
                <a:latin typeface="Candara" pitchFamily="34" charset="0"/>
                <a:cs typeface="Arial" pitchFamily="34" charset="0"/>
              </a:rPr>
              <a:t>Your O-rings suffered stress fractures when under 2,000 lb. of pressure.</a:t>
            </a:r>
          </a:p>
          <a:p>
            <a:pPr marL="1371600" lvl="2" indent="-457200" algn="just" fontAlgn="base">
              <a:spcBef>
                <a:spcPts val="750"/>
              </a:spcBef>
              <a:spcAft>
                <a:spcPct val="0"/>
              </a:spcAft>
              <a:buFont typeface="Wingdings" panose="05000000000000000000" pitchFamily="2" charset="2"/>
              <a:buChar char="§"/>
            </a:pPr>
            <a:r>
              <a:rPr lang="en-US" altLang="en-US" i="1" dirty="0">
                <a:solidFill>
                  <a:schemeClr val="bg1">
                    <a:lumMod val="85000"/>
                  </a:schemeClr>
                </a:solidFill>
                <a:latin typeface="Candara" pitchFamily="34" charset="0"/>
                <a:cs typeface="Arial" pitchFamily="34" charset="0"/>
              </a:rPr>
              <a:t>Because of these failures, we are returning the products.”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209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EFB8CEB3-5852-4FE1-8462-9D29C82A05EE}"/>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8CF95189-F52E-4A88-B02E-B274359DEDC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48143E7-35AC-45D7-A497-063AB43B681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1B7E1A0-0557-48CC-966B-B1506D8E715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D969EC6-463E-485B-8CC6-32C388C90BC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9D31D1EC-2624-4F09-AB1C-DEEC531DE02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C312F90-1298-4BBC-BEE5-7B291903CAE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638AE0B-B58B-48AE-9971-A8101CD9CC2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38E04766-072B-4848-BD98-6D9088B24E1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DCF45DC7-D2C2-4D0C-B2D5-E383C1C10C4A}"/>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470E1564-52E9-4188-AB63-92061985F78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E94CF5-A149-483A-A3A8-3B06C6CAA96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6D9986B-49AD-4AF1-AA70-13B55FF1041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5189C3B-A1B9-4A91-9C01-A6B297A1B17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6DA638C-0D4D-4D27-8BC2-AFBE1CB6285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61802C2-4A0B-40FF-979D-D2DA74BED96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88D4C26-7993-4016-BD7C-D9EBB3620E5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821E06F-D2BE-4B25-9069-51D530F99EF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CBADEFC3-05D1-4B9F-BF67-6A4E9F7A0AF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9629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17">
                                            <p:txEl>
                                              <p:pRg st="4" end="4"/>
                                            </p:txEl>
                                          </p:spTgt>
                                        </p:tgtEl>
                                        <p:attrNameLst>
                                          <p:attrName>style.color</p:attrName>
                                        </p:attrNameLst>
                                      </p:cBhvr>
                                      <p:to>
                                        <a:srgbClr val="000000"/>
                                      </p:to>
                                    </p:animClr>
                                    <p:animClr clrSpc="rgb" dir="cw">
                                      <p:cBhvr>
                                        <p:cTn id="34" dur="500" fill="hold"/>
                                        <p:tgtEl>
                                          <p:spTgt spid="17">
                                            <p:txEl>
                                              <p:pRg st="4" end="4"/>
                                            </p:txEl>
                                          </p:spTgt>
                                        </p:tgtEl>
                                        <p:attrNameLst>
                                          <p:attrName>fillcolor</p:attrName>
                                        </p:attrNameLst>
                                      </p:cBhvr>
                                      <p:to>
                                        <a:srgbClr val="000000"/>
                                      </p:to>
                                    </p:animClr>
                                    <p:set>
                                      <p:cBhvr>
                                        <p:cTn id="35" dur="500" fill="hold"/>
                                        <p:tgtEl>
                                          <p:spTgt spid="17">
                                            <p:txEl>
                                              <p:pRg st="4" end="4"/>
                                            </p:txEl>
                                          </p:spTgt>
                                        </p:tgtEl>
                                        <p:attrNameLst>
                                          <p:attrName>fill.type</p:attrName>
                                        </p:attrNameLst>
                                      </p:cBhvr>
                                      <p:to>
                                        <p:strVal val="solid"/>
                                      </p:to>
                                    </p:set>
                                    <p:set>
                                      <p:cBhvr>
                                        <p:cTn id="36" dur="500" fill="hold"/>
                                        <p:tgtEl>
                                          <p:spTgt spid="17">
                                            <p:txEl>
                                              <p:pRg st="4" end="4"/>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17">
                                            <p:txEl>
                                              <p:pRg st="5" end="5"/>
                                            </p:txEl>
                                          </p:spTgt>
                                        </p:tgtEl>
                                        <p:attrNameLst>
                                          <p:attrName>style.color</p:attrName>
                                        </p:attrNameLst>
                                      </p:cBhvr>
                                      <p:to>
                                        <a:srgbClr val="000000"/>
                                      </p:to>
                                    </p:animClr>
                                    <p:animClr clrSpc="rgb" dir="cw">
                                      <p:cBhvr>
                                        <p:cTn id="39" dur="500" fill="hold"/>
                                        <p:tgtEl>
                                          <p:spTgt spid="17">
                                            <p:txEl>
                                              <p:pRg st="5" end="5"/>
                                            </p:txEl>
                                          </p:spTgt>
                                        </p:tgtEl>
                                        <p:attrNameLst>
                                          <p:attrName>fillcolor</p:attrName>
                                        </p:attrNameLst>
                                      </p:cBhvr>
                                      <p:to>
                                        <a:srgbClr val="000000"/>
                                      </p:to>
                                    </p:animClr>
                                    <p:set>
                                      <p:cBhvr>
                                        <p:cTn id="40" dur="500" fill="hold"/>
                                        <p:tgtEl>
                                          <p:spTgt spid="17">
                                            <p:txEl>
                                              <p:pRg st="5" end="5"/>
                                            </p:txEl>
                                          </p:spTgt>
                                        </p:tgtEl>
                                        <p:attrNameLst>
                                          <p:attrName>fill.type</p:attrName>
                                        </p:attrNameLst>
                                      </p:cBhvr>
                                      <p:to>
                                        <p:strVal val="solid"/>
                                      </p:to>
                                    </p:set>
                                    <p:set>
                                      <p:cBhvr>
                                        <p:cTn id="41"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7572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Conclusion [1/3]</a:t>
            </a:r>
            <a:endParaRPr lang="en-US" sz="2000" dirty="0">
              <a:solidFill>
                <a:schemeClr val="bg1">
                  <a:lumMod val="85000"/>
                </a:schemeClr>
              </a:solidFill>
              <a:latin typeface="Candara" pitchFamily="34" charset="0"/>
              <a:cs typeface="Arial" pitchFamily="34" charset="0"/>
            </a:endParaRP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Do not leave your readers feeling defeated and hopeless</a:t>
            </a: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Try to maintain the following relations at the end:</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Customer/client</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Supervisor/subordinate</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Employer/employee</a:t>
            </a: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Conclude by giving your readers an opportunity for future success</a:t>
            </a: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Provide options which will allow your readers to </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Get back in your good graces</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Seek employment in future</a:t>
            </a:r>
          </a:p>
          <a:p>
            <a:pPr marL="914400" lvl="1" indent="-457200" algn="just" fontAlgn="base">
              <a:spcBef>
                <a:spcPts val="750"/>
              </a:spcBef>
              <a:spcAft>
                <a:spcPct val="0"/>
              </a:spcAft>
              <a:buFont typeface="Courier New" panose="02070309020205020404" pitchFamily="49" charset="0"/>
              <a:buChar char="o"/>
            </a:pPr>
            <a:r>
              <a:rPr lang="en-US" i="1" dirty="0">
                <a:solidFill>
                  <a:schemeClr val="bg1">
                    <a:lumMod val="85000"/>
                  </a:schemeClr>
                </a:solidFill>
                <a:latin typeface="Candara" pitchFamily="34" charset="0"/>
                <a:cs typeface="Arial" pitchFamily="34" charset="0"/>
              </a:rPr>
              <a:t>Reapply for refund</a:t>
            </a: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Try to make your readers feel as happy as possible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09681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34E3BAE-39D4-42EE-B65A-D5F332DC70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167" y="24943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64B4C05C-934E-4EFB-94B1-80489CE0C8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404182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332A2EF9-1DEE-4E8B-8A10-AD01AB1DF0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44615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C6D2E3E6-2F5F-44AE-9537-128DDDEDE12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597991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F281060-70B9-4CF5-A999-1575434CCA54}"/>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35E4E873-A16F-4657-B7BF-F3937B69FA7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FFB92DE-F5C0-4112-9CB1-0658B47AA05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B51302C-8E52-4BFC-BE7A-38B731FA0BB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A90AD5F-7C0B-4900-AC35-1BE1E6092EC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35B82BCA-0958-4A71-8F17-D12B4B8E387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C1CA67AD-0692-4669-87B9-2D4926E8B9F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AD8666A-9321-4AB9-8143-0C466D30478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B97BAB66-6329-4EF3-964E-B2D6AE055C7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C9CF2938-FACE-4EA7-A585-C56F656C2748}"/>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EBE3A676-50A2-48B3-A456-F716D736925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D6BB078-23BF-4F17-BD53-BD185AA60F0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508BAB-F880-41A8-B217-5F1FB1CDEAF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CB8BFA6-6745-479C-A380-B0D439209A4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F6AFE75A-3901-4897-BA81-58F4505877E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D732C65-1E57-4C89-8C62-A0A23D4EE2C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C412D27-3EFF-4717-BE79-555F585C6FD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0C69353-CAA5-4C56-84A1-112B4A8AB5B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AB4132D8-1108-4321-A4D2-D09E158209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5239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19" presetClass="emph" presetSubtype="0" fill="hold" nodeType="withEffect">
                                  <p:stCondLst>
                                    <p:cond delay="0"/>
                                  </p:stCondLst>
                                  <p:childTnLst>
                                    <p:animClr clrSpc="rgb" dir="cw">
                                      <p:cBhvr override="childStyle">
                                        <p:cTn id="34" dur="500" fill="hold"/>
                                        <p:tgtEl>
                                          <p:spTgt spid="17">
                                            <p:txEl>
                                              <p:pRg st="3" end="3"/>
                                            </p:txEl>
                                          </p:spTgt>
                                        </p:tgtEl>
                                        <p:attrNameLst>
                                          <p:attrName>style.color</p:attrName>
                                        </p:attrNameLst>
                                      </p:cBhvr>
                                      <p:to>
                                        <a:srgbClr val="000000"/>
                                      </p:to>
                                    </p:animClr>
                                    <p:animClr clrSpc="rgb" dir="cw">
                                      <p:cBhvr>
                                        <p:cTn id="35" dur="500" fill="hold"/>
                                        <p:tgtEl>
                                          <p:spTgt spid="17">
                                            <p:txEl>
                                              <p:pRg st="3" end="3"/>
                                            </p:txEl>
                                          </p:spTgt>
                                        </p:tgtEl>
                                        <p:attrNameLst>
                                          <p:attrName>fillcolor</p:attrName>
                                        </p:attrNameLst>
                                      </p:cBhvr>
                                      <p:to>
                                        <a:srgbClr val="000000"/>
                                      </p:to>
                                    </p:animClr>
                                    <p:set>
                                      <p:cBhvr>
                                        <p:cTn id="36" dur="500" fill="hold"/>
                                        <p:tgtEl>
                                          <p:spTgt spid="17">
                                            <p:txEl>
                                              <p:pRg st="3" end="3"/>
                                            </p:txEl>
                                          </p:spTgt>
                                        </p:tgtEl>
                                        <p:attrNameLst>
                                          <p:attrName>fill.type</p:attrName>
                                        </p:attrNameLst>
                                      </p:cBhvr>
                                      <p:to>
                                        <p:strVal val="solid"/>
                                      </p:to>
                                    </p:set>
                                    <p:set>
                                      <p:cBhvr>
                                        <p:cTn id="37" dur="500" fill="hold"/>
                                        <p:tgtEl>
                                          <p:spTgt spid="17">
                                            <p:txEl>
                                              <p:pRg st="3" end="3"/>
                                            </p:txEl>
                                          </p:spTgt>
                                        </p:tgtEl>
                                        <p:attrNameLst>
                                          <p:attrName>fill.on</p:attrName>
                                        </p:attrNameLst>
                                      </p:cBhvr>
                                      <p:to>
                                        <p:strVal val="true"/>
                                      </p:to>
                                    </p:set>
                                  </p:childTnLst>
                                </p:cTn>
                              </p:par>
                              <p:par>
                                <p:cTn id="38" presetID="19" presetClass="emph" presetSubtype="0" fill="hold" nodeType="with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par>
                                <p:cTn id="43" presetID="19" presetClass="emph" presetSubtype="0" fill="hold" nodeType="withEffect">
                                  <p:stCondLst>
                                    <p:cond delay="0"/>
                                  </p:stCondLst>
                                  <p:childTnLst>
                                    <p:animClr clrSpc="rgb" dir="cw">
                                      <p:cBhvr override="childStyle">
                                        <p:cTn id="44" dur="500" fill="hold"/>
                                        <p:tgtEl>
                                          <p:spTgt spid="17">
                                            <p:txEl>
                                              <p:pRg st="5" end="5"/>
                                            </p:txEl>
                                          </p:spTgt>
                                        </p:tgtEl>
                                        <p:attrNameLst>
                                          <p:attrName>style.color</p:attrName>
                                        </p:attrNameLst>
                                      </p:cBhvr>
                                      <p:to>
                                        <a:srgbClr val="000000"/>
                                      </p:to>
                                    </p:animClr>
                                    <p:animClr clrSpc="rgb" dir="cw">
                                      <p:cBhvr>
                                        <p:cTn id="45" dur="500" fill="hold"/>
                                        <p:tgtEl>
                                          <p:spTgt spid="17">
                                            <p:txEl>
                                              <p:pRg st="5" end="5"/>
                                            </p:txEl>
                                          </p:spTgt>
                                        </p:tgtEl>
                                        <p:attrNameLst>
                                          <p:attrName>fillcolor</p:attrName>
                                        </p:attrNameLst>
                                      </p:cBhvr>
                                      <p:to>
                                        <a:srgbClr val="00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par>
                                <p:cTn id="55" presetID="2" presetClass="entr" presetSubtype="8"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0-#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9" presetClass="emph" presetSubtype="0" fill="hold" nodeType="clickEffect">
                                  <p:stCondLst>
                                    <p:cond delay="0"/>
                                  </p:stCondLst>
                                  <p:childTnLst>
                                    <p:animClr clrSpc="rgb" dir="cw">
                                      <p:cBhvr override="childStyle">
                                        <p:cTn id="62" dur="500" fill="hold"/>
                                        <p:tgtEl>
                                          <p:spTgt spid="17">
                                            <p:txEl>
                                              <p:pRg st="7" end="7"/>
                                            </p:txEl>
                                          </p:spTgt>
                                        </p:tgtEl>
                                        <p:attrNameLst>
                                          <p:attrName>style.color</p:attrName>
                                        </p:attrNameLst>
                                      </p:cBhvr>
                                      <p:to>
                                        <a:srgbClr val="000000"/>
                                      </p:to>
                                    </p:animClr>
                                    <p:animClr clrSpc="rgb" dir="cw">
                                      <p:cBhvr>
                                        <p:cTn id="63" dur="500" fill="hold"/>
                                        <p:tgtEl>
                                          <p:spTgt spid="17">
                                            <p:txEl>
                                              <p:pRg st="7" end="7"/>
                                            </p:txEl>
                                          </p:spTgt>
                                        </p:tgtEl>
                                        <p:attrNameLst>
                                          <p:attrName>fillcolor</p:attrName>
                                        </p:attrNameLst>
                                      </p:cBhvr>
                                      <p:to>
                                        <a:srgbClr val="000000"/>
                                      </p:to>
                                    </p:animClr>
                                    <p:set>
                                      <p:cBhvr>
                                        <p:cTn id="64" dur="500" fill="hold"/>
                                        <p:tgtEl>
                                          <p:spTgt spid="17">
                                            <p:txEl>
                                              <p:pRg st="7" end="7"/>
                                            </p:txEl>
                                          </p:spTgt>
                                        </p:tgtEl>
                                        <p:attrNameLst>
                                          <p:attrName>fill.type</p:attrName>
                                        </p:attrNameLst>
                                      </p:cBhvr>
                                      <p:to>
                                        <p:strVal val="solid"/>
                                      </p:to>
                                    </p:set>
                                    <p:set>
                                      <p:cBhvr>
                                        <p:cTn id="65" dur="500" fill="hold"/>
                                        <p:tgtEl>
                                          <p:spTgt spid="17">
                                            <p:txEl>
                                              <p:pRg st="7" end="7"/>
                                            </p:txEl>
                                          </p:spTgt>
                                        </p:tgtEl>
                                        <p:attrNameLst>
                                          <p:attrName>fill.on</p:attrName>
                                        </p:attrNameLst>
                                      </p:cBhvr>
                                      <p:to>
                                        <p:strVal val="true"/>
                                      </p:to>
                                    </p:set>
                                  </p:childTnLst>
                                </p:cTn>
                              </p:par>
                              <p:par>
                                <p:cTn id="66" presetID="2" presetClass="entr" presetSubtype="8"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0-#ppt_w/2"/>
                                          </p:val>
                                        </p:tav>
                                        <p:tav tm="100000">
                                          <p:val>
                                            <p:strVal val="#ppt_x"/>
                                          </p:val>
                                        </p:tav>
                                      </p:tavLst>
                                    </p:anim>
                                    <p:anim calcmode="lin" valueType="num">
                                      <p:cBhvr additive="base">
                                        <p:cTn id="69" dur="500" fill="hold"/>
                                        <p:tgtEl>
                                          <p:spTgt spid="22"/>
                                        </p:tgtEl>
                                        <p:attrNameLst>
                                          <p:attrName>ppt_y</p:attrName>
                                        </p:attrNameLst>
                                      </p:cBhvr>
                                      <p:tavLst>
                                        <p:tav tm="0">
                                          <p:val>
                                            <p:strVal val="#ppt_y"/>
                                          </p:val>
                                        </p:tav>
                                        <p:tav tm="100000">
                                          <p:val>
                                            <p:strVal val="#ppt_y"/>
                                          </p:val>
                                        </p:tav>
                                      </p:tavLst>
                                    </p:anim>
                                  </p:childTnLst>
                                </p:cTn>
                              </p:par>
                              <p:par>
                                <p:cTn id="70" presetID="19" presetClass="emph" presetSubtype="0" fill="hold" nodeType="withEffect">
                                  <p:stCondLst>
                                    <p:cond delay="0"/>
                                  </p:stCondLst>
                                  <p:childTnLst>
                                    <p:animClr clrSpc="rgb" dir="cw">
                                      <p:cBhvr override="childStyle">
                                        <p:cTn id="71" dur="500" fill="hold"/>
                                        <p:tgtEl>
                                          <p:spTgt spid="17">
                                            <p:txEl>
                                              <p:pRg st="8" end="8"/>
                                            </p:txEl>
                                          </p:spTgt>
                                        </p:tgtEl>
                                        <p:attrNameLst>
                                          <p:attrName>style.color</p:attrName>
                                        </p:attrNameLst>
                                      </p:cBhvr>
                                      <p:to>
                                        <a:srgbClr val="000000"/>
                                      </p:to>
                                    </p:animClr>
                                    <p:animClr clrSpc="rgb" dir="cw">
                                      <p:cBhvr>
                                        <p:cTn id="72" dur="500" fill="hold"/>
                                        <p:tgtEl>
                                          <p:spTgt spid="17">
                                            <p:txEl>
                                              <p:pRg st="8" end="8"/>
                                            </p:txEl>
                                          </p:spTgt>
                                        </p:tgtEl>
                                        <p:attrNameLst>
                                          <p:attrName>fillcolor</p:attrName>
                                        </p:attrNameLst>
                                      </p:cBhvr>
                                      <p:to>
                                        <a:srgbClr val="000000"/>
                                      </p:to>
                                    </p:animClr>
                                    <p:set>
                                      <p:cBhvr>
                                        <p:cTn id="73" dur="500" fill="hold"/>
                                        <p:tgtEl>
                                          <p:spTgt spid="17">
                                            <p:txEl>
                                              <p:pRg st="8" end="8"/>
                                            </p:txEl>
                                          </p:spTgt>
                                        </p:tgtEl>
                                        <p:attrNameLst>
                                          <p:attrName>fill.type</p:attrName>
                                        </p:attrNameLst>
                                      </p:cBhvr>
                                      <p:to>
                                        <p:strVal val="solid"/>
                                      </p:to>
                                    </p:set>
                                    <p:set>
                                      <p:cBhvr>
                                        <p:cTn id="74" dur="500" fill="hold"/>
                                        <p:tgtEl>
                                          <p:spTgt spid="17">
                                            <p:txEl>
                                              <p:pRg st="8" end="8"/>
                                            </p:txEl>
                                          </p:spTgt>
                                        </p:tgtEl>
                                        <p:attrNameLst>
                                          <p:attrName>fill.on</p:attrName>
                                        </p:attrNameLst>
                                      </p:cBhvr>
                                      <p:to>
                                        <p:strVal val="true"/>
                                      </p:to>
                                    </p:set>
                                  </p:childTnLst>
                                </p:cTn>
                              </p:par>
                              <p:par>
                                <p:cTn id="75" presetID="19" presetClass="emph" presetSubtype="0" fill="hold" nodeType="withEffect">
                                  <p:stCondLst>
                                    <p:cond delay="0"/>
                                  </p:stCondLst>
                                  <p:childTnLst>
                                    <p:animClr clrSpc="rgb" dir="cw">
                                      <p:cBhvr override="childStyle">
                                        <p:cTn id="76" dur="500" fill="hold"/>
                                        <p:tgtEl>
                                          <p:spTgt spid="17">
                                            <p:txEl>
                                              <p:pRg st="9" end="9"/>
                                            </p:txEl>
                                          </p:spTgt>
                                        </p:tgtEl>
                                        <p:attrNameLst>
                                          <p:attrName>style.color</p:attrName>
                                        </p:attrNameLst>
                                      </p:cBhvr>
                                      <p:to>
                                        <a:srgbClr val="000000"/>
                                      </p:to>
                                    </p:animClr>
                                    <p:animClr clrSpc="rgb" dir="cw">
                                      <p:cBhvr>
                                        <p:cTn id="77" dur="500" fill="hold"/>
                                        <p:tgtEl>
                                          <p:spTgt spid="17">
                                            <p:txEl>
                                              <p:pRg st="9" end="9"/>
                                            </p:txEl>
                                          </p:spTgt>
                                        </p:tgtEl>
                                        <p:attrNameLst>
                                          <p:attrName>fillcolor</p:attrName>
                                        </p:attrNameLst>
                                      </p:cBhvr>
                                      <p:to>
                                        <a:srgbClr val="000000"/>
                                      </p:to>
                                    </p:animClr>
                                    <p:set>
                                      <p:cBhvr>
                                        <p:cTn id="78" dur="500" fill="hold"/>
                                        <p:tgtEl>
                                          <p:spTgt spid="17">
                                            <p:txEl>
                                              <p:pRg st="9" end="9"/>
                                            </p:txEl>
                                          </p:spTgt>
                                        </p:tgtEl>
                                        <p:attrNameLst>
                                          <p:attrName>fill.type</p:attrName>
                                        </p:attrNameLst>
                                      </p:cBhvr>
                                      <p:to>
                                        <p:strVal val="solid"/>
                                      </p:to>
                                    </p:set>
                                    <p:set>
                                      <p:cBhvr>
                                        <p:cTn id="79" dur="500" fill="hold"/>
                                        <p:tgtEl>
                                          <p:spTgt spid="17">
                                            <p:txEl>
                                              <p:pRg st="9" end="9"/>
                                            </p:txEl>
                                          </p:spTgt>
                                        </p:tgtEl>
                                        <p:attrNameLst>
                                          <p:attrName>fill.on</p:attrName>
                                        </p:attrNameLst>
                                      </p:cBhvr>
                                      <p:to>
                                        <p:strVal val="true"/>
                                      </p:to>
                                    </p:set>
                                  </p:childTnLst>
                                </p:cTn>
                              </p:par>
                              <p:par>
                                <p:cTn id="80" presetID="19" presetClass="emph" presetSubtype="0" fill="hold" nodeType="withEffect">
                                  <p:stCondLst>
                                    <p:cond delay="0"/>
                                  </p:stCondLst>
                                  <p:childTnLst>
                                    <p:animClr clrSpc="rgb" dir="cw">
                                      <p:cBhvr override="childStyle">
                                        <p:cTn id="81" dur="500" fill="hold"/>
                                        <p:tgtEl>
                                          <p:spTgt spid="17">
                                            <p:txEl>
                                              <p:pRg st="10" end="10"/>
                                            </p:txEl>
                                          </p:spTgt>
                                        </p:tgtEl>
                                        <p:attrNameLst>
                                          <p:attrName>style.color</p:attrName>
                                        </p:attrNameLst>
                                      </p:cBhvr>
                                      <p:to>
                                        <a:srgbClr val="000000"/>
                                      </p:to>
                                    </p:animClr>
                                    <p:animClr clrSpc="rgb" dir="cw">
                                      <p:cBhvr>
                                        <p:cTn id="82" dur="500" fill="hold"/>
                                        <p:tgtEl>
                                          <p:spTgt spid="17">
                                            <p:txEl>
                                              <p:pRg st="10" end="10"/>
                                            </p:txEl>
                                          </p:spTgt>
                                        </p:tgtEl>
                                        <p:attrNameLst>
                                          <p:attrName>fillcolor</p:attrName>
                                        </p:attrNameLst>
                                      </p:cBhvr>
                                      <p:to>
                                        <a:srgbClr val="000000"/>
                                      </p:to>
                                    </p:animClr>
                                    <p:set>
                                      <p:cBhvr>
                                        <p:cTn id="83" dur="500" fill="hold"/>
                                        <p:tgtEl>
                                          <p:spTgt spid="17">
                                            <p:txEl>
                                              <p:pRg st="10" end="10"/>
                                            </p:txEl>
                                          </p:spTgt>
                                        </p:tgtEl>
                                        <p:attrNameLst>
                                          <p:attrName>fill.type</p:attrName>
                                        </p:attrNameLst>
                                      </p:cBhvr>
                                      <p:to>
                                        <p:strVal val="solid"/>
                                      </p:to>
                                    </p:set>
                                    <p:set>
                                      <p:cBhvr>
                                        <p:cTn id="84" dur="500" fill="hold"/>
                                        <p:tgtEl>
                                          <p:spTgt spid="17">
                                            <p:txEl>
                                              <p:pRg st="10" end="10"/>
                                            </p:txEl>
                                          </p:spTgt>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9" presetClass="emph" presetSubtype="0" fill="hold" nodeType="clickEffect">
                                  <p:stCondLst>
                                    <p:cond delay="0"/>
                                  </p:stCondLst>
                                  <p:childTnLst>
                                    <p:animClr clrSpc="rgb" dir="cw">
                                      <p:cBhvr override="childStyle">
                                        <p:cTn id="88" dur="500" fill="hold"/>
                                        <p:tgtEl>
                                          <p:spTgt spid="17">
                                            <p:txEl>
                                              <p:pRg st="11" end="11"/>
                                            </p:txEl>
                                          </p:spTgt>
                                        </p:tgtEl>
                                        <p:attrNameLst>
                                          <p:attrName>style.color</p:attrName>
                                        </p:attrNameLst>
                                      </p:cBhvr>
                                      <p:to>
                                        <a:srgbClr val="000000"/>
                                      </p:to>
                                    </p:animClr>
                                    <p:animClr clrSpc="rgb" dir="cw">
                                      <p:cBhvr>
                                        <p:cTn id="89" dur="500" fill="hold"/>
                                        <p:tgtEl>
                                          <p:spTgt spid="17">
                                            <p:txEl>
                                              <p:pRg st="11" end="11"/>
                                            </p:txEl>
                                          </p:spTgt>
                                        </p:tgtEl>
                                        <p:attrNameLst>
                                          <p:attrName>fillcolor</p:attrName>
                                        </p:attrNameLst>
                                      </p:cBhvr>
                                      <p:to>
                                        <a:srgbClr val="000000"/>
                                      </p:to>
                                    </p:animClr>
                                    <p:set>
                                      <p:cBhvr>
                                        <p:cTn id="90" dur="500" fill="hold"/>
                                        <p:tgtEl>
                                          <p:spTgt spid="17">
                                            <p:txEl>
                                              <p:pRg st="11" end="11"/>
                                            </p:txEl>
                                          </p:spTgt>
                                        </p:tgtEl>
                                        <p:attrNameLst>
                                          <p:attrName>fill.type</p:attrName>
                                        </p:attrNameLst>
                                      </p:cBhvr>
                                      <p:to>
                                        <p:strVal val="solid"/>
                                      </p:to>
                                    </p:set>
                                    <p:set>
                                      <p:cBhvr>
                                        <p:cTn id="91" dur="500" fill="hold"/>
                                        <p:tgtEl>
                                          <p:spTgt spid="17">
                                            <p:txEl>
                                              <p:pRg st="11" end="11"/>
                                            </p:txEl>
                                          </p:spTgt>
                                        </p:tgtEl>
                                        <p:attrNameLst>
                                          <p:attrName>fill.on</p:attrName>
                                        </p:attrNameLst>
                                      </p:cBhvr>
                                      <p:to>
                                        <p:strVal val="true"/>
                                      </p:to>
                                    </p:set>
                                  </p:childTnLst>
                                </p:cTn>
                              </p:par>
                              <p:par>
                                <p:cTn id="92" presetID="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fill="hold"/>
                                        <p:tgtEl>
                                          <p:spTgt spid="23"/>
                                        </p:tgtEl>
                                        <p:attrNameLst>
                                          <p:attrName>ppt_x</p:attrName>
                                        </p:attrNameLst>
                                      </p:cBhvr>
                                      <p:tavLst>
                                        <p:tav tm="0">
                                          <p:val>
                                            <p:strVal val="0-#ppt_w/2"/>
                                          </p:val>
                                        </p:tav>
                                        <p:tav tm="100000">
                                          <p:val>
                                            <p:strVal val="#ppt_x"/>
                                          </p:val>
                                        </p:tav>
                                      </p:tavLst>
                                    </p:anim>
                                    <p:anim calcmode="lin" valueType="num">
                                      <p:cBhvr additive="base">
                                        <p:cTn id="9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54428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Conclusion [2/3]</a:t>
            </a:r>
            <a:endParaRPr lang="en-US" sz="2000" dirty="0">
              <a:solidFill>
                <a:schemeClr val="bg1">
                  <a:lumMod val="85000"/>
                </a:schemeClr>
              </a:solidFill>
              <a:latin typeface="Candara" pitchFamily="34" charset="0"/>
              <a:cs typeface="Arial" pitchFamily="34" charset="0"/>
            </a:endParaRP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rejecting a job applicant:</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“If you have fiber optics knowledge or have acquired additional job experiences which pertain to our work requirements, we would be happy to reconsider your application. In any case, we will keep your letter on file. When new positions open up, your letter will reassessed. Good luck in your job search.”</a:t>
            </a:r>
            <a:endParaRPr 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09681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27FF0EAD-C7B7-4838-BBB8-E833235A06D8}"/>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EAA6567-6E3F-4F2C-BA52-CFA218880F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A9570137-665E-4785-A8AB-6E6907AC4A6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28C7A57-B527-46E9-9A7E-F2E00335D13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5989E1BC-6925-44A6-8E52-958691FC77C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5A03ADCC-4D5E-4F76-AE70-21927D9C290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0E561DE-AFC2-4953-9223-C7A64C5CB97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0F3E2F8-FD02-4B31-A6DC-4F0725536BA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3212CE7-81B2-448D-8612-09D242983C0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64110B4-03AF-4C7D-B9D2-9C942F376A12}"/>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2B32DB0F-0ED3-429C-8EA6-3BE9916AA84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9DF8DF-A8A7-43B1-8A11-BFF28ABA69C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5D2E03-4C05-4D66-9D81-88119E5E54E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7C9A0E-FE03-4908-873B-816A82E75AC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EA00471D-E466-4D0F-8118-ABFE319FEC9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8901BE0-FD3B-4F6B-B072-C60796914B6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858554-EB34-429B-9977-B470A3476CB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B9BB79A-BE5D-466E-A616-05545AF325B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F735ACBF-6AC0-488A-AB83-824973C4E5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1811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267287"/>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Bad News Letter: Conclusion [3/3]</a:t>
            </a:r>
            <a:endParaRPr lang="en-US" sz="2000" dirty="0">
              <a:solidFill>
                <a:schemeClr val="bg1">
                  <a:lumMod val="85000"/>
                </a:schemeClr>
              </a:solidFill>
              <a:latin typeface="Candara" pitchFamily="34" charset="0"/>
              <a:cs typeface="Arial" pitchFamily="34" charset="0"/>
            </a:endParaRPr>
          </a:p>
          <a:p>
            <a:pPr marL="457200" indent="-457200" algn="just">
              <a:spcBef>
                <a:spcPts val="750"/>
              </a:spcBef>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ending a vendor/client relations:</a:t>
            </a:r>
          </a:p>
          <a:p>
            <a:pPr marL="914400" lvl="1" indent="-457200" algn="just" fontAlgn="base">
              <a:spcBef>
                <a:spcPts val="750"/>
              </a:spcBef>
              <a:spcAft>
                <a:spcPct val="0"/>
              </a:spcAft>
              <a:buFont typeface="Courier New" panose="02070309020205020404" pitchFamily="49" charset="0"/>
              <a:buChar char="o"/>
            </a:pPr>
            <a:r>
              <a:rPr lang="en-US" altLang="en-US" i="1" dirty="0">
                <a:solidFill>
                  <a:schemeClr val="bg1">
                    <a:lumMod val="85000"/>
                  </a:schemeClr>
                </a:solidFill>
                <a:latin typeface="Candara" pitchFamily="34" charset="0"/>
                <a:cs typeface="Arial" pitchFamily="34" charset="0"/>
              </a:rPr>
              <a:t>“If you can correct these problems and document to our satisfaction that the errors have eliminated, we would be willing to reconsider our stance. We have enjoyed working with you, John and look forward to the possibility of future contracts.”</a:t>
            </a:r>
            <a:endParaRPr 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09681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48C8B719-3F59-408A-AA3F-0D52157B411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5737E082-355E-4550-83E9-27505E8657B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6813D5C3-0212-4D14-A0C1-8BE7DF96CA7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9424FEB-1B97-4A2A-B916-4AC9C5A0872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F2EC887-ED40-4052-8B34-5EF669758CE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05B55E1-A06F-4EEF-A106-23CADC3B1EB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C14B158-06AC-4206-8FF9-3481D57F8B6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4D70828-74C4-4C07-BF3F-EEEF6BFF42D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53765DF-A3F9-420E-A98B-DD7D009037B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7924CA3-CCFD-46BA-B0D6-82F11C4FD95D}"/>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C8148C5A-A319-4997-9CCB-8B6470A8E25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A15B71-7DC0-4DA3-9BB6-07A0EC11B0F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F69FCB5-CEFC-4AAC-BD93-64305CDD9A3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0DA9D0-1309-4AB6-8790-047AD0B23D0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4F69584-4767-4C02-9636-A4FAABD48D6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7721C5E-AE91-4D61-AFA7-F395C032B12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87EF25A-EF87-4AF8-BAE6-9A04136163D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03E3B6A-22E7-40EB-B9AD-C9F9445B9C2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913896DF-E40E-40A0-B383-1D56FD3613F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4939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05779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Essential Tips for Letter Writing [1/2]</a:t>
            </a:r>
            <a:endParaRPr lang="en-US" sz="2000" dirty="0">
              <a:solidFill>
                <a:schemeClr val="bg1">
                  <a:lumMod val="85000"/>
                </a:schemeClr>
              </a:solidFill>
              <a:latin typeface="Candara" pitchFamily="34" charset="0"/>
              <a:cs typeface="Arial" pitchFamily="34" charset="0"/>
            </a:endParaRP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Be professional and courteous by sending your letter in a timely manner. Do not procrastinate.</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responding to previous correspondence, it is often a good idea to repeat important information. Your response letter is also a wonderful opportunity to ask any questions or clear up any misunderstandings you might have.</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asked for advice, respond quickly. Give advice only on the subject you have been asked about. Keep your advice simple and to the point, and make it easy for the person to respond if he or she wants to discuss the subject at greater length.</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If you have been asked for advice and do not feel that you can give it, express your regret, and suggest that someone else would be in a better position to be of assistance.</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09681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257CD8E-450C-47CD-A848-15DC2392DE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84802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7D475EB2-3E3D-430A-933B-6A6B0FA7D1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412089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707A7EDE-5280-4A48-BCA1-5A9A415B9B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54463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D3F21C3A-6231-4F38-8ADA-5F2AD4F80189}"/>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EE44D17E-62E9-4B7C-9C2C-309D38986DD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32F47A70-7C56-43EC-BDF5-8AEECBB41A5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E183AAC-F484-4D85-BD46-728B7879F1E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1148E7F-949E-4B62-98EB-9BD77F28BAC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D801A4AD-D618-421E-BEE4-19BCFECD71D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AEE9844C-C845-4A40-BEAE-316DB6E2E4D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8451A9F9-66BE-4D8A-8117-5976049A6FB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0939E013-73E6-4716-8373-34538903689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1A56A51B-FA71-4856-8ACE-4F7F5B3C29BD}"/>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2641F3A9-780D-4401-96C6-00AEBB44BB8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1C4976F-A77C-47BF-B5DA-4C0DC10BF83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84E042B-901A-456C-BEB2-4DA565E1453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C4BE66-8A6C-42EB-8328-8438D7F49B4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36804A1-2171-492B-A758-93920B3E2D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24B102C-884C-4600-AF4E-9CB5F857A04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41E6805-AAD6-4EE2-99EC-3BC7F9030C4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79400B6-65AA-4CB6-8DA0-8237F7140B3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3BEE3924-C6A2-4763-8CDC-9FB825E93C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93752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13446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Essential Tips for Letter Writing [2/2]</a:t>
            </a:r>
            <a:endParaRPr lang="en-US" sz="2000" dirty="0">
              <a:solidFill>
                <a:schemeClr val="bg1">
                  <a:lumMod val="85000"/>
                </a:schemeClr>
              </a:solidFill>
              <a:latin typeface="Candara" pitchFamily="34" charset="0"/>
              <a:cs typeface="Arial" pitchFamily="34" charset="0"/>
            </a:endParaRP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Avoid comments or expressions of personal opinion, unless they are complimentary.</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Even if your letter contains negative information (such as declining a job offer, denying someone credit, or declining to follow a suggestion), the tone should still be positive and courteous.</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responding to your reader, a long letter is generally not necessary. Just include enough information to address the issue at hand.</a:t>
            </a:r>
          </a:p>
          <a:p>
            <a:pPr marL="457200" indent="-457200" algn="just">
              <a:spcBef>
                <a:spcPts val="750"/>
              </a:spcBef>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It is often a good idea to thank the reader for his or her time and interest.</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09681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257CD8E-450C-47CD-A848-15DC2392DE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282140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7D475EB2-3E3D-430A-933B-6A6B0FA7D1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382778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707A7EDE-5280-4A48-BCA1-5A9A415B9B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771" y="483975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CC49B118-5827-4DEC-A987-889DBC67FFD2}"/>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CB20A35D-9AFF-4161-AC9A-B4378364A47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B0B64BE-35F5-4316-A7B3-512F024487F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85F963A-4FFA-4923-A275-29F362BB5F2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E8AB13B-27FE-460C-B449-B8B1D40DC70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DD3EEC9C-70FD-42BF-819A-D392F2847E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C5D5874-6F89-48E4-8ADA-B842D8AF766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CC2E957-CA95-4FF6-9820-7B7BF86E38D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B601094-541C-4E72-B36A-AC3F87C8F7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B969F9E2-FA27-4354-8EDC-3C78C4E8DD25}"/>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C651452F-3BDA-428C-AEE0-93E53945540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418691B-358E-4B6A-BC33-81C4D963966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D2115D6-6FD3-45F9-85BF-21674242AFD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3C11AC1-DB16-4222-8FCE-67AA3A30F95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83FFC94-95C6-4E05-9972-1F7A9BBA658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0E5ACB2-2CEF-400E-AA20-5E5187D93D6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E37E70D-1A67-4A68-8A58-F054BDC09CD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A4DE629-D8D8-41CD-80F6-759B48A57C4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ED4FE097-FB88-4481-BB21-F31BCA5649F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91508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Complaint Letter</a:t>
            </a:r>
          </a:p>
          <a:p>
            <a:pPr marL="342900" indent="-342900">
              <a:lnSpc>
                <a:spcPct val="150000"/>
              </a:lnSpc>
              <a:buFont typeface="Arial" panose="020B0604020202020204" pitchFamily="34" charset="0"/>
              <a:buChar char="•"/>
            </a:pPr>
            <a:r>
              <a:rPr lang="en-US" sz="2400">
                <a:solidFill>
                  <a:schemeClr val="tx1">
                    <a:lumMod val="75000"/>
                    <a:lumOff val="25000"/>
                  </a:schemeClr>
                </a:solidFill>
                <a:latin typeface="Candara" pitchFamily="34" charset="0"/>
                <a:cs typeface="Arial" pitchFamily="34" charset="0"/>
              </a:rPr>
              <a:t>Cover Letter</a:t>
            </a:r>
            <a:endParaRPr lang="en-US" sz="2400" dirty="0">
              <a:solidFill>
                <a:schemeClr val="tx1">
                  <a:lumMod val="75000"/>
                  <a:lumOff val="25000"/>
                </a:schemeClr>
              </a:solidFill>
              <a:latin typeface="Candara" pitchFamily="34" charset="0"/>
              <a:cs typeface="Arial" pitchFamily="34" charset="0"/>
            </a:endParaRP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Good News Letter</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Bad News Letter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4C0D828-078E-4C5B-BFBD-E31B0F4EB208}"/>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31DFE90F-358E-4A4C-9BFF-6345E597DF0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AD3E332C-F0D7-4BE1-BA03-D4C622180FD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6B1861C0-C52F-442C-AB3B-44A54F24F07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13E3C2E5-BF97-45AD-8D4B-7C052D1BE6A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07903B63-46CA-4BB4-9B82-BE67F4C2832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83AEBF78-CB10-4E42-A16B-F01B9B3CEBC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33DEAD5F-BDFC-45A2-B5EC-1DAC851115D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ABDD17D-16F8-4248-A030-A8322867DE1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E53C954C-BF5D-456E-BC28-9013BE758D50}"/>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67F8DCF4-6034-400F-8E5F-574FF29FDCF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EB6C185-249E-45F4-81E5-40244DA724B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172F479-D0E8-44BA-9A23-EE730E3972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0E530F3-583F-41C2-90A9-BE5185F19B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298855B-7771-4FDE-8E58-DE03859B411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428D706-4CE2-4476-A8A5-A3312CFA76D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BF492C4-2143-42CE-9C29-301552D539D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BBC59A3-5905-417E-ADCE-969A141EE24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E6CC6A0C-3E98-4F19-8378-8400A2BB3AD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4CFD7C8-F8B9-4012-B652-6A3BF382EA3C}"/>
              </a:ext>
            </a:extLst>
          </p:cNvPr>
          <p:cNvSpPr>
            <a:spLocks noGrp="1"/>
          </p:cNvSpPr>
          <p:nvPr>
            <p:ph idx="1"/>
          </p:nvPr>
        </p:nvSpPr>
        <p:spPr>
          <a:xfrm>
            <a:off x="152400" y="6324600"/>
            <a:ext cx="8517247" cy="286791"/>
          </a:xfrm>
        </p:spPr>
        <p:txBody>
          <a:bodyPr>
            <a:normAutofit/>
          </a:bodyPr>
          <a:lstStyle/>
          <a:p>
            <a:pPr marL="0" indent="0">
              <a:buNone/>
            </a:pPr>
            <a:r>
              <a:rPr lang="en-US" sz="1400" b="1" dirty="0"/>
              <a:t>Source: </a:t>
            </a:r>
            <a:r>
              <a:rPr lang="en-US" sz="1400" dirty="0"/>
              <a:t>http://bizcommunicationcoach.com/wp-content/uploads/2016/03/What-is-complaint-letter-1.jpg</a:t>
            </a:r>
          </a:p>
        </p:txBody>
      </p:sp>
      <p:pic>
        <p:nvPicPr>
          <p:cNvPr id="7" name="Picture 6">
            <a:extLst>
              <a:ext uri="{FF2B5EF4-FFF2-40B4-BE49-F238E27FC236}">
                <a16:creationId xmlns:a16="http://schemas.microsoft.com/office/drawing/2014/main" id="{1976808B-A1FB-4325-B63D-1A3AD85FC6C0}"/>
              </a:ext>
            </a:extLst>
          </p:cNvPr>
          <p:cNvPicPr>
            <a:picLocks noChangeAspect="1"/>
          </p:cNvPicPr>
          <p:nvPr/>
        </p:nvPicPr>
        <p:blipFill>
          <a:blip r:embed="rId4"/>
          <a:stretch>
            <a:fillRect/>
          </a:stretch>
        </p:blipFill>
        <p:spPr>
          <a:xfrm>
            <a:off x="7150043" y="2057400"/>
            <a:ext cx="1993957" cy="1568369"/>
          </a:xfrm>
          <a:prstGeom prst="rect">
            <a:avLst/>
          </a:prstGeom>
        </p:spPr>
      </p:pic>
      <p:pic>
        <p:nvPicPr>
          <p:cNvPr id="9" name="Picture 2">
            <a:extLst>
              <a:ext uri="{FF2B5EF4-FFF2-40B4-BE49-F238E27FC236}">
                <a16:creationId xmlns:a16="http://schemas.microsoft.com/office/drawing/2014/main" id="{20DC4FA3-F08C-48BA-B348-D1F0B572DEBD}"/>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l="29000" t="9778" r="29000" b="12000"/>
          <a:stretch/>
        </p:blipFill>
        <p:spPr bwMode="auto">
          <a:xfrm>
            <a:off x="1319645" y="329301"/>
            <a:ext cx="5650050" cy="5919099"/>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CC1D23DF-EC51-4A09-9002-0D45D42F61C8}"/>
              </a:ext>
            </a:extLst>
          </p:cNvPr>
          <p:cNvGrpSpPr/>
          <p:nvPr/>
        </p:nvGrpSpPr>
        <p:grpSpPr>
          <a:xfrm>
            <a:off x="0" y="6756400"/>
            <a:ext cx="9144000" cy="101600"/>
            <a:chOff x="0" y="5791200"/>
            <a:chExt cx="8084345" cy="330200"/>
          </a:xfrm>
        </p:grpSpPr>
        <p:sp>
          <p:nvSpPr>
            <p:cNvPr id="11" name="Rectangle 10">
              <a:extLst>
                <a:ext uri="{FF2B5EF4-FFF2-40B4-BE49-F238E27FC236}">
                  <a16:creationId xmlns:a16="http://schemas.microsoft.com/office/drawing/2014/main" id="{2477DE09-975F-43A7-A552-219D076AF7C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B541961B-6CA6-45B8-AC8F-71F0C04C1FE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3" name="Rectangle 12">
              <a:extLst>
                <a:ext uri="{FF2B5EF4-FFF2-40B4-BE49-F238E27FC236}">
                  <a16:creationId xmlns:a16="http://schemas.microsoft.com/office/drawing/2014/main" id="{B7BB1B4E-56EB-4DDB-BE00-089E2863E58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A3FB62EF-7E08-476D-9781-031033E0C2F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FCDA5461-BE16-4C66-AE81-B67B3DD3B55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B477E18B-D13D-4EDB-9E1F-43773DCFEB7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7" name="Rectangle 16">
              <a:extLst>
                <a:ext uri="{FF2B5EF4-FFF2-40B4-BE49-F238E27FC236}">
                  <a16:creationId xmlns:a16="http://schemas.microsoft.com/office/drawing/2014/main" id="{049496F3-73EF-44CD-8FDE-7B192886722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CE4CBE38-3DF0-478A-A285-9E3B4CC7B68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19" name="Group 18">
            <a:extLst>
              <a:ext uri="{FF2B5EF4-FFF2-40B4-BE49-F238E27FC236}">
                <a16:creationId xmlns:a16="http://schemas.microsoft.com/office/drawing/2014/main" id="{CA4AD6DE-0D15-46D7-BCC7-C32177906FDB}"/>
              </a:ext>
            </a:extLst>
          </p:cNvPr>
          <p:cNvGrpSpPr/>
          <p:nvPr/>
        </p:nvGrpSpPr>
        <p:grpSpPr>
          <a:xfrm rot="10800000">
            <a:off x="0" y="1"/>
            <a:ext cx="9144000" cy="101600"/>
            <a:chOff x="0" y="5791200"/>
            <a:chExt cx="8084345" cy="330200"/>
          </a:xfrm>
        </p:grpSpPr>
        <p:sp>
          <p:nvSpPr>
            <p:cNvPr id="20" name="Rectangle 19">
              <a:extLst>
                <a:ext uri="{FF2B5EF4-FFF2-40B4-BE49-F238E27FC236}">
                  <a16:creationId xmlns:a16="http://schemas.microsoft.com/office/drawing/2014/main" id="{DF7EB305-A0AC-4FF5-AED5-F0E40BABA8D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74FA103-4781-407F-B9AF-39AC8D1094F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AD8D744-11D7-4B80-9720-AD417D9E178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16B181-D464-4EBD-9EF0-9FC0371BEC7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3FDE4ED-4E87-46C5-9192-30D4F00F96D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AD2C5F1-EA54-4A2F-9EEC-926968B240D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0AAE68-B3E3-4247-A58E-EDDBA64DF48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BBF3C-29A2-4212-AB90-8B17DC76393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https://upload.wikimedia.org/wikipedia/en/thumb/f/fa/COMSATS_Logo.svg/1024px-COMSATS_Logo.svg.png">
            <a:extLst>
              <a:ext uri="{FF2B5EF4-FFF2-40B4-BE49-F238E27FC236}">
                <a16:creationId xmlns:a16="http://schemas.microsoft.com/office/drawing/2014/main" id="{AAA236C1-584D-4222-A798-166714B1A47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67199"/>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433965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Complaint Letter: Introduction</a:t>
            </a:r>
          </a:p>
          <a:p>
            <a:pPr marL="342900" indent="-342900" algn="just" fontAlgn="base">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the introduction, politely state the problem. Although  you might be angry over the service you’ve received, you want to suppress that anger. </a:t>
            </a:r>
          </a:p>
          <a:p>
            <a:pPr marL="342900" indent="-342900" algn="just" fontAlgn="base">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Angry comments don’t lead to communication; they lead to combat. Because the angry reader won’t go out of their way to help you, your best approach is diplomacy.</a:t>
            </a:r>
          </a:p>
          <a:p>
            <a:pPr marL="342900" indent="-342900" algn="just" fontAlgn="base">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To strengthen your assertions, in the introduction, include supporting documents such as the following:</a:t>
            </a:r>
          </a:p>
          <a:p>
            <a:pPr marL="800100" lvl="1" indent="-342900" algn="just" fontAlgn="base">
              <a:spcBef>
                <a:spcPct val="20000"/>
              </a:spcBef>
              <a:spcAft>
                <a:spcPct val="0"/>
              </a:spcAft>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Serial numbers, dates of purchases, invoice numbers, cheque numbers, names of sales people involved in the purchase</a:t>
            </a:r>
          </a:p>
          <a:p>
            <a:pPr marL="800100" lvl="1" indent="-342900" algn="just" fontAlgn="base">
              <a:spcBef>
                <a:spcPct val="20000"/>
              </a:spcBef>
              <a:spcAft>
                <a:spcPct val="0"/>
              </a:spcAft>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Also state that copies of these documents are enclosed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3DE693FB-B42E-4607-8691-72DF4583BA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13848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2877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4AEA361-A962-412A-BC70-B0BA15635168}"/>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84CFE4BC-84AA-49CB-B2DC-A0BEAC000F7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BE80853D-1557-4712-ACC8-C70D25F6D0A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47ADD06-0650-42DF-88AA-69AED19342E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50A17E6-4E3F-4E46-B4B6-F7CD056470F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9B5EF010-903B-4213-86CB-2DE6DB5C885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90EADB8-2529-4F67-A1E0-D7EC059D3A0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3675D53-CCCC-4E62-ADE3-031883894CD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919EBBA1-9102-4329-A695-519F2305E0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8270EA8D-4129-49B5-974A-77A683D45DF8}"/>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00E0A53D-B0A6-4C37-8317-94DD547661C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1C18FE4-7B14-45AB-A831-6F27DFD24B0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6857118-4460-479A-9FA5-EBBCA9E2E4E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68422C-2363-498B-A679-2CEEC59153A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411551E-70CD-4965-B5B4-57CF2D7DF5D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0BBDFB9-A2C7-4344-8535-6751F8D0F44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06CC09A-293F-4699-BDAD-FE8B8BE1195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7CF985B-4659-44E9-B361-E0064185967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E9D15E55-A81B-4955-A309-9CFAEC1C84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0427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0-#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17">
                                            <p:txEl>
                                              <p:pRg st="5" end="5"/>
                                            </p:txEl>
                                          </p:spTgt>
                                        </p:tgtEl>
                                        <p:attrNameLst>
                                          <p:attrName>style.color</p:attrName>
                                        </p:attrNameLst>
                                      </p:cBhvr>
                                      <p:to>
                                        <a:srgbClr val="000000"/>
                                      </p:to>
                                    </p:animClr>
                                    <p:animClr clrSpc="rgb" dir="cw">
                                      <p:cBhvr>
                                        <p:cTn id="53" dur="500" fill="hold"/>
                                        <p:tgtEl>
                                          <p:spTgt spid="17">
                                            <p:txEl>
                                              <p:pRg st="5" end="5"/>
                                            </p:txEl>
                                          </p:spTgt>
                                        </p:tgtEl>
                                        <p:attrNameLst>
                                          <p:attrName>fillcolor</p:attrName>
                                        </p:attrNameLst>
                                      </p:cBhvr>
                                      <p:to>
                                        <a:srgbClr val="000000"/>
                                      </p:to>
                                    </p:animClr>
                                    <p:set>
                                      <p:cBhvr>
                                        <p:cTn id="54" dur="500" fill="hold"/>
                                        <p:tgtEl>
                                          <p:spTgt spid="17">
                                            <p:txEl>
                                              <p:pRg st="5" end="5"/>
                                            </p:txEl>
                                          </p:spTgt>
                                        </p:tgtEl>
                                        <p:attrNameLst>
                                          <p:attrName>fill.type</p:attrName>
                                        </p:attrNameLst>
                                      </p:cBhvr>
                                      <p:to>
                                        <p:strVal val="solid"/>
                                      </p:to>
                                    </p:set>
                                    <p:set>
                                      <p:cBhvr>
                                        <p:cTn id="55"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10854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Complaint Letter: Discussion</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the discussion  paragraph, explain in detail the problems experienced. </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This could include dates, contact names, information about shipping, breakage information, or itemized listing of defects. </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a complaint letter , every thing should be explained with proof. </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Help your audience understand the extent of the problem.</a:t>
            </a:r>
          </a:p>
          <a:p>
            <a:pPr marL="342900" indent="-342900" algn="just" fontAlgn="base">
              <a:spcBef>
                <a:spcPct val="20000"/>
              </a:spcBef>
              <a:spcAft>
                <a:spcPct val="0"/>
              </a:spcAft>
              <a:buFont typeface="Arial" panose="020B0604020202020204" pitchFamily="34" charset="0"/>
              <a:buChar char="•"/>
            </a:pPr>
            <a:endParaRPr lang="en-US" alt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3DE693FB-B42E-4607-8691-72DF4583BA9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0164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8641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BE2F2C85-E8F1-470F-BD2D-7A48CC6C608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86174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B92BC5A-225F-45C8-9C46-C9621EAFA0B3}"/>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AA631AB3-939C-4FF6-B1D1-AE59EF6B2D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FF79413-BA45-424D-9237-5DB5C7F4BFE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268502D-76E0-4B8E-B734-C2F6399D86D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1FD93F5-4B2E-4EFE-B4AF-FC46BA78646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181785B9-2887-44F6-AE58-F1D986511D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3C60187-1151-4765-BDCD-25627B0E501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82A7D856-23E7-4B60-B0C7-20A76520224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E7FD637B-3FB4-4875-A3B6-3D55003EB06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72D5BF0B-236C-45C9-8266-8D3ECF1E6B70}"/>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E2BFF974-9F04-480F-A069-DE8B59FDE26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BC99B2E-1D17-49C6-A047-BB1F2CC6948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D44A6D4-0806-4D2B-A9CF-E3764261620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8B6B697-E5DD-4862-A0E9-32374F4CA7F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B21200D-23C4-4C61-A0A1-87348C13124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FAF63A-3DFD-4570-A617-09E46DE48C0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4C52A3C-4C32-4E1A-AD52-E76216ED268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3B5911A-5D9C-4F2D-B9F2-03C4A289D5B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466538F8-D531-4A85-BC14-B6FEA219DC8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6708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0-#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Letter Writing</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00054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q"/>
            </a:pPr>
            <a:r>
              <a:rPr lang="en-US" sz="2400" b="1" dirty="0">
                <a:latin typeface="Candara" pitchFamily="34" charset="0"/>
                <a:cs typeface="Arial" pitchFamily="34" charset="0"/>
              </a:rPr>
              <a:t>Complaint Letter: Conclusion</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End your letter positively. </a:t>
            </a:r>
          </a:p>
          <a:p>
            <a:pPr marL="342900" indent="-342900" algn="just" fontAlgn="base">
              <a:lnSpc>
                <a:spcPct val="100000"/>
              </a:lnSpc>
              <a:spcBef>
                <a:spcPct val="20000"/>
              </a:spcBef>
              <a:spcAft>
                <a:spcPct val="0"/>
              </a:spcAft>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Remember, you want to ensure cooperation with the vendor and you want to be courteous, reflecting your company’s professionalism.</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writing png">
            <a:extLst>
              <a:ext uri="{FF2B5EF4-FFF2-40B4-BE49-F238E27FC236}">
                <a16:creationId xmlns:a16="http://schemas.microsoft.com/office/drawing/2014/main" id="{162760ED-AB68-45F5-9C26-6198A0167D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030" y="304800"/>
            <a:ext cx="1020426" cy="102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37C8E383-C5DF-4A9F-9D03-AE9085EA01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3939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AC1991D-108F-439F-9649-A6014A52DAA5}"/>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75F02AD3-9A50-41E7-8897-70E6E693BEC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D2FD49C8-3D2E-4FB0-8008-9AC8968EBE6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4918995-6D9C-4ADF-8A56-4D1DB9B6703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42AAFCE-6B12-476C-8DE0-E757BDF7872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3DC13E74-5D3D-47AF-B2E8-2313B6819B9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60174A3-301B-4EF5-82B7-A48011198AF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05E85C6-624C-4ED3-B699-381C789A0A0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060EBD88-B01E-4BFC-BB4A-9B1573C95F1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C9D5536F-EC5E-4293-A366-E5E7BB5C1F32}"/>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8AC9CA56-5BFE-4986-B21D-5A2AC2415B3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A955917-A7FD-4F75-B405-133349CB866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6BEB655-294F-4CCA-9203-A6258AFF667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876B34C-2633-4FAE-84AE-FC9BC7B2EEB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3B87572-315F-4604-8936-3A603CC7825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80ED13-8AB0-45D2-95AB-AA19D9260AF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836D9BD-C721-4928-A01C-9FE6FE8DEFC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8471870-C472-49BC-8589-D61EF57AEAA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DE85E240-6D2C-434B-88C6-F6B49DA8BC0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4942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2"/>
          <a:srcRect l="12422" r="13043"/>
          <a:stretch/>
        </p:blipFill>
        <p:spPr bwMode="auto">
          <a:xfrm>
            <a:off x="0" y="0"/>
            <a:ext cx="9144000" cy="6900862"/>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974CAE7A-64E7-40E4-BA6C-DBF8E424F1F3}"/>
              </a:ext>
            </a:extLst>
          </p:cNvPr>
          <p:cNvSpPr txBox="1"/>
          <p:nvPr/>
        </p:nvSpPr>
        <p:spPr>
          <a:xfrm>
            <a:off x="38100" y="2362200"/>
            <a:ext cx="1371600" cy="1015663"/>
          </a:xfrm>
          <a:prstGeom prst="rect">
            <a:avLst/>
          </a:prstGeom>
          <a:noFill/>
        </p:spPr>
        <p:txBody>
          <a:bodyPr wrap="square" rtlCol="0">
            <a:spAutoFit/>
          </a:bodyPr>
          <a:lstStyle/>
          <a:p>
            <a:pPr algn="just"/>
            <a:r>
              <a:rPr lang="en-US" sz="2000" b="1" dirty="0">
                <a:latin typeface="Candara" pitchFamily="34" charset="0"/>
                <a:cs typeface="Arial" pitchFamily="34" charset="0"/>
              </a:rPr>
              <a:t>Sample: </a:t>
            </a:r>
          </a:p>
          <a:p>
            <a:pPr algn="just"/>
            <a:r>
              <a:rPr lang="en-US" sz="2000" b="1" dirty="0">
                <a:latin typeface="Candara" pitchFamily="34" charset="0"/>
                <a:cs typeface="Arial" pitchFamily="34" charset="0"/>
              </a:rPr>
              <a:t>Complaint</a:t>
            </a:r>
          </a:p>
          <a:p>
            <a:pPr algn="just"/>
            <a:r>
              <a:rPr lang="en-US" sz="2000" b="1" dirty="0">
                <a:latin typeface="Candara" pitchFamily="34" charset="0"/>
                <a:cs typeface="Arial" pitchFamily="34" charset="0"/>
              </a:rPr>
              <a:t>Letter</a:t>
            </a:r>
            <a:endParaRPr lang="en-US" b="1" dirty="0">
              <a:latin typeface="Candara" pitchFamily="34" charset="0"/>
              <a:cs typeface="Arial" pitchFamily="34" charset="0"/>
            </a:endParaRPr>
          </a:p>
        </p:txBody>
      </p:sp>
    </p:spTree>
    <p:extLst>
      <p:ext uri="{BB962C8B-B14F-4D97-AF65-F5344CB8AC3E}">
        <p14:creationId xmlns:p14="http://schemas.microsoft.com/office/powerpoint/2010/main" val="325138714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2CF78C7-A07F-4F58-B4EC-0FD118DA53BE}"/>
              </a:ext>
            </a:extLst>
          </p:cNvPr>
          <p:cNvPicPr>
            <a:picLocks noChangeAspect="1" noChangeArrowheads="1"/>
          </p:cNvPicPr>
          <p:nvPr/>
        </p:nvPicPr>
        <p:blipFill rotWithShape="1">
          <a:blip r:embed="rId2"/>
          <a:srcRect l="13312" r="11849"/>
          <a:stretch/>
        </p:blipFill>
        <p:spPr bwMode="auto">
          <a:xfrm>
            <a:off x="0" y="1"/>
            <a:ext cx="9144000" cy="6872748"/>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38215392-042C-4F31-92C1-9FDF319F47AD}"/>
              </a:ext>
            </a:extLst>
          </p:cNvPr>
          <p:cNvSpPr txBox="1"/>
          <p:nvPr/>
        </p:nvSpPr>
        <p:spPr>
          <a:xfrm>
            <a:off x="38100" y="2362200"/>
            <a:ext cx="1371600" cy="1015663"/>
          </a:xfrm>
          <a:prstGeom prst="rect">
            <a:avLst/>
          </a:prstGeom>
          <a:noFill/>
        </p:spPr>
        <p:txBody>
          <a:bodyPr wrap="square" rtlCol="0">
            <a:spAutoFit/>
          </a:bodyPr>
          <a:lstStyle/>
          <a:p>
            <a:pPr algn="just"/>
            <a:r>
              <a:rPr lang="en-US" sz="2000" b="1" dirty="0">
                <a:latin typeface="Candara" pitchFamily="34" charset="0"/>
                <a:cs typeface="Arial" pitchFamily="34" charset="0"/>
              </a:rPr>
              <a:t>Sample: </a:t>
            </a:r>
          </a:p>
          <a:p>
            <a:pPr algn="just"/>
            <a:r>
              <a:rPr lang="en-US" sz="2000" b="1" dirty="0">
                <a:latin typeface="Candara" pitchFamily="34" charset="0"/>
                <a:cs typeface="Arial" pitchFamily="34" charset="0"/>
              </a:rPr>
              <a:t>Complaint</a:t>
            </a:r>
          </a:p>
          <a:p>
            <a:pPr algn="just"/>
            <a:r>
              <a:rPr lang="en-US" sz="2000" b="1" dirty="0">
                <a:latin typeface="Candara" pitchFamily="34" charset="0"/>
                <a:cs typeface="Arial" pitchFamily="34" charset="0"/>
              </a:rPr>
              <a:t>Letter</a:t>
            </a:r>
            <a:endParaRPr lang="en-US" b="1" dirty="0">
              <a:latin typeface="Candara" pitchFamily="34" charset="0"/>
              <a:cs typeface="Arial" pitchFamily="34" charset="0"/>
            </a:endParaRPr>
          </a:p>
        </p:txBody>
      </p:sp>
    </p:spTree>
    <p:extLst>
      <p:ext uri="{BB962C8B-B14F-4D97-AF65-F5344CB8AC3E}">
        <p14:creationId xmlns:p14="http://schemas.microsoft.com/office/powerpoint/2010/main" val="3320529983"/>
      </p:ext>
    </p:extLst>
  </p:cSld>
  <p:clrMapOvr>
    <a:masterClrMapping/>
  </p:clrMapOvr>
  <p:transition spd="med">
    <p:fade/>
  </p:transition>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7775</TotalTime>
  <Words>2298</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678</cp:revision>
  <dcterms:created xsi:type="dcterms:W3CDTF">2015-07-28T10:20:14Z</dcterms:created>
  <dcterms:modified xsi:type="dcterms:W3CDTF">2017-10-20T15:27:32Z</dcterms:modified>
</cp:coreProperties>
</file>