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E0F"/>
    <a:srgbClr val="730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703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39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2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9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4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10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2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4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EA7619-9696-4118-A5A6-26540718BE2F}" type="datetimeFigureOut">
              <a:rPr lang="en-US" smtClean="0"/>
              <a:t>17-May-18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DD791B-2A91-4C7D-8863-06D92BC5D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1391696">
            <a:off x="56552" y="603431"/>
            <a:ext cx="7547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B70E0F"/>
                </a:solidFill>
                <a:latin typeface="Adobe Caslon Pro Bold" panose="0205070206050A020403" pitchFamily="18" charset="0"/>
              </a:rPr>
              <a:t>INNOVATIVE CLOCK</a:t>
            </a:r>
          </a:p>
        </p:txBody>
      </p:sp>
      <p:sp>
        <p:nvSpPr>
          <p:cNvPr id="5" name="TextBox 4"/>
          <p:cNvSpPr txBox="1"/>
          <p:nvPr/>
        </p:nvSpPr>
        <p:spPr>
          <a:xfrm rot="21399156">
            <a:off x="1676813" y="1554394"/>
            <a:ext cx="3374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BUKHARI   FA17-BCS-104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401">
            <a:off x="2956660" y="3376555"/>
            <a:ext cx="3179379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4" y="218190"/>
            <a:ext cx="9339950" cy="53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5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169" y="777968"/>
            <a:ext cx="8825659" cy="706964"/>
          </a:xfrm>
        </p:spPr>
        <p:txBody>
          <a:bodyPr/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69" y="1484932"/>
            <a:ext cx="8825659" cy="3416300"/>
          </a:xfrm>
        </p:spPr>
        <p:txBody>
          <a:bodyPr/>
          <a:lstStyle/>
          <a:p>
            <a:r>
              <a:rPr lang="en-US" sz="2800" b="1" dirty="0"/>
              <a:t>Innovation</a:t>
            </a:r>
          </a:p>
          <a:p>
            <a:pPr lvl="1"/>
            <a:r>
              <a:rPr lang="en-US" sz="2400" dirty="0"/>
              <a:t>Innovation generally refers to changing processes or creating more effective processes, products and ideas</a:t>
            </a:r>
          </a:p>
          <a:p>
            <a:r>
              <a:rPr lang="en-US" sz="2800" b="1" dirty="0"/>
              <a:t>Innovative Clock</a:t>
            </a:r>
          </a:p>
          <a:p>
            <a:pPr lvl="1"/>
            <a:r>
              <a:rPr lang="en-US" sz="24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29448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42598"/>
            <a:ext cx="9444867" cy="70696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74" y="1448521"/>
            <a:ext cx="10623884" cy="4391527"/>
          </a:xfrm>
        </p:spPr>
        <p:txBody>
          <a:bodyPr>
            <a:normAutofit/>
          </a:bodyPr>
          <a:lstStyle/>
          <a:p>
            <a:r>
              <a:rPr lang="en-US" sz="2800" b="1" dirty="0"/>
              <a:t>Product</a:t>
            </a:r>
          </a:p>
          <a:p>
            <a:pPr lvl="1"/>
            <a:r>
              <a:rPr lang="en-US" sz="2000" dirty="0"/>
              <a:t>Features (Bluetooth , Camera , Speakers &amp; microphones</a:t>
            </a:r>
          </a:p>
          <a:p>
            <a:pPr lvl="1"/>
            <a:r>
              <a:rPr lang="en-US" sz="2000" dirty="0"/>
              <a:t>Users of Product</a:t>
            </a:r>
            <a:endParaRPr lang="en-US" sz="1800" dirty="0"/>
          </a:p>
          <a:p>
            <a:r>
              <a:rPr lang="en-US" sz="2800" b="1" dirty="0"/>
              <a:t>Price (Per Product)</a:t>
            </a:r>
          </a:p>
          <a:p>
            <a:endParaRPr lang="en-US" sz="2800" b="1" dirty="0"/>
          </a:p>
          <a:p>
            <a:r>
              <a:rPr lang="en-US" sz="2800" b="1" dirty="0"/>
              <a:t>Location</a:t>
            </a:r>
          </a:p>
          <a:p>
            <a:pPr lvl="1"/>
            <a:r>
              <a:rPr lang="en-US" sz="2000" dirty="0"/>
              <a:t>Main bazar, Sahiwal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5268"/>
              </p:ext>
            </p:extLst>
          </p:nvPr>
        </p:nvGraphicFramePr>
        <p:xfrm>
          <a:off x="1154954" y="3788122"/>
          <a:ext cx="8127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Manufacture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Sales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Rs. 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Rs. 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Rs.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4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1494255"/>
            <a:ext cx="9444867" cy="3869489"/>
          </a:xfrm>
        </p:spPr>
        <p:txBody>
          <a:bodyPr>
            <a:normAutofit/>
          </a:bodyPr>
          <a:lstStyle/>
          <a:p>
            <a:r>
              <a:rPr lang="en-US" sz="2800" b="1" dirty="0"/>
              <a:t>Promotion</a:t>
            </a:r>
          </a:p>
          <a:p>
            <a:pPr lvl="1"/>
            <a:r>
              <a:rPr lang="en-US" sz="2400" dirty="0"/>
              <a:t>Ads on News Channels</a:t>
            </a:r>
          </a:p>
          <a:p>
            <a:pPr lvl="1"/>
            <a:r>
              <a:rPr lang="en-US" sz="2400" dirty="0"/>
              <a:t>On Social Media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Customization</a:t>
            </a:r>
          </a:p>
          <a:p>
            <a:pPr lvl="1"/>
            <a:r>
              <a:rPr lang="en-US" sz="2400" dirty="0"/>
              <a:t>Manufacturing of a product according to the taste of customer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154954" y="385012"/>
            <a:ext cx="944486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B70E0F"/>
                </a:solidFill>
              </a:rPr>
              <a:t>Marketing Strategy</a:t>
            </a:r>
          </a:p>
        </p:txBody>
      </p:sp>
    </p:spTree>
    <p:extLst>
      <p:ext uri="{BB962C8B-B14F-4D97-AF65-F5344CB8AC3E}">
        <p14:creationId xmlns:p14="http://schemas.microsoft.com/office/powerpoint/2010/main" val="375312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PESTLE Analysis of an Innovative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006" y="1720850"/>
            <a:ext cx="8825659" cy="3416300"/>
          </a:xfrm>
        </p:spPr>
        <p:txBody>
          <a:bodyPr/>
          <a:lstStyle/>
          <a:p>
            <a:r>
              <a:rPr lang="en-US" sz="2400" b="1" dirty="0"/>
              <a:t>Economic Impacts:</a:t>
            </a:r>
          </a:p>
          <a:p>
            <a:pPr lvl="1"/>
            <a:r>
              <a:rPr lang="en-US" sz="1800" dirty="0"/>
              <a:t>Consumer Demand for Innovative products is increasing</a:t>
            </a:r>
          </a:p>
          <a:p>
            <a:pPr lvl="1"/>
            <a:r>
              <a:rPr lang="en-US" sz="1800" dirty="0"/>
              <a:t>Consumers Have Been Trained to Not Trust Pricing</a:t>
            </a:r>
          </a:p>
          <a:p>
            <a:pPr lvl="1"/>
            <a:r>
              <a:rPr lang="en-US" sz="1800" dirty="0"/>
              <a:t>Start-Up Business Districts</a:t>
            </a:r>
          </a:p>
          <a:p>
            <a:pPr lvl="1"/>
            <a:r>
              <a:rPr lang="en-US" sz="1800" dirty="0"/>
              <a:t>Market Response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47562" y="3312086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Legal Impacts</a:t>
            </a:r>
          </a:p>
          <a:p>
            <a:pPr lvl="1"/>
            <a:r>
              <a:rPr lang="en-US" sz="1800" dirty="0"/>
              <a:t>Patents</a:t>
            </a:r>
          </a:p>
          <a:p>
            <a:pPr lvl="1"/>
            <a:r>
              <a:rPr lang="en-US" sz="1800" dirty="0"/>
              <a:t>Copyrights</a:t>
            </a:r>
          </a:p>
          <a:p>
            <a:pPr lvl="1"/>
            <a:r>
              <a:rPr lang="en-US" sz="1800" dirty="0"/>
              <a:t>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5527" y="906079"/>
            <a:ext cx="10396882" cy="1151965"/>
          </a:xfrm>
        </p:spPr>
        <p:txBody>
          <a:bodyPr>
            <a:noAutofit/>
          </a:bodyPr>
          <a:lstStyle/>
          <a:p>
            <a:r>
              <a:rPr lang="en-US" sz="4000" dirty="0"/>
              <a:t>PESTLE Analysis of an Innovative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6" y="2639595"/>
            <a:ext cx="3465173" cy="3416300"/>
          </a:xfrm>
        </p:spPr>
        <p:txBody>
          <a:bodyPr/>
          <a:lstStyle/>
          <a:p>
            <a:r>
              <a:rPr lang="en-US" sz="2400" b="1" dirty="0"/>
              <a:t>Social Impacts:</a:t>
            </a:r>
          </a:p>
          <a:p>
            <a:pPr lvl="1"/>
            <a:r>
              <a:rPr lang="en-US" sz="1800" dirty="0"/>
              <a:t>Information obsession</a:t>
            </a:r>
          </a:p>
          <a:p>
            <a:pPr lvl="1"/>
            <a:r>
              <a:rPr lang="en-US" sz="1800" dirty="0"/>
              <a:t>Better Security</a:t>
            </a:r>
          </a:p>
          <a:p>
            <a:pPr lvl="1"/>
            <a:r>
              <a:rPr lang="en-US" sz="1800" dirty="0"/>
              <a:t>Increase in Usability of Wireless devices</a:t>
            </a:r>
          </a:p>
          <a:p>
            <a:pPr lvl="1"/>
            <a:r>
              <a:rPr lang="en-US" sz="1800" dirty="0"/>
              <a:t>Distanced Connectivity</a:t>
            </a:r>
          </a:p>
          <a:p>
            <a:pPr lvl="1"/>
            <a:r>
              <a:rPr lang="en-US" sz="1800" dirty="0"/>
              <a:t>Customer Satisfaction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3379" y="2628457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 Technological Impacts:</a:t>
            </a:r>
          </a:p>
          <a:p>
            <a:pPr lvl="1"/>
            <a:r>
              <a:rPr lang="en-US" sz="1800" dirty="0"/>
              <a:t>Research</a:t>
            </a:r>
          </a:p>
          <a:p>
            <a:pPr lvl="1"/>
            <a:r>
              <a:rPr lang="en-US" sz="1800" dirty="0"/>
              <a:t>Globalization</a:t>
            </a:r>
          </a:p>
          <a:p>
            <a:pPr lvl="1"/>
            <a:r>
              <a:rPr lang="en-US" sz="1800" dirty="0"/>
              <a:t>Increase Efficiency and </a:t>
            </a:r>
          </a:p>
          <a:p>
            <a:pPr marL="457200" lvl="1" indent="0">
              <a:buNone/>
            </a:pPr>
            <a:r>
              <a:rPr lang="en-US" sz="1800" dirty="0"/>
              <a:t>     Lower cost</a:t>
            </a:r>
          </a:p>
          <a:p>
            <a:pPr lvl="1"/>
            <a:r>
              <a:rPr lang="en-US" sz="1800" dirty="0"/>
              <a:t>Diffusion</a:t>
            </a:r>
          </a:p>
          <a:p>
            <a:pPr lvl="1"/>
            <a:r>
              <a:rPr lang="en-US" sz="1800" dirty="0"/>
              <a:t>Availability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92651" y="2639595"/>
            <a:ext cx="4375924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 Political Impacts</a:t>
            </a:r>
          </a:p>
          <a:p>
            <a:pPr lvl="1"/>
            <a:r>
              <a:rPr lang="en-US" sz="1800" dirty="0"/>
              <a:t>Government Interaction</a:t>
            </a:r>
          </a:p>
          <a:p>
            <a:pPr lvl="1"/>
            <a:r>
              <a:rPr lang="en-US" sz="1800" dirty="0"/>
              <a:t>Question on production</a:t>
            </a:r>
          </a:p>
          <a:p>
            <a:pPr lvl="1"/>
            <a:r>
              <a:rPr lang="en-US" sz="1800" dirty="0"/>
              <a:t>Stability</a:t>
            </a:r>
          </a:p>
          <a:p>
            <a:pPr lvl="1"/>
            <a:r>
              <a:rPr lang="en-US" sz="1800" dirty="0"/>
              <a:t>Effect on other products</a:t>
            </a:r>
          </a:p>
          <a:p>
            <a:pPr lvl="1"/>
            <a:r>
              <a:rPr lang="en-US" sz="1800" dirty="0"/>
              <a:t>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1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43" y="925543"/>
            <a:ext cx="8825659" cy="706964"/>
          </a:xfrm>
        </p:spPr>
        <p:txBody>
          <a:bodyPr/>
          <a:lstStyle/>
          <a:p>
            <a:r>
              <a:rPr lang="en-US" sz="4000" b="1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2173067"/>
            <a:ext cx="5161625" cy="3416300"/>
          </a:xfrm>
        </p:spPr>
        <p:txBody>
          <a:bodyPr/>
          <a:lstStyle/>
          <a:p>
            <a:r>
              <a:rPr lang="en-US" sz="2400" b="1" dirty="0"/>
              <a:t>Strength:</a:t>
            </a:r>
          </a:p>
          <a:p>
            <a:pPr lvl="1"/>
            <a:r>
              <a:rPr lang="en-US" sz="2000" dirty="0"/>
              <a:t>The varied offering to diverse segments with a clear-cut positioning.</a:t>
            </a:r>
          </a:p>
          <a:p>
            <a:pPr lvl="1"/>
            <a:r>
              <a:rPr lang="en-US" sz="2000" dirty="0"/>
              <a:t>Innovation is core to its strategy.</a:t>
            </a:r>
          </a:p>
          <a:p>
            <a:pPr lvl="1"/>
            <a:r>
              <a:rPr lang="en-US" sz="2000" dirty="0"/>
              <a:t>Excellent customer service.</a:t>
            </a:r>
          </a:p>
          <a:p>
            <a:pPr lvl="1"/>
            <a:r>
              <a:rPr lang="en-US" sz="2000" dirty="0"/>
              <a:t>Multiple uses with the single product.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2173067"/>
            <a:ext cx="516162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Weaknesses:</a:t>
            </a:r>
          </a:p>
          <a:p>
            <a:pPr lvl="1"/>
            <a:r>
              <a:rPr lang="en-US" sz="2000" dirty="0"/>
              <a:t>The clock is highly technical.</a:t>
            </a:r>
          </a:p>
          <a:p>
            <a:pPr lvl="1"/>
            <a:r>
              <a:rPr lang="en-US" sz="2000" dirty="0"/>
              <a:t>Rural areas do not form a substantial part of customer base.</a:t>
            </a:r>
          </a:p>
          <a:p>
            <a:pPr lvl="1"/>
            <a:r>
              <a:rPr lang="en-US" sz="2000" dirty="0"/>
              <a:t>Price is comparatively high than traditional clock’s.</a:t>
            </a:r>
          </a:p>
          <a:p>
            <a:pPr lvl="1"/>
            <a:r>
              <a:rPr lang="en-US" sz="2000" dirty="0"/>
              <a:t>Brand is new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2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735" y="877417"/>
            <a:ext cx="8825659" cy="706964"/>
          </a:xfrm>
        </p:spPr>
        <p:txBody>
          <a:bodyPr/>
          <a:lstStyle/>
          <a:p>
            <a:pPr algn="ctr"/>
            <a:r>
              <a:rPr lang="en-US" sz="4000" b="1" u="sng" dirty="0"/>
              <a:t>THREAT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734" y="1720850"/>
            <a:ext cx="8825659" cy="3416300"/>
          </a:xfrm>
        </p:spPr>
        <p:txBody>
          <a:bodyPr/>
          <a:lstStyle/>
          <a:p>
            <a:r>
              <a:rPr lang="en-US" sz="2800" dirty="0"/>
              <a:t>Time and Cost of entry</a:t>
            </a:r>
          </a:p>
          <a:p>
            <a:r>
              <a:rPr lang="en-US" sz="2800" dirty="0"/>
              <a:t>Specialist Knowledge</a:t>
            </a:r>
          </a:p>
          <a:p>
            <a:r>
              <a:rPr lang="en-US" sz="2800" dirty="0"/>
              <a:t>Cost Advantages</a:t>
            </a:r>
          </a:p>
          <a:p>
            <a:r>
              <a:rPr lang="en-US" sz="2800" dirty="0"/>
              <a:t>Technology protection</a:t>
            </a:r>
          </a:p>
          <a:p>
            <a:r>
              <a:rPr lang="en-US" sz="2800" dirty="0"/>
              <a:t>Barriers to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1743" y="925543"/>
            <a:ext cx="8825659" cy="706964"/>
          </a:xfrm>
        </p:spPr>
        <p:txBody>
          <a:bodyPr/>
          <a:lstStyle/>
          <a:p>
            <a:r>
              <a:rPr lang="en-US" sz="4000" b="1" dirty="0"/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134" y="1895664"/>
            <a:ext cx="5161625" cy="34163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Opportunities:</a:t>
            </a:r>
          </a:p>
          <a:p>
            <a:pPr lvl="1"/>
            <a:r>
              <a:rPr lang="en-US" sz="2200" dirty="0"/>
              <a:t>Rural market can be tapped.</a:t>
            </a:r>
          </a:p>
          <a:p>
            <a:pPr lvl="1"/>
            <a:r>
              <a:rPr lang="en-US" sz="2200" dirty="0"/>
              <a:t>Huge market in the exchange business.</a:t>
            </a:r>
          </a:p>
          <a:p>
            <a:pPr lvl="1"/>
            <a:r>
              <a:rPr lang="en-US" sz="2200" dirty="0"/>
              <a:t>By educating the audience its prospect customers can be increased.</a:t>
            </a:r>
          </a:p>
          <a:p>
            <a:pPr lvl="1"/>
            <a:r>
              <a:rPr lang="en-US" sz="2200" dirty="0"/>
              <a:t>Clocks positioned as a legacy rather than just a utility product.</a:t>
            </a:r>
          </a:p>
          <a:p>
            <a:pPr lvl="1"/>
            <a:r>
              <a:rPr lang="en-US" sz="2200" dirty="0"/>
              <a:t>Can be used by security industry.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3687" y="1720850"/>
            <a:ext cx="5161625" cy="3416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Threats:</a:t>
            </a:r>
          </a:p>
          <a:p>
            <a:pPr lvl="1"/>
            <a:r>
              <a:rPr lang="en-US" sz="2200" dirty="0"/>
              <a:t>Product technology is not difficult to copy.</a:t>
            </a:r>
          </a:p>
          <a:p>
            <a:pPr lvl="1"/>
            <a:r>
              <a:rPr lang="en-US" sz="2200" dirty="0"/>
              <a:t>Low setup cost leads to low barriers for new entrants.</a:t>
            </a:r>
          </a:p>
          <a:p>
            <a:pPr lvl="1"/>
            <a:r>
              <a:rPr lang="en-US" sz="2200" dirty="0"/>
              <a:t>Unorganized sector or it can be referred as grey market.</a:t>
            </a:r>
          </a:p>
          <a:p>
            <a:pPr lvl="1"/>
            <a:r>
              <a:rPr lang="en-US" sz="2200" dirty="0"/>
              <a:t>Low priced product can be offered by large manufacturers.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56</TotalTime>
  <Words>325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Caslon Pro Bold</vt:lpstr>
      <vt:lpstr>Arial</vt:lpstr>
      <vt:lpstr>Franklin Gothic Book</vt:lpstr>
      <vt:lpstr>Franklin Gothic Medium</vt:lpstr>
      <vt:lpstr>Wingdings 3</vt:lpstr>
      <vt:lpstr>Main Event</vt:lpstr>
      <vt:lpstr>PowerPoint Presentation</vt:lpstr>
      <vt:lpstr>INTRODUCTION</vt:lpstr>
      <vt:lpstr>Marketing Strategy</vt:lpstr>
      <vt:lpstr>PowerPoint Presentation</vt:lpstr>
      <vt:lpstr>PESTLE Analysis of an Innovative Clock</vt:lpstr>
      <vt:lpstr>PESTLE Analysis of an Innovative Clock</vt:lpstr>
      <vt:lpstr>SWOT ANALYSIS</vt:lpstr>
      <vt:lpstr>THREAT</vt:lpstr>
      <vt:lpstr>SWOT ANALYSIS</vt:lpstr>
      <vt:lpstr>PowerPoint Presentation</vt:lpstr>
    </vt:vector>
  </TitlesOfParts>
  <Company>OliveSoft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Waleed Akram</dc:creator>
  <cp:lastModifiedBy>Usama Sarwar</cp:lastModifiedBy>
  <cp:revision>11</cp:revision>
  <dcterms:created xsi:type="dcterms:W3CDTF">2018-05-16T22:28:03Z</dcterms:created>
  <dcterms:modified xsi:type="dcterms:W3CDTF">2018-05-17T02:36:08Z</dcterms:modified>
</cp:coreProperties>
</file>