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9FCA7-1757-4CC6-B1CD-861D877720B2}" v="2" dt="2020-06-22T06:14:4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Yasir" userId="S::fa17-bcs-029@students.cuisahiwal.edu.pk::6331981f-ab09-4f7a-ba9f-ae61739bc268" providerId="AD" clId="Web-{1BD9FCA7-1757-4CC6-B1CD-861D877720B2}"/>
    <pc:docChg chg="modSld">
      <pc:chgData name="Muhammad Yasir" userId="S::fa17-bcs-029@students.cuisahiwal.edu.pk::6331981f-ab09-4f7a-ba9f-ae61739bc268" providerId="AD" clId="Web-{1BD9FCA7-1757-4CC6-B1CD-861D877720B2}" dt="2020-06-22T06:14:42.070" v="1" actId="1076"/>
      <pc:docMkLst>
        <pc:docMk/>
      </pc:docMkLst>
      <pc:sldChg chg="modSp">
        <pc:chgData name="Muhammad Yasir" userId="S::fa17-bcs-029@students.cuisahiwal.edu.pk::6331981f-ab09-4f7a-ba9f-ae61739bc268" providerId="AD" clId="Web-{1BD9FCA7-1757-4CC6-B1CD-861D877720B2}" dt="2020-06-22T06:14:42.070" v="1" actId="1076"/>
        <pc:sldMkLst>
          <pc:docMk/>
          <pc:sldMk cId="0" sldId="258"/>
        </pc:sldMkLst>
        <pc:picChg chg="mod">
          <ac:chgData name="Muhammad Yasir" userId="S::fa17-bcs-029@students.cuisahiwal.edu.pk::6331981f-ab09-4f7a-ba9f-ae61739bc268" providerId="AD" clId="Web-{1BD9FCA7-1757-4CC6-B1CD-861D877720B2}" dt="2020-06-22T06:14:42.070" v="1" actId="1076"/>
          <ac:picMkLst>
            <pc:docMk/>
            <pc:sldMk cId="0" sldId="25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91F20-6B22-41C9-927E-62FC4784F9C0}" type="datetimeFigureOut">
              <a:rPr lang="en-MY" smtClean="0"/>
              <a:pPr/>
              <a:t>22/6/2020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F500-EFD7-4A7F-83E4-C24EA3FD386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6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5.WAV"/><Relationship Id="rId7" Type="http://schemas.openxmlformats.org/officeDocument/2006/relationships/image" Target="../media/image1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Tertiary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sz="2600"/>
              <a:t>Tertiary structure describes how the secondary structure units associate within a single polypeptide chain to give a three-dimensional structure. </a:t>
            </a:r>
          </a:p>
          <a:p>
            <a:r>
              <a:rPr lang="en-US" sz="2600"/>
              <a:t>Quaternary structure describes how two or more polypeptide chains associate to form a native protein structure (but some proteins consist of a single chain). </a:t>
            </a:r>
          </a:p>
          <a:p>
            <a:r>
              <a:rPr lang="en-US" sz="2600"/>
              <a:t>Tertiary structures can be divided into three main classes:</a:t>
            </a:r>
          </a:p>
          <a:p>
            <a:pPr lvl="1">
              <a:buFontTx/>
              <a:buNone/>
            </a:pPr>
            <a:r>
              <a:rPr lang="en-US" sz="2600">
                <a:latin typeface="Symbol" pitchFamily="18" charset="2"/>
              </a:rPr>
              <a:t>	a</a:t>
            </a:r>
            <a:r>
              <a:rPr lang="en-US" sz="2600"/>
              <a:t> domain</a:t>
            </a:r>
          </a:p>
          <a:p>
            <a:pPr lvl="1">
              <a:buFontTx/>
              <a:buNone/>
            </a:pPr>
            <a:r>
              <a:rPr lang="en-US" sz="2600">
                <a:latin typeface="Symbol" pitchFamily="18" charset="2"/>
              </a:rPr>
              <a:t>	b</a:t>
            </a:r>
            <a:r>
              <a:rPr lang="en-US" sz="2600"/>
              <a:t> domains</a:t>
            </a:r>
          </a:p>
          <a:p>
            <a:pPr lvl="1">
              <a:buFontTx/>
              <a:buNone/>
            </a:pPr>
            <a:r>
              <a:rPr lang="en-US" sz="2600">
                <a:latin typeface="Symbol" pitchFamily="18" charset="2"/>
              </a:rPr>
              <a:t>	a/b</a:t>
            </a:r>
            <a:r>
              <a:rPr lang="en-US" sz="2600"/>
              <a:t>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225" y="274638"/>
            <a:ext cx="3711575" cy="1143000"/>
          </a:xfrm>
        </p:spPr>
        <p:txBody>
          <a:bodyPr>
            <a:normAutofit fontScale="90000"/>
          </a:bodyPr>
          <a:lstStyle/>
          <a:p>
            <a:r>
              <a:rPr lang="en-US"/>
              <a:t>Four-helix Bundles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2133600"/>
            <a:ext cx="365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cytochrome b562 (a) adjacent helices are antiparallel, whereas the human growth hormone (b) has two pairs of parallel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helices</a:t>
            </a:r>
          </a:p>
        </p:txBody>
      </p:sp>
      <p:pic>
        <p:nvPicPr>
          <p:cNvPr id="15364" name="Picture 4" descr="FIG3_7"/>
          <p:cNvPicPr>
            <a:picLocks noChangeAspect="1" noChangeArrowheads="1"/>
          </p:cNvPicPr>
          <p:nvPr/>
        </p:nvPicPr>
        <p:blipFill>
          <a:blip r:embed="rId4" cstate="print"/>
          <a:srcRect b="5666"/>
          <a:stretch>
            <a:fillRect/>
          </a:stretch>
        </p:blipFill>
        <p:spPr bwMode="auto">
          <a:xfrm>
            <a:off x="304800" y="685800"/>
            <a:ext cx="4953000" cy="4864100"/>
          </a:xfrm>
          <a:prstGeom prst="rect">
            <a:avLst/>
          </a:prstGeom>
          <a:noFill/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81000"/>
            <a:ext cx="8318500" cy="1143000"/>
          </a:xfrm>
        </p:spPr>
        <p:txBody>
          <a:bodyPr/>
          <a:lstStyle/>
          <a:p>
            <a:r>
              <a:rPr lang="en-US" sz="4000"/>
              <a:t>Dimeric RNA-binding Protein  Rop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1371600"/>
            <a:ext cx="5410200" cy="5297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subunit of Rop comprises two </a:t>
            </a:r>
            <a:r>
              <a:rPr lang="en-US" sz="3100">
                <a:sym typeface="Symbol" pitchFamily="18" charset="2"/>
              </a:rPr>
              <a:t></a:t>
            </a:r>
            <a:r>
              <a:rPr lang="en-US" sz="2800"/>
              <a:t> helices arranged in a coiled-coil structure with side chains packed into the hydrophobic core according to the "knobs in holes" model.</a:t>
            </a:r>
          </a:p>
          <a:p>
            <a:pPr>
              <a:lnSpc>
                <a:spcPct val="90000"/>
              </a:lnSpc>
            </a:pPr>
            <a:r>
              <a:rPr lang="en-US" sz="2800"/>
              <a:t>The two subunits are arranged in such a way that a bundle of four </a:t>
            </a:r>
            <a:r>
              <a:rPr lang="en-US" sz="3100">
                <a:sym typeface="Symbol" pitchFamily="18" charset="2"/>
              </a:rPr>
              <a:t></a:t>
            </a:r>
            <a:r>
              <a:rPr lang="en-US" sz="2800"/>
              <a:t> helices is formed. </a:t>
            </a:r>
          </a:p>
          <a:p>
            <a:pPr>
              <a:lnSpc>
                <a:spcPct val="90000"/>
              </a:lnSpc>
            </a:pPr>
            <a:r>
              <a:rPr lang="en-US" sz="2800"/>
              <a:t>The RNA binding surface is located at the middle of the helices.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16388" name="Picture 4" descr="FIG3_8"/>
          <p:cNvPicPr>
            <a:picLocks noChangeAspect="1" noChangeArrowheads="1"/>
          </p:cNvPicPr>
          <p:nvPr/>
        </p:nvPicPr>
        <p:blipFill>
          <a:blip r:embed="rId4" cstate="print"/>
          <a:srcRect r="50000"/>
          <a:stretch>
            <a:fillRect/>
          </a:stretch>
        </p:blipFill>
        <p:spPr bwMode="auto">
          <a:xfrm>
            <a:off x="1143000" y="2209800"/>
            <a:ext cx="1528763" cy="3702050"/>
          </a:xfrm>
          <a:prstGeom prst="rect">
            <a:avLst/>
          </a:prstGeom>
          <a:noFill/>
        </p:spPr>
      </p:pic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066800" y="3657600"/>
            <a:ext cx="76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667000" y="3657600"/>
            <a:ext cx="76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28600" y="4114800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RNA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819400" y="4038600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RNA</a:t>
            </a:r>
          </a:p>
        </p:txBody>
      </p:sp>
      <p:pic>
        <p:nvPicPr>
          <p:cNvPr id="9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4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914400"/>
            <a:ext cx="4267200" cy="1143000"/>
          </a:xfrm>
        </p:spPr>
        <p:txBody>
          <a:bodyPr/>
          <a:lstStyle/>
          <a:p>
            <a:r>
              <a:rPr lang="en-US"/>
              <a:t>The Globin Fold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382000" cy="3505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This fold has been found in a large group of related proteins including myoglobin and hemoglobin.</a:t>
            </a:r>
          </a:p>
          <a:p>
            <a:pPr>
              <a:lnSpc>
                <a:spcPct val="85000"/>
              </a:lnSpc>
            </a:pPr>
            <a:r>
              <a:rPr lang="en-US" sz="2400"/>
              <a:t>The globin fold usually consists of eight alpha helices (A-H). The two helices at the end of the chain are antiparallel, forming a helix-turn-helix motif, but the remainder of the fold does not include any characterized supersecondary structures. </a:t>
            </a:r>
          </a:p>
          <a:p>
            <a:pPr>
              <a:lnSpc>
                <a:spcPct val="85000"/>
              </a:lnSpc>
            </a:pPr>
            <a:r>
              <a:rPr lang="en-US" sz="2400"/>
              <a:t>These helices pack against each other with larger angles, around 50 ° between them than occurs between antiparallel helices (approximately 20°) so that the helices form a hydrophobic packet for the heme active site.</a:t>
            </a:r>
          </a:p>
        </p:txBody>
      </p:sp>
      <p:pic>
        <p:nvPicPr>
          <p:cNvPr id="17412" name="Picture 4" descr="FIG3_10"/>
          <p:cNvPicPr>
            <a:picLocks noChangeAspect="1" noChangeArrowheads="1"/>
          </p:cNvPicPr>
          <p:nvPr/>
        </p:nvPicPr>
        <p:blipFill>
          <a:blip r:embed="rId2" cstate="print"/>
          <a:srcRect b="3430"/>
          <a:stretch>
            <a:fillRect/>
          </a:stretch>
        </p:blipFill>
        <p:spPr bwMode="auto">
          <a:xfrm>
            <a:off x="5105400" y="0"/>
            <a:ext cx="2971800" cy="2840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The Globin Fold has been Preserved During Evolution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/>
              <a:t>The 3D structures of globin proteins from different organisms (mammals, plants, and inserts) are solved and they share the same essential features of the globin fold.</a:t>
            </a:r>
          </a:p>
          <a:p>
            <a:r>
              <a:rPr lang="en-US"/>
              <a:t>The sequence homology is from 99 % to 16 %, which is very low.</a:t>
            </a:r>
          </a:p>
          <a:p>
            <a:r>
              <a:rPr lang="en-US"/>
              <a:t>How can amino acid sequences that are very different for proteins be very similar in their 3D structures? </a:t>
            </a:r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609600"/>
            <a:ext cx="5575300" cy="1143000"/>
          </a:xfrm>
        </p:spPr>
        <p:txBody>
          <a:bodyPr/>
          <a:lstStyle/>
          <a:p>
            <a:r>
              <a:rPr lang="en-US"/>
              <a:t>Evolution of Globins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Arthur Lesk &amp; Cyrus Chothia in the UK have examined the residues that are structurally equivalent to positions in 9 known globin structures, that are involved in helix-heme contacts, and in the packing of the helices against each other.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There are a total of 59 positions preserved, 31 buried in the middle of protein and 28 in contact with the heme group.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There is no conserved sequences nor size-compensatory mutations in the hydrophobic core formed  by the 31 a.a.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Conclusion: The evolutionary divergence of globins has been constrained primarily by an almost conservation of the hydrophobicity of the residues buried in the helix-helix and helix-heme contact.</a:t>
            </a:r>
          </a:p>
        </p:txBody>
      </p:sp>
      <p:pic>
        <p:nvPicPr>
          <p:cNvPr id="19460" name="Picture 4" descr="FIG3_10"/>
          <p:cNvPicPr>
            <a:picLocks noChangeAspect="1" noChangeArrowheads="1"/>
          </p:cNvPicPr>
          <p:nvPr/>
        </p:nvPicPr>
        <p:blipFill>
          <a:blip r:embed="rId4" cstate="print"/>
          <a:srcRect b="3430"/>
          <a:stretch>
            <a:fillRect/>
          </a:stretch>
        </p:blipFill>
        <p:spPr bwMode="auto">
          <a:xfrm>
            <a:off x="6477000" y="219075"/>
            <a:ext cx="1752600" cy="1674813"/>
          </a:xfrm>
          <a:prstGeom prst="rect">
            <a:avLst/>
          </a:prstGeom>
          <a:noFill/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4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How do Proteins Adopt to Changes in the Size of Buried Residues?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 sz="2400"/>
              <a:t>The mode of packing for the </a:t>
            </a:r>
            <a:r>
              <a:rPr lang="en-US" sz="2400">
                <a:sym typeface="Symbol" pitchFamily="18" charset="2"/>
              </a:rPr>
              <a:t></a:t>
            </a:r>
            <a:r>
              <a:rPr lang="en-US" sz="2400"/>
              <a:t> helices are the same in all the globin structures</a:t>
            </a:r>
          </a:p>
          <a:p>
            <a:r>
              <a:rPr lang="en-US" sz="2400"/>
              <a:t>The same types of packing ridges into grooves occur in corresponding </a:t>
            </a:r>
            <a:r>
              <a:rPr lang="en-US" sz="2400">
                <a:latin typeface="Symbol" pitchFamily="18" charset="2"/>
              </a:rPr>
              <a:t>a </a:t>
            </a:r>
            <a:r>
              <a:rPr lang="en-US" sz="2400"/>
              <a:t>helices in all these structures.</a:t>
            </a:r>
          </a:p>
          <a:p>
            <a:pPr lvl="1"/>
            <a:r>
              <a:rPr lang="en-US" sz="2400"/>
              <a:t>The relative positions and orientations of the </a:t>
            </a:r>
            <a:r>
              <a:rPr lang="en-US" sz="2000">
                <a:latin typeface="Symbol" pitchFamily="18" charset="2"/>
              </a:rPr>
              <a:t>a</a:t>
            </a:r>
            <a:r>
              <a:rPr lang="en-US" sz="2400"/>
              <a:t> helices change to accommodate changes in the volume of sidechains involved in the packing.</a:t>
            </a:r>
          </a:p>
          <a:p>
            <a:pPr lvl="1"/>
            <a:r>
              <a:rPr lang="en-US" sz="2400"/>
              <a:t>The structure of loop regions changes so that the movement of one helix is not transmitted to the rest of the structure to preserve the geometry of the heme pocket.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74638"/>
            <a:ext cx="3551238" cy="1143000"/>
          </a:xfrm>
        </p:spPr>
        <p:txBody>
          <a:bodyPr/>
          <a:lstStyle/>
          <a:p>
            <a:r>
              <a:rPr lang="en-US"/>
              <a:t>Hemoglobin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3325" y="723900"/>
            <a:ext cx="4038600" cy="5410200"/>
          </a:xfrm>
        </p:spPr>
        <p:txBody>
          <a:bodyPr/>
          <a:lstStyle/>
          <a:p>
            <a:r>
              <a:rPr lang="en-US" sz="2400"/>
              <a:t>The hemoglobin molecule is built up of four polypeptide chains: two </a:t>
            </a:r>
            <a:r>
              <a:rPr lang="en-US" sz="2400">
                <a:latin typeface="Symbol" pitchFamily="18" charset="2"/>
              </a:rPr>
              <a:t>a </a:t>
            </a:r>
            <a:r>
              <a:rPr lang="en-US" sz="2400"/>
              <a:t>chains and two </a:t>
            </a:r>
            <a:r>
              <a:rPr lang="en-US" sz="2400">
                <a:latin typeface="Symbol" pitchFamily="18" charset="2"/>
              </a:rPr>
              <a:t>b </a:t>
            </a:r>
            <a:r>
              <a:rPr lang="en-US" sz="2400"/>
              <a:t>chains. Each chain has a three-dimensional structure similar to that of myoglobin: the globin fold. </a:t>
            </a:r>
          </a:p>
          <a:p>
            <a:r>
              <a:rPr lang="en-US" sz="2400"/>
              <a:t>In sickle-cell anemia, Glu 6 in the </a:t>
            </a:r>
            <a:r>
              <a:rPr lang="en-US" sz="2400">
                <a:latin typeface="Symbol" pitchFamily="18" charset="2"/>
              </a:rPr>
              <a:t>b </a:t>
            </a:r>
            <a:r>
              <a:rPr lang="en-US" sz="2400"/>
              <a:t>chain of hemoglobin is mutated to Val, thereby creating a hydrophobic patch on the surface of the molecule. </a:t>
            </a:r>
          </a:p>
        </p:txBody>
      </p:sp>
      <p:pic>
        <p:nvPicPr>
          <p:cNvPr id="21508" name="Picture 4" descr="FIG3_13"/>
          <p:cNvPicPr>
            <a:picLocks noChangeAspect="1" noChangeArrowheads="1"/>
          </p:cNvPicPr>
          <p:nvPr/>
        </p:nvPicPr>
        <p:blipFill>
          <a:blip r:embed="rId4" cstate="print"/>
          <a:srcRect r="9930"/>
          <a:stretch>
            <a:fillRect/>
          </a:stretch>
        </p:blipFill>
        <p:spPr bwMode="auto">
          <a:xfrm>
            <a:off x="55563" y="1968500"/>
            <a:ext cx="4953000" cy="3943350"/>
          </a:xfrm>
          <a:prstGeom prst="rect">
            <a:avLst/>
          </a:prstGeom>
          <a:noFill/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 (Domain) Folds of Protein</a:t>
            </a:r>
          </a:p>
        </p:txBody>
      </p:sp>
      <p:pic>
        <p:nvPicPr>
          <p:cNvPr id="5123" name="Picture 3" descr="domain fol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330325"/>
            <a:ext cx="8915400" cy="4643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z="3600"/>
              <a:t>Common Features of Globular Proteins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non-polar residues V, L, I, M and F largely occur in the interior of a protein, out of contact with the aqueous solvent.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charged polar residues R, H, K, D and E are largely located on the surface of a protein in contact with the aqueous solvent. If they are located inside of a protein, they often have specific chemical function, such as promoting catalysis or participating in metal binding.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uncharged polar groups S, T, N, Q, Y and W are usually on the surface but frequently occur in the interior of the protein, forming hydrogen bonds with other groups.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Globular protein cores are efficiently arranged with their side chains in relaxed conformations. The protein interior is efficiently packed .</a:t>
            </a:r>
            <a:r>
              <a:rPr lang="en-US" sz="2200" dirty="0"/>
              <a:t> 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248400" y="6400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1138"/>
            <a:ext cx="7772400" cy="1143000"/>
          </a:xfrm>
        </p:spPr>
        <p:txBody>
          <a:bodyPr/>
          <a:lstStyle/>
          <a:p>
            <a:r>
              <a:rPr lang="en-US"/>
              <a:t>Alpha Domain: The Lone Helix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74763"/>
            <a:ext cx="7924800" cy="2819400"/>
          </a:xfrm>
        </p:spPr>
        <p:txBody>
          <a:bodyPr/>
          <a:lstStyle/>
          <a:p>
            <a:r>
              <a:rPr lang="en-US" sz="2800"/>
              <a:t>There are a number of examples of small proteins (or peptides), which consist of little more than a single helix.</a:t>
            </a:r>
          </a:p>
          <a:p>
            <a:r>
              <a:rPr lang="en-US" sz="2800"/>
              <a:t> A striking example is glucagon, a hormone involved in regulating sugar metabolism in mammals (as is insulin). </a:t>
            </a:r>
          </a:p>
        </p:txBody>
      </p:sp>
      <p:pic>
        <p:nvPicPr>
          <p:cNvPr id="7172" name="Picture 4" descr="1g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4168775"/>
            <a:ext cx="6931025" cy="2347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724400" cy="1143000"/>
          </a:xfrm>
        </p:spPr>
        <p:txBody>
          <a:bodyPr/>
          <a:lstStyle/>
          <a:p>
            <a:r>
              <a:rPr lang="en-US"/>
              <a:t>Coil-coil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Helices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5029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coiled-coil </a:t>
            </a:r>
            <a:r>
              <a:rPr lang="en-US" sz="2400">
                <a:latin typeface="Symbol" pitchFamily="18" charset="2"/>
              </a:rPr>
              <a:t>a </a:t>
            </a:r>
            <a:r>
              <a:rPr lang="en-US" sz="2400"/>
              <a:t>helix has a repetitive heptad amino acid sequence (transcription factor GCN4). Within each heptad the amino acids are labeled a-g. 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latin typeface="Symbol" pitchFamily="18" charset="2"/>
              </a:rPr>
              <a:t>a </a:t>
            </a:r>
            <a:r>
              <a:rPr lang="en-US" sz="2400"/>
              <a:t>helices in the coiled-coil are slightly distorted so that the helical repeat is 3.5 residues rather than 3.6, as in a regular helix. There is an integral repeat of seven residues along the helix</a:t>
            </a:r>
            <a:r>
              <a:rPr lang="en-US" sz="2000"/>
              <a:t>.</a:t>
            </a:r>
            <a:r>
              <a:rPr lang="en-US" sz="2800"/>
              <a:t> </a:t>
            </a:r>
          </a:p>
        </p:txBody>
      </p:sp>
      <p:pic>
        <p:nvPicPr>
          <p:cNvPr id="8196" name="Picture 4" descr="FIG3_1"/>
          <p:cNvPicPr>
            <a:picLocks noChangeAspect="1" noChangeArrowheads="1"/>
          </p:cNvPicPr>
          <p:nvPr/>
        </p:nvPicPr>
        <p:blipFill>
          <a:blip r:embed="rId4" cstate="print"/>
          <a:srcRect b="25641"/>
          <a:stretch>
            <a:fillRect/>
          </a:stretch>
        </p:blipFill>
        <p:spPr bwMode="auto">
          <a:xfrm>
            <a:off x="5129213" y="231775"/>
            <a:ext cx="3841750" cy="1104900"/>
          </a:xfrm>
          <a:prstGeom prst="rect">
            <a:avLst/>
          </a:prstGeom>
          <a:noFill/>
        </p:spPr>
      </p:pic>
      <p:pic>
        <p:nvPicPr>
          <p:cNvPr id="8197" name="Picture 5" descr="FIG3_2"/>
          <p:cNvPicPr>
            <a:picLocks noChangeAspect="1" noChangeArrowheads="1"/>
          </p:cNvPicPr>
          <p:nvPr/>
        </p:nvPicPr>
        <p:blipFill>
          <a:blip r:embed="rId5" cstate="print"/>
          <a:srcRect l="60133"/>
          <a:stretch>
            <a:fillRect/>
          </a:stretch>
        </p:blipFill>
        <p:spPr bwMode="auto">
          <a:xfrm>
            <a:off x="5840413" y="2006600"/>
            <a:ext cx="2844800" cy="4445000"/>
          </a:xfrm>
          <a:prstGeom prst="rect">
            <a:avLst/>
          </a:prstGeom>
          <a:noFill/>
        </p:spPr>
      </p:pic>
      <p:pic>
        <p:nvPicPr>
          <p:cNvPr id="8198" name="Picture 6" descr="FIG3_2"/>
          <p:cNvPicPr>
            <a:picLocks noChangeAspect="1" noChangeArrowheads="1"/>
          </p:cNvPicPr>
          <p:nvPr/>
        </p:nvPicPr>
        <p:blipFill>
          <a:blip r:embed="rId5" cstate="print"/>
          <a:srcRect r="44827" b="77200"/>
          <a:stretch>
            <a:fillRect/>
          </a:stretch>
        </p:blipFill>
        <p:spPr bwMode="auto">
          <a:xfrm>
            <a:off x="444500" y="1066800"/>
            <a:ext cx="5029200" cy="1344613"/>
          </a:xfrm>
          <a:prstGeom prst="rect">
            <a:avLst/>
          </a:prstGeom>
          <a:noFill/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5257800" y="1569244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0" y="274638"/>
            <a:ext cx="6292850" cy="1143000"/>
          </a:xfrm>
        </p:spPr>
        <p:txBody>
          <a:bodyPr/>
          <a:lstStyle/>
          <a:p>
            <a:r>
              <a:rPr lang="en-US"/>
              <a:t>Packing of a Coil-coil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981200"/>
            <a:ext cx="5638800" cy="41148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Every seventh residue in both </a:t>
            </a:r>
            <a:r>
              <a:rPr lang="en-US" sz="2800">
                <a:latin typeface="Symbol" pitchFamily="18" charset="2"/>
              </a:rPr>
              <a:t>a </a:t>
            </a:r>
            <a:r>
              <a:rPr lang="en-US" sz="2800"/>
              <a:t>helices is a leucine, labeled “d”.</a:t>
            </a:r>
          </a:p>
          <a:p>
            <a:r>
              <a:rPr lang="en-US" sz="2800"/>
              <a:t>Due to the heptad repeat, the d-residues pack against each other along the coiled-coil. </a:t>
            </a:r>
          </a:p>
          <a:p>
            <a:r>
              <a:rPr lang="en-US" sz="2800"/>
              <a:t>Residues labeled “a” are also usually hydrophobic and participate in forming the hydrophobic core along the coiled-coil. </a:t>
            </a:r>
          </a:p>
        </p:txBody>
      </p:sp>
      <p:pic>
        <p:nvPicPr>
          <p:cNvPr id="9220" name="Picture 4" descr="FIG3_3"/>
          <p:cNvPicPr>
            <a:picLocks noChangeAspect="1" noChangeArrowheads="1"/>
          </p:cNvPicPr>
          <p:nvPr/>
        </p:nvPicPr>
        <p:blipFill>
          <a:blip r:embed="rId4" cstate="print"/>
          <a:srcRect r="46091"/>
          <a:stretch>
            <a:fillRect/>
          </a:stretch>
        </p:blipFill>
        <p:spPr bwMode="auto">
          <a:xfrm>
            <a:off x="609600" y="762000"/>
            <a:ext cx="2101850" cy="4902200"/>
          </a:xfrm>
          <a:prstGeom prst="rect">
            <a:avLst/>
          </a:prstGeom>
          <a:noFill/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Heptad Repeats.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915400" cy="1981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400"/>
              <a:t>Salt bridges can stabilize coiled-coil structures and are sometimes important for the formation of heterodimeric coiled-coil structures. The residues labeled “e” and “g” in the heptad sequence are close to the hydrophobic core and can form salt bridges between the two </a:t>
            </a:r>
            <a:r>
              <a:rPr lang="en-US" sz="2400">
                <a:sym typeface="Symbol" pitchFamily="18" charset="2"/>
              </a:rPr>
              <a:t> </a:t>
            </a:r>
            <a:r>
              <a:rPr lang="en-US" sz="2400"/>
              <a:t>helices of a coiled-coil structure, the e-residue in one helix with the g-residue in the second and vice versa. </a:t>
            </a:r>
          </a:p>
        </p:txBody>
      </p:sp>
      <p:pic>
        <p:nvPicPr>
          <p:cNvPr id="10244" name="Picture 4" descr="FIG3_4"/>
          <p:cNvPicPr>
            <a:picLocks noChangeAspect="1" noChangeArrowheads="1"/>
          </p:cNvPicPr>
          <p:nvPr/>
        </p:nvPicPr>
        <p:blipFill>
          <a:blip r:embed="rId2" cstate="print"/>
          <a:srcRect b="12051"/>
          <a:stretch>
            <a:fillRect/>
          </a:stretch>
        </p:blipFill>
        <p:spPr bwMode="auto">
          <a:xfrm>
            <a:off x="869950" y="914400"/>
            <a:ext cx="74041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322" t="8835" r="8623" b="7832"/>
          <a:stretch>
            <a:fillRect/>
          </a:stretch>
        </p:blipFill>
        <p:spPr>
          <a:xfrm>
            <a:off x="5715000" y="1828800"/>
            <a:ext cx="2971800" cy="3429000"/>
          </a:xfrm>
          <a:noFill/>
          <a:ln/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Aequorin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73063" y="2362200"/>
            <a:ext cx="4732337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3" indent="-169863">
              <a:spcBef>
                <a:spcPct val="30000"/>
              </a:spcBef>
              <a:buFont typeface="Wingdings" pitchFamily="2" charset="2"/>
              <a:buNone/>
              <a:tabLst>
                <a:tab pos="287338" algn="l"/>
              </a:tabLst>
            </a:pPr>
            <a:endParaRPr lang="en-US" sz="2000" b="1">
              <a:solidFill>
                <a:srgbClr val="CC0000"/>
              </a:solidFill>
            </a:endParaRPr>
          </a:p>
          <a:p>
            <a:pPr marL="169863" indent="-169863">
              <a:spcBef>
                <a:spcPct val="30000"/>
              </a:spcBef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000"/>
              <a:t>Calcium dependent protein from jellyfish</a:t>
            </a:r>
          </a:p>
          <a:p>
            <a:pPr marL="169863" indent="-169863">
              <a:spcBef>
                <a:spcPct val="30000"/>
              </a:spcBef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000"/>
              <a:t>Successfully expressed in the cell and can be  targeted to specific cell subcompartments</a:t>
            </a:r>
          </a:p>
          <a:p>
            <a:pPr marL="169863" indent="-169863">
              <a:spcBef>
                <a:spcPct val="30000"/>
              </a:spcBef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000"/>
              <a:t>Requires a fluorescent </a:t>
            </a:r>
            <a:r>
              <a:rPr lang="en-US" sz="2000">
                <a:solidFill>
                  <a:srgbClr val="333399"/>
                </a:solidFill>
              </a:rPr>
              <a:t>cofactor</a:t>
            </a:r>
            <a:r>
              <a:rPr lang="en-US" sz="2000"/>
              <a:t>, which is consumed, to be injected into the cell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248400" y="6324600"/>
            <a:ext cx="58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1EJ3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/>
              <a:t>Four-helix Bundles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114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Four-helix bundles frequently occur as domains in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proteins. </a:t>
            </a:r>
          </a:p>
          <a:p>
            <a:pPr>
              <a:lnSpc>
                <a:spcPct val="90000"/>
              </a:lnSpc>
            </a:pPr>
            <a:r>
              <a:rPr lang="en-US" sz="2400"/>
              <a:t>The arrangement of the </a:t>
            </a:r>
            <a:r>
              <a:rPr lang="en-US" sz="2400">
                <a:latin typeface="Symbol" pitchFamily="18" charset="2"/>
              </a:rPr>
              <a:t>a </a:t>
            </a:r>
            <a:r>
              <a:rPr lang="en-US" sz="2400"/>
              <a:t>helices is such that adjacent helices in the amino acid sequence are also adjacent in the three-dimensional structure.</a:t>
            </a:r>
          </a:p>
          <a:p>
            <a:pPr>
              <a:lnSpc>
                <a:spcPct val="90000"/>
              </a:lnSpc>
            </a:pPr>
            <a:r>
              <a:rPr lang="en-US" sz="2400"/>
              <a:t>Some side chains from all four helices are buried in the middle of the bundle, where they form a hydrophobic core.</a:t>
            </a:r>
          </a:p>
        </p:txBody>
      </p:sp>
      <p:pic>
        <p:nvPicPr>
          <p:cNvPr id="14340" name="Picture 4" descr="FIG3_6"/>
          <p:cNvPicPr>
            <a:picLocks noChangeAspect="1" noChangeArrowheads="1"/>
          </p:cNvPicPr>
          <p:nvPr/>
        </p:nvPicPr>
        <p:blipFill>
          <a:blip r:embed="rId6" cstate="print"/>
          <a:srcRect l="4675"/>
          <a:stretch>
            <a:fillRect/>
          </a:stretch>
        </p:blipFill>
        <p:spPr bwMode="auto">
          <a:xfrm>
            <a:off x="4483100" y="762000"/>
            <a:ext cx="4660900" cy="3222625"/>
          </a:xfrm>
          <a:prstGeom prst="rect">
            <a:avLst/>
          </a:prstGeom>
          <a:noFill/>
        </p:spPr>
      </p:pic>
      <p:pic>
        <p:nvPicPr>
          <p:cNvPr id="14341" name="Picture 5" descr="10_bundle"/>
          <p:cNvPicPr>
            <a:picLocks noChangeAspect="1" noChangeArrowheads="1"/>
          </p:cNvPicPr>
          <p:nvPr/>
        </p:nvPicPr>
        <p:blipFill>
          <a:blip r:embed="rId7" cstate="print"/>
          <a:srcRect r="39583"/>
          <a:stretch>
            <a:fillRect/>
          </a:stretch>
        </p:blipFill>
        <p:spPr bwMode="auto">
          <a:xfrm>
            <a:off x="5943600" y="3886200"/>
            <a:ext cx="2209800" cy="2628900"/>
          </a:xfrm>
          <a:prstGeom prst="rect">
            <a:avLst/>
          </a:prstGeom>
          <a:noFill/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9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83F5BB8602934E901C379216D58FB7" ma:contentTypeVersion="2" ma:contentTypeDescription="Create a new document." ma:contentTypeScope="" ma:versionID="d3a528f1a571bd88ede99df31e6bee79">
  <xsd:schema xmlns:xsd="http://www.w3.org/2001/XMLSchema" xmlns:xs="http://www.w3.org/2001/XMLSchema" xmlns:p="http://schemas.microsoft.com/office/2006/metadata/properties" xmlns:ns2="e57f319e-d321-449b-a617-f16f479646fb" targetNamespace="http://schemas.microsoft.com/office/2006/metadata/properties" ma:root="true" ma:fieldsID="8ef48633c36fe3ff4d95e44033e219d8" ns2:_="">
    <xsd:import namespace="e57f319e-d321-449b-a617-f16f479646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319e-d321-449b-a617-f16f47964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642949-394F-49F3-B85C-83CE8CF2B0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C11681-E168-4429-AC3F-9AC240A1A7A1}">
  <ds:schemaRefs>
    <ds:schemaRef ds:uri="http://schemas.microsoft.com/office/infopath/2007/PartnerControls"/>
    <ds:schemaRef ds:uri="http://purl.org/dc/dcmitype/"/>
    <ds:schemaRef ds:uri="http://purl.org/dc/terms/"/>
    <ds:schemaRef ds:uri="e57f319e-d321-449b-a617-f16f479646fb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9618392-0711-44D4-95AA-F8C35C82F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319e-d321-449b-a617-f16f479646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1114</Words>
  <Application>Microsoft Office PowerPoint</Application>
  <PresentationFormat>On-screen Show (4:3)</PresentationFormat>
  <Paragraphs>65</Paragraphs>
  <Slides>16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Tertiary Structure</vt:lpstr>
      <vt:lpstr> (Domain) Folds of Protein</vt:lpstr>
      <vt:lpstr>Common Features of Globular Proteins</vt:lpstr>
      <vt:lpstr>Alpha Domain: The Lone Helix</vt:lpstr>
      <vt:lpstr>Coil-coil a Helices</vt:lpstr>
      <vt:lpstr>Packing of a Coil-coil</vt:lpstr>
      <vt:lpstr>Heptad Repeats.</vt:lpstr>
      <vt:lpstr>Aequorin</vt:lpstr>
      <vt:lpstr>Four-helix Bundles </vt:lpstr>
      <vt:lpstr>Four-helix Bundles</vt:lpstr>
      <vt:lpstr>Dimeric RNA-binding Protein  Rop</vt:lpstr>
      <vt:lpstr>The Globin Fold</vt:lpstr>
      <vt:lpstr>The Globin Fold has been Preserved During Evolution</vt:lpstr>
      <vt:lpstr>Evolution of Globins </vt:lpstr>
      <vt:lpstr>How do Proteins Adopt to Changes in the Size of Buried Residues?</vt:lpstr>
      <vt:lpstr>Hemoglobin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Domains in Proteins   Dr. Farrukh Jamil</dc:title>
  <dc:creator>FA</dc:creator>
  <cp:lastModifiedBy>Muhammad Yasir</cp:lastModifiedBy>
  <cp:revision>8</cp:revision>
  <dcterms:created xsi:type="dcterms:W3CDTF">2020-03-23T18:24:35Z</dcterms:created>
  <dcterms:modified xsi:type="dcterms:W3CDTF">2020-06-22T09:58:03Z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0x0101006A83F5BB8602934E901C379216D58FB7</vt:lpwstr>
  </property>
</Properties>
</file>