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06</a:t>
            </a:r>
            <a:br>
              <a:rPr lang="en-US" dirty="0" smtClean="0"/>
            </a:br>
            <a:r>
              <a:rPr lang="en-US" b="1" dirty="0" err="1" smtClean="0"/>
              <a:t>Cyberethics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</a:t>
            </a:r>
            <a:r>
              <a:rPr lang="en-US" dirty="0" err="1" smtClean="0"/>
              <a:t>Saqib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Perspective # 2: Philosophical Ethics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From this perspective, cyberethics is a field of philosophical analysis and inquiry that goes beyond professional ethics (Gotterbarn).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Moor (1985), defines computer ethics as: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...the analysis of the nature and social impact of computer technology and the corresponding formulation and justification of policies for the ethical use of such technology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. [Italics Added.]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Philosophical Ethics Perspective (continued)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Moor argues that automobile and airplane technologies did not affect our social policies and norms in the same kinds of fundamental ways that computer technology has.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Automobile and airplane technologies have revolutionized transportation, resulting in our ability to travel faster and farther than was possible in previous eras.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But they did not have the same impact on our legal and moral systems as cybertechnology. 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Philosophical Ethics: Standard Model of Applied Ethics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Philip Brey (2000) describes the “standard methodology” used by philosophers in applied ethics research as having three stages: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Identify a particular controversial practice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a moral problem.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2)</a:t>
            </a: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Describe and analyze the problem by clarifying concepts and examining the factual data associated with that problem.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3)Apply moral theories and principles to reach a position about the particular moral issue.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cs typeface="Times New Roman" pitchFamily="18" charset="0"/>
              </a:rPr>
              <a:t>Perspective #3: Cyberethics </a:t>
            </a:r>
            <a:r>
              <a:rPr lang="en-US" sz="3200" b="1" smtClean="0">
                <a:cs typeface="Times New Roman" pitchFamily="18" charset="0"/>
              </a:rPr>
              <a:t>as a Field of Descriptive Ethics</a:t>
            </a:r>
            <a:r>
              <a:rPr lang="en-US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The professional and philosophical perspectives both illustrate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normative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inquiries into applied ethics issues. </a:t>
            </a:r>
          </a:p>
          <a:p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Normative inquiries or studies are contrasted with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descriptive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studies. </a:t>
            </a:r>
          </a:p>
          <a:p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Descriptive investigations report about "what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the case“; normative inquiries evaluate situations from the vantage-point of the question: "what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ought to be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the case."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Descriptive Ethics Perspective (continued)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smtClean="0"/>
              <a:t>Scenario: A community’s workforce and the introduction of a new technology.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Suppose a new technology displaces 8,000 workers in a community.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If we analyze the issues solely in terms of the number of jobs that were gained or lost in that community, our investigation is essentially descriptive in nature.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We are simply describing an impact that technology </a:t>
            </a:r>
            <a:r>
              <a:rPr lang="en-US" sz="2800" i="1" smtClean="0">
                <a:cs typeface="Times New Roman" pitchFamily="18" charset="0"/>
              </a:rPr>
              <a:t>X</a:t>
            </a:r>
            <a:r>
              <a:rPr lang="en-US" sz="2800" smtClean="0">
                <a:cs typeface="Times New Roman" pitchFamily="18" charset="0"/>
              </a:rPr>
              <a:t> has for Community </a:t>
            </a:r>
            <a:r>
              <a:rPr lang="en-US" sz="2800" i="1" smtClean="0">
                <a:cs typeface="Times New Roman" pitchFamily="18" charset="0"/>
              </a:rPr>
              <a:t>Y</a:t>
            </a:r>
            <a:r>
              <a:rPr lang="en-US" sz="2800" smtClean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Descriptive Ethics Perspective (continued)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Descriptive vs. Normative Claims</a:t>
            </a:r>
          </a:p>
          <a:p>
            <a:r>
              <a:rPr lang="en-US" sz="2800" smtClean="0"/>
              <a:t>Consider three assertions: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(1) "Bill Gates served as the Chief Executive Officer of Microsoft Corporation for many years.”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(2) "Bill Gates should expand Microsoft’s product offerings.“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(3) “Bill Gates should not engage in business practices that are unfair to competitors.”</a:t>
            </a:r>
          </a:p>
          <a:p>
            <a:pPr>
              <a:buFont typeface="Wingdings" pitchFamily="2" charset="2"/>
              <a:buChar char="§"/>
            </a:pPr>
            <a:r>
              <a:rPr lang="en-US" sz="2800" smtClean="0"/>
              <a:t>Claims (2) And (3) are normative, (1) is descriptive; (2) is normative but nonmoral, while (3) is both normative and moral.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Figure 1-1: Descriptive vs. Normative Claims</a:t>
            </a:r>
            <a:r>
              <a:rPr lang="en-US" smtClean="0"/>
              <a:t> </a:t>
            </a:r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8676" name="Rectangle 13"/>
          <p:cNvSpPr>
            <a:spLocks noChangeArrowheads="1"/>
          </p:cNvSpPr>
          <p:nvPr/>
        </p:nvSpPr>
        <p:spPr bwMode="auto">
          <a:xfrm>
            <a:off x="0" y="2590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                    Descriptive                 Normative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           (Report or describe what </a:t>
            </a:r>
            <a:r>
              <a:rPr lang="en-US" sz="1600" i="1">
                <a:latin typeface="Times New Roman" pitchFamily="18" charset="0"/>
              </a:rPr>
              <a:t>is</a:t>
            </a:r>
            <a:r>
              <a:rPr lang="en-US" sz="1600">
                <a:latin typeface="Times New Roman" pitchFamily="18" charset="0"/>
              </a:rPr>
              <a:t> the case)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(Prescribe what 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ought to be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case)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28677" name="Rectangle 16"/>
          <p:cNvSpPr>
            <a:spLocks noChangeArrowheads="1"/>
          </p:cNvSpPr>
          <p:nvPr/>
        </p:nvSpPr>
        <p:spPr bwMode="auto">
          <a:xfrm>
            <a:off x="3962400" y="3886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Non-moral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Moral</a:t>
            </a:r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8678" name="Line 17"/>
          <p:cNvSpPr>
            <a:spLocks noChangeShapeType="1"/>
          </p:cNvSpPr>
          <p:nvPr/>
        </p:nvSpPr>
        <p:spPr bwMode="auto">
          <a:xfrm flipH="1">
            <a:off x="4724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18"/>
          <p:cNvSpPr>
            <a:spLocks noChangeShapeType="1"/>
          </p:cNvSpPr>
          <p:nvPr/>
        </p:nvSpPr>
        <p:spPr bwMode="auto">
          <a:xfrm>
            <a:off x="7010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Rectangle 19"/>
          <p:cNvSpPr>
            <a:spLocks noChangeArrowheads="1"/>
          </p:cNvSpPr>
          <p:nvPr/>
        </p:nvSpPr>
        <p:spPr bwMode="auto">
          <a:xfrm>
            <a:off x="3429000" y="4876800"/>
            <a:ext cx="9144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involving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standards such as art and sports  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(e.g., criteria for a good painting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or an outstanding athlete).	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28681" name="Rectangle 20"/>
          <p:cNvSpPr>
            <a:spLocks noChangeArrowheads="1"/>
          </p:cNvSpPr>
          <p:nvPr/>
        </p:nvSpPr>
        <p:spPr bwMode="auto">
          <a:xfrm>
            <a:off x="6553200" y="4800600"/>
            <a:ext cx="2286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having to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do with fairness and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Obligation (e.g., criteria for just and unjust actions and policies).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28682" name="Line 22"/>
          <p:cNvSpPr>
            <a:spLocks noChangeShapeType="1"/>
          </p:cNvSpPr>
          <p:nvPr/>
        </p:nvSpPr>
        <p:spPr bwMode="auto">
          <a:xfrm flipH="1">
            <a:off x="2514600" y="1905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683" name="Line 23"/>
          <p:cNvSpPr>
            <a:spLocks noChangeShapeType="1"/>
          </p:cNvSpPr>
          <p:nvPr/>
        </p:nvSpPr>
        <p:spPr bwMode="auto">
          <a:xfrm>
            <a:off x="3505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 flipH="1">
            <a:off x="4953000" y="3429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685" name="Line 33"/>
          <p:cNvSpPr>
            <a:spLocks noChangeShapeType="1"/>
          </p:cNvSpPr>
          <p:nvPr/>
        </p:nvSpPr>
        <p:spPr bwMode="auto">
          <a:xfrm>
            <a:off x="5562600" y="3429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 Some Benefits of Using the Descriptive Approach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cs typeface="Times New Roman" pitchFamily="18" charset="0"/>
              </a:rPr>
              <a:t>Huff &amp; Finholt (1994) claim that when we understand the descriptive aspect of social effects of technology, the normative ethical issues become clearer.</a:t>
            </a:r>
            <a:endParaRPr lang="en-US" sz="2400" smtClean="0">
              <a:cs typeface="Times New Roman" pitchFamily="18" charset="0"/>
            </a:endParaRPr>
          </a:p>
          <a:p>
            <a:r>
              <a:rPr lang="en-US" sz="2800" smtClean="0">
                <a:cs typeface="Times New Roman" pitchFamily="18" charset="0"/>
              </a:rPr>
              <a:t>The descriptive perspective prepare us for our subsequent analysis of ethical issues that affect our system of policies and laws.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Table 1-2: Summary of Cyberethics Perspectives</a:t>
            </a:r>
            <a:r>
              <a:rPr lang="en-US" smtClean="0"/>
              <a:t> </a:t>
            </a:r>
          </a:p>
        </p:txBody>
      </p:sp>
      <p:graphicFrame>
        <p:nvGraphicFramePr>
          <p:cNvPr id="5162" name="Group 42"/>
          <p:cNvGraphicFramePr>
            <a:graphicFrameLocks noGrp="1"/>
          </p:cNvGraphicFramePr>
          <p:nvPr/>
        </p:nvGraphicFramePr>
        <p:xfrm>
          <a:off x="762000" y="1828800"/>
          <a:ext cx="7924800" cy="4545584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Type of Perspective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Associated Disciplines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Examined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Professional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Computer Science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Engineering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Library/Information Science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Professional Responsibility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System Reliability/Safety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of Conduct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Philosophical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Philosophy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Law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Privacy &amp; Anonymity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Intellectual Property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Free Speech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Descriptive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Sociology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Behavioral Sciences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Impact of cybertechnology on governmental/financial/ educational institutions and socio-demographic groups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Is Cyber-technology Neutral?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Technology seems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neutral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, at least initially.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Consider the cliché: “Guns don’t kill people, people kill people.”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Corlann Gee Bush (19997) argues that gun technology, like all technologies, is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biased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in certain directions. 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She points out that certain features inherent in gun technology itself cause guns to be biased in a direction towards violence. 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Uniqueness Issue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Traditionalists and uniqueness proponents are each partly correct.</a:t>
            </a:r>
          </a:p>
          <a:p>
            <a:pPr>
              <a:lnSpc>
                <a:spcPct val="90000"/>
              </a:lnSpc>
            </a:pPr>
            <a:r>
              <a:rPr lang="en-US" smtClean="0"/>
              <a:t>Traditionalists correctly point out that </a:t>
            </a:r>
            <a:r>
              <a:rPr lang="en-US" i="1" smtClean="0"/>
              <a:t>no new  ethical issues</a:t>
            </a:r>
            <a:r>
              <a:rPr lang="en-US" smtClean="0"/>
              <a:t> have been introduced by computers.</a:t>
            </a:r>
          </a:p>
          <a:p>
            <a:pPr>
              <a:lnSpc>
                <a:spcPct val="90000"/>
              </a:lnSpc>
            </a:pPr>
            <a:r>
              <a:rPr lang="en-US" smtClean="0"/>
              <a:t>Uniqueness proponents are correct in that cybertechnology has complicated our analysis of traditional ethical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A "Disclosive" Method for Cyberethics</a:t>
            </a:r>
            <a:r>
              <a:rPr lang="en-US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Brey (2001) believes that because of embedded biases in cybertechnology, the standard applied-ethics methodology is not adequate for identifying cyberethics issues.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We might fail to notice certain features embedded in the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design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of cybertechnology.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Using the standard model, we might also fail to recognize that certain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practices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involving cybertechnology can have moral implications.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  <a:cs typeface="Times New Roman" pitchFamily="18" charset="0"/>
              </a:rPr>
              <a:t>Disclosive Method (Continued)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Brey notes that one weakness of the “standard method of applied ethics” is that it tends to focus on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known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moral controversies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So that model fails to identify those practices involving cybertechnology which have moral implications but that are not yet known.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Brey refers to these practices as having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morally opaque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(or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 morally non-transparent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features, which he contrasts with "morally transparent” features.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Figure 1-2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</a:b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Embedded Technological Features Having Moral Implications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Known Features                       Unknown Features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590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Transparent Features 		Morally Opaque Features</a:t>
            </a:r>
          </a:p>
          <a:p>
            <a:pPr eaLnBrk="0" hangingPunct="0"/>
            <a:endParaRPr lang="en-US" sz="1800" b="1">
              <a:latin typeface="Times New Roman" pitchFamily="18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3124200" y="1905000"/>
            <a:ext cx="990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114800" y="1905000"/>
            <a:ext cx="1066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H="1">
            <a:off x="5257800" y="2895600"/>
            <a:ext cx="1189038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6477000" y="2895600"/>
            <a:ext cx="1219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5486400" y="48006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620000" y="48768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0" y="3657600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      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4876800" y="3733800"/>
            <a:ext cx="16764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Users are aware of these features but do not realize they have moral implications.	</a:t>
            </a:r>
          </a:p>
          <a:p>
            <a:pPr eaLnBrk="0" hangingPunct="0"/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Examples can include:Web Forms and search-	</a:t>
            </a:r>
          </a:p>
          <a:p>
            <a:pPr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engine tools.	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7010400" y="3733800"/>
            <a:ext cx="1752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Users are not even aware of the technological features</a:t>
            </a:r>
          </a:p>
          <a:p>
            <a:pPr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that have moral implications</a:t>
            </a:r>
          </a:p>
          <a:p>
            <a:pPr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Examples can include:Data mining and Internet cookies.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A Multi-Disciplinary &amp; Multi-Level Method for Cyberethics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Brey’s “disclosive method” is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multidisciplinary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because it requires the collaboration of computer scientists, philosophers, and social scientists.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It also is </a:t>
            </a:r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multi-level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because the method for conducting computer ethics research requires the following three levels of analysis: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disclosure level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theoretical level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application level.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Table 1-3:</a:t>
            </a:r>
            <a:r>
              <a:rPr lang="en-US" smtClean="0"/>
              <a:t> Three Levels in Brey’s “Disclosive Model” </a:t>
            </a:r>
            <a:r>
              <a:rPr lang="en-US" sz="2000" smtClean="0">
                <a:solidFill>
                  <a:schemeClr val="tx1"/>
                </a:solidFill>
              </a:rPr>
              <a:t>		  </a:t>
            </a:r>
          </a:p>
        </p:txBody>
      </p:sp>
      <p:graphicFrame>
        <p:nvGraphicFramePr>
          <p:cNvPr id="7208" name="Group 40"/>
          <p:cNvGraphicFramePr>
            <a:graphicFrameLocks noGrp="1"/>
          </p:cNvGraphicFramePr>
          <p:nvPr/>
        </p:nvGraphicFramePr>
        <p:xfrm>
          <a:off x="609600" y="2362200"/>
          <a:ext cx="7696200" cy="4064001"/>
        </p:xfrm>
        <a:graphic>
          <a:graphicData uri="http://schemas.openxmlformats.org/drawingml/2006/table">
            <a:tbl>
              <a:tblPr/>
              <a:tblGrid>
                <a:gridCol w="2565400"/>
                <a:gridCol w="2616200"/>
                <a:gridCol w="25146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Disclosive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Computer Science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Social Science (optional)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Disclose embedded features in computer technology that have moral import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Theoretical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Philosophy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Test newly disclosed features against standard ethical theories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Application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Computer Science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Philosophy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Social Science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Apply standard or newly revised/ formulated ethical theories to the issues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9" name="Text Box 36"/>
          <p:cNvSpPr txBox="1">
            <a:spLocks noChangeArrowheads="1"/>
          </p:cNvSpPr>
          <p:nvPr/>
        </p:nvSpPr>
        <p:spPr bwMode="auto">
          <a:xfrm>
            <a:off x="533400" y="1905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      </a:t>
            </a:r>
            <a:r>
              <a:rPr lang="en-US" sz="1800" b="1"/>
              <a:t>Level	</a:t>
            </a:r>
            <a:r>
              <a:rPr lang="en-US" sz="1800"/>
              <a:t>            </a:t>
            </a:r>
            <a:r>
              <a:rPr lang="en-US" sz="1800" b="1"/>
              <a:t>Disciplines Involved</a:t>
            </a:r>
            <a:r>
              <a:rPr lang="en-US" sz="1800"/>
              <a:t>	</a:t>
            </a:r>
            <a:r>
              <a:rPr lang="en-US" sz="1800" b="1"/>
              <a:t>Task/Function</a:t>
            </a:r>
          </a:p>
          <a:p>
            <a:pPr>
              <a:spcBef>
                <a:spcPct val="50000"/>
              </a:spcBef>
            </a:pP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Three-step Strategy for Approaching Cyberethics Issues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0" y="22098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practice involving cyber-technology, or a feature in that technology, that is controversial from 	a moral perspective.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2667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1a. Disclose any hidden (or opaque) features or issues that have moral implications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1b. If the issue is descriptive, assess the sociological implications for relevant social institutions and 		socio-demographic and populations. </a:t>
            </a:r>
          </a:p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1c. If there are no ethical/normative issues, then stop.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505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1d. If the ethical issue is professional in nature, assess it in terms of existing codes of conduct/ethics 		for relevant professional associations (see Chapter 4).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9624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1e. If one or more ethical issues remain, then go to Step 2.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0" y="4267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ethical issue by clarifying concepts and situating it in a context.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457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2a. If a policy vacuums exists, go to Step 2b; otherwise go to Step 3.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4800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2b. Clear up any conceptual muddles involving the policy vacuum and go to Step 3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0" y="5029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Deliberate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on the ethical issue. The deliberation process requires two stages: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53340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3a.  Apply one or more ethical theories (see Chapter 2) to the analysis of the moral issue, and then 		go to step 3b.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58674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3b. Justify the position you reached by evaluating it against the rules for logic/critical thinking (see 		Chapter 3).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5" grpId="0" autoUpdateAnimBg="0"/>
      <p:bldP spid="8206" grpId="0" autoUpdateAnimBg="0"/>
      <p:bldP spid="8208" grpId="0" autoUpdateAnimBg="0"/>
      <p:bldP spid="82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Uniqueness Issue 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we must distinguish between: (a) unique technological features, and (b) any (alleged) unique ethical issues.</a:t>
            </a:r>
          </a:p>
          <a:p>
            <a:r>
              <a:rPr lang="en-US" smtClean="0"/>
              <a:t>Two scenarios from the text:</a:t>
            </a:r>
          </a:p>
          <a:p>
            <a:pPr lvl="1"/>
            <a:r>
              <a:rPr lang="en-US" smtClean="0"/>
              <a:t>(a) Computer professionals designing and coding a controversial computer system</a:t>
            </a:r>
          </a:p>
          <a:p>
            <a:pPr lvl="1"/>
            <a:r>
              <a:rPr lang="en-US" smtClean="0"/>
              <a:t>(b) Software piracy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Case Illustration of a Policy Vacuum: Duplicating Software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the early 1980s, there were no clear laws regarding the duplication of software programs, which was made easy because of personal computers.</a:t>
            </a:r>
          </a:p>
          <a:p>
            <a:pPr>
              <a:lnSpc>
                <a:spcPct val="90000"/>
              </a:lnSpc>
            </a:pPr>
            <a:r>
              <a:rPr lang="en-US" smtClean="0"/>
              <a:t>A policy vacuum arose.</a:t>
            </a:r>
          </a:p>
          <a:p>
            <a:pPr>
              <a:lnSpc>
                <a:spcPct val="90000"/>
              </a:lnSpc>
            </a:pPr>
            <a:r>
              <a:rPr lang="en-US" smtClean="0"/>
              <a:t>Before the policy vacuum could be filled, we had to clear up a conceptual muddle: What exactly is software?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Cyberethics as a Branch of Applied Ethics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mtClean="0">
                <a:solidFill>
                  <a:srgbClr val="000000"/>
                </a:solidFill>
                <a:cs typeface="Times New Roman" pitchFamily="18" charset="0"/>
              </a:rPr>
              <a:t>Applied ethics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, unlike theoretical ethics, examines "practical" ethical issues. </a:t>
            </a:r>
          </a:p>
          <a:p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It analyzes moral issues from the vantage-point of one or more ethical theories. </a:t>
            </a:r>
          </a:p>
          <a:p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Ethicists working in fields of applied ethics are more interested in applying ethical theories to the analysis of specific moral problems than in debating the ethical theories themselves.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Cyberethics as a Branch of Applied Ethics 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distinct perspectives of applied ethics (as applied to cyberethics):</a:t>
            </a:r>
          </a:p>
          <a:p>
            <a:r>
              <a:rPr lang="en-US" smtClean="0"/>
              <a:t>   Professional Ethics</a:t>
            </a:r>
          </a:p>
          <a:p>
            <a:r>
              <a:rPr lang="en-US" smtClean="0"/>
              <a:t>   Philosophical Ethics</a:t>
            </a:r>
          </a:p>
          <a:p>
            <a:r>
              <a:rPr lang="en-US" smtClean="0"/>
              <a:t>   Descriptive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cs typeface="Times New Roman" pitchFamily="18" charset="0"/>
              </a:rPr>
              <a:t>Perspective # 1: Professional Ethics</a:t>
            </a:r>
            <a:r>
              <a:rPr lang="en-US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According to this view, cyberethics is the </a:t>
            </a:r>
            <a:r>
              <a:rPr lang="en-US" sz="2800" smtClean="0">
                <a:cs typeface="Times New Roman" pitchFamily="18" charset="0"/>
              </a:rPr>
              <a:t>field that identifies and analyzes issues of ethical responsibility for computer professionals.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Consider a computer professional's role in designing, developing, and maintaining computer hardware and software systems.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Suppose a programmer discovers that a software product she has been working on is about to be released for sale to the public, even though it is unreliable because it contains "buggy" software.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Should she "blow the whistle?"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Professional Ethics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Don Gotterbarn (1991) argued that all genuine computer ethics issues are </a:t>
            </a:r>
            <a:r>
              <a:rPr lang="en-US" sz="2800" i="1" smtClean="0"/>
              <a:t>professional ethics</a:t>
            </a:r>
            <a:r>
              <a:rPr lang="en-US" sz="2800" smtClean="0"/>
              <a:t> issues.</a:t>
            </a:r>
          </a:p>
          <a:p>
            <a:r>
              <a:rPr lang="en-US" sz="2800" smtClean="0"/>
              <a:t>Computer ethics, for Gotterbarn is like medical ethics and legal ethics, which are tied to issues involving specific professions</a:t>
            </a:r>
            <a:r>
              <a:rPr lang="en-US" sz="2400" smtClean="0"/>
              <a:t>.  </a:t>
            </a:r>
          </a:p>
          <a:p>
            <a:r>
              <a:rPr lang="en-US" sz="2800" smtClean="0"/>
              <a:t>He notes that computer ethics issues aren’t about technology – e.g., we don’t have automobile ethics, airplane ethics, etc.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Criticism of Professional Ethics Perspective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Gotterbarn’s model for computer ethics seems too narrow for cyberethics.</a:t>
            </a:r>
          </a:p>
          <a:p>
            <a:pPr>
              <a:lnSpc>
                <a:spcPct val="90000"/>
              </a:lnSpc>
            </a:pPr>
            <a:r>
              <a:rPr lang="en-US" smtClean="0"/>
              <a:t>Cyberethics issues affect not only computer professionals; they effect everyone.</a:t>
            </a:r>
          </a:p>
          <a:p>
            <a:pPr>
              <a:lnSpc>
                <a:spcPct val="90000"/>
              </a:lnSpc>
            </a:pPr>
            <a:r>
              <a:rPr lang="en-US" smtClean="0"/>
              <a:t>Before the widespread use of the Internet, Gotterbarn’s professional-ethics model may have been adequate.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1417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06 Cyberethics</vt:lpstr>
      <vt:lpstr>Uniqueness Issue (Continued)</vt:lpstr>
      <vt:lpstr>Uniqueness Issue (Continued)</vt:lpstr>
      <vt:lpstr>Case Illustration of a Policy Vacuum: Duplicating Software</vt:lpstr>
      <vt:lpstr>Cyberethics as a Branch of Applied Ethics</vt:lpstr>
      <vt:lpstr>Cyberethics as a Branch of Applied Ethics (continued)</vt:lpstr>
      <vt:lpstr>Perspective # 1: Professional Ethics </vt:lpstr>
      <vt:lpstr>Professional Ethics </vt:lpstr>
      <vt:lpstr>Criticism of Professional Ethics Perspective</vt:lpstr>
      <vt:lpstr>Perspective # 2: Philosophical Ethics</vt:lpstr>
      <vt:lpstr>Philosophical Ethics Perspective (continued)</vt:lpstr>
      <vt:lpstr>Philosophical Ethics: Standard Model of Applied Ethics</vt:lpstr>
      <vt:lpstr>Perspective #3: Cyberethics as a Field of Descriptive Ethics </vt:lpstr>
      <vt:lpstr>Descriptive Ethics Perspective (continued)</vt:lpstr>
      <vt:lpstr>Descriptive Ethics Perspective (continued)</vt:lpstr>
      <vt:lpstr>Figure 1-1: Descriptive vs. Normative Claims </vt:lpstr>
      <vt:lpstr> Some Benefits of Using the Descriptive Approach</vt:lpstr>
      <vt:lpstr>Table 1-2: Summary of Cyberethics Perspectives </vt:lpstr>
      <vt:lpstr>Is Cyber-technology Neutral?</vt:lpstr>
      <vt:lpstr>A "Disclosive" Method for Cyberethics </vt:lpstr>
      <vt:lpstr>Disclosive Method (Continued)</vt:lpstr>
      <vt:lpstr>Figure 1-2 Embedded Technological Features Having Moral Implications</vt:lpstr>
      <vt:lpstr>A Multi-Disciplinary &amp; Multi-Level Method for Cyberethics</vt:lpstr>
      <vt:lpstr>Table 1-3: Three Levels in Brey’s “Disclosive Model”     </vt:lpstr>
      <vt:lpstr>Three-step Strategy for Approaching Cyberethics Issues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Cyberethics</dc:title>
  <dc:creator>stdc_lp</dc:creator>
  <cp:lastModifiedBy>vcomsats</cp:lastModifiedBy>
  <cp:revision>4</cp:revision>
  <dcterms:created xsi:type="dcterms:W3CDTF">2006-08-16T00:00:00Z</dcterms:created>
  <dcterms:modified xsi:type="dcterms:W3CDTF">2013-11-23T10:38:54Z</dcterms:modified>
</cp:coreProperties>
</file>