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9" r:id="rId3"/>
    <p:sldId id="261" r:id="rId4"/>
    <p:sldId id="260" r:id="rId5"/>
    <p:sldId id="262" r:id="rId6"/>
    <p:sldId id="263" r:id="rId7"/>
    <p:sldId id="264" r:id="rId8"/>
    <p:sldId id="265" r:id="rId9"/>
    <p:sldId id="266" r:id="rId10"/>
    <p:sldId id="280" r:id="rId11"/>
    <p:sldId id="268" r:id="rId12"/>
    <p:sldId id="269" r:id="rId13"/>
    <p:sldId id="270" r:id="rId14"/>
    <p:sldId id="271" r:id="rId15"/>
    <p:sldId id="272" r:id="rId16"/>
    <p:sldId id="273" r:id="rId17"/>
    <p:sldId id="274" r:id="rId18"/>
    <p:sldId id="281" r:id="rId19"/>
    <p:sldId id="276" r:id="rId20"/>
    <p:sldId id="278" r:id="rId21"/>
    <p:sldId id="282"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5392"/>
    <a:srgbClr val="008E40"/>
    <a:srgbClr val="BCB800"/>
    <a:srgbClr val="032705"/>
    <a:srgbClr val="0E023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14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F4ADB1-9856-48C9-89DD-0CDA437D1ED4}" type="datetimeFigureOut">
              <a:rPr lang="en-US" smtClean="0"/>
              <a:pPr/>
              <a:t>08-Feb-19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EDC72-4B92-43C6-9389-DCB1C65D662F}" type="slidenum">
              <a:rPr lang="en-US" smtClean="0"/>
              <a:pPr/>
              <a:t>‹#›</a:t>
            </a:fld>
            <a:endParaRPr lang="en-US"/>
          </a:p>
        </p:txBody>
      </p:sp>
    </p:spTree>
    <p:extLst>
      <p:ext uri="{BB962C8B-B14F-4D97-AF65-F5344CB8AC3E}">
        <p14:creationId xmlns:p14="http://schemas.microsoft.com/office/powerpoint/2010/main" xmlns="" val="333559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FA2B254-055D-4605-A6A4-203DEFE00BF8}" type="slidenum">
              <a:rPr lang="en-US"/>
              <a:pPr eaLnBrk="1" hangingPunct="1"/>
              <a:t>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2794639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78D67B6-1247-493D-9D81-F8B9E903CA7C}" type="slidenum">
              <a:rPr lang="en-US"/>
              <a:pPr eaLnBrk="1" hangingPunct="1"/>
              <a:t>14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277020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1EA4FFA-FB18-43C5-A354-F6A1D0D532C2}" type="slidenum">
              <a:rPr lang="en-US"/>
              <a:pPr eaLnBrk="1" hangingPunct="1"/>
              <a:t>15</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2586599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6831DBC-BF88-467B-A337-12E2CF84BFE4}" type="slidenum">
              <a:rPr lang="en-US"/>
              <a:pPr eaLnBrk="1" hangingPunct="1"/>
              <a:t>16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3981856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ADFED913-C873-4368-966A-38E265BA15BC}" type="slidenum">
              <a:rPr lang="en-US"/>
              <a:pPr eaLnBrk="1" hangingPunct="1"/>
              <a:t>17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3721377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3351CA1-C16F-461B-B110-2D6066A71000}" type="slidenum">
              <a:rPr lang="en-US"/>
              <a:pPr eaLnBrk="1" hangingPunct="1"/>
              <a:t>18</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2496035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03068A5-93DA-4D40-999E-98AE88528558}" type="slidenum">
              <a:rPr lang="en-US"/>
              <a:pPr eaLnBrk="1" hangingPunct="1"/>
              <a:t>19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1667844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79A15A7-42AD-40A7-AD43-1A2E884E6FFB}" type="slidenum">
              <a:rPr lang="en-US"/>
              <a:pPr eaLnBrk="1" hangingPunct="1"/>
              <a:t>20</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3744786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2BA7CFD-6381-40C1-8543-144149D57740}" type="slidenum">
              <a:rPr lang="en-US"/>
              <a:pPr eaLnBrk="1" hangingPunct="1"/>
              <a:t>21</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1303093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4C9B38C-A35F-47AB-AC71-937215970A8E}" type="slidenum">
              <a:rPr lang="en-US"/>
              <a:pPr eaLnBrk="1" hangingPunct="1"/>
              <a:t>6</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253994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FE31A89-371F-4F4F-BE0C-593D30F250EF}" type="slidenum">
              <a:rPr lang="en-US"/>
              <a:pPr eaLnBrk="1" hangingPunct="1"/>
              <a:t>7</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3826237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F4E13DC3-5551-45B7-A505-C0A3F56BC376}" type="slidenum">
              <a:rPr lang="en-US"/>
              <a:pPr eaLnBrk="1" hangingPunct="1"/>
              <a:t>8</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787533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7938166-3D2E-4C70-A0C9-10AF9E51137E}" type="slidenum">
              <a:rPr lang="en-US"/>
              <a:pPr eaLnBrk="1" hangingPunct="1"/>
              <a:t>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497392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579A536-A827-4166-9E9F-ECD257D7E840}" type="slidenum">
              <a:rPr lang="en-US"/>
              <a:pPr eaLnBrk="1" hangingPunct="1"/>
              <a:t>10</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176850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30E2879-455E-49C7-B02F-58675188DDAC}" type="slidenum">
              <a:rPr lang="en-US"/>
              <a:pPr eaLnBrk="1" hangingPunct="1"/>
              <a:t>11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352828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1915EB4-A032-49C9-905F-370ED782F184}" type="slidenum">
              <a:rPr lang="en-US"/>
              <a:pPr eaLnBrk="1" hangingPunct="1"/>
              <a:t>12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1774468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97935674-0399-4BC1-816B-56791FECEAF8}" type="slidenum">
              <a:rPr lang="en-US"/>
              <a:pPr eaLnBrk="1" hangingPunct="1"/>
              <a:t>13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xmlns="" val="130342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endParaRPr lang="en-US" dirty="0"/>
          </a:p>
        </p:txBody>
      </p:sp>
    </p:spTree>
    <p:extLst>
      <p:ext uri="{BB962C8B-B14F-4D97-AF65-F5344CB8AC3E}">
        <p14:creationId xmlns:p14="http://schemas.microsoft.com/office/powerpoint/2010/main" xmlns="" val="256623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580147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69010227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5566766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7205161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4601213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40790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3924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fld id="{BB2FDC47-7FED-4F80-BD0E-F60EF9774D34}" type="slidenum">
              <a:rPr lang="en-US" smtClean="0"/>
              <a:pPr algn="ctr"/>
              <a:t>‹#›</a:t>
            </a:fld>
            <a:endParaRPr lang="en-US" dirty="0"/>
          </a:p>
        </p:txBody>
      </p:sp>
      <p:grpSp>
        <p:nvGrpSpPr>
          <p:cNvPr id="8" name="Group 7"/>
          <p:cNvGrpSpPr/>
          <p:nvPr userDrawn="1"/>
        </p:nvGrpSpPr>
        <p:grpSpPr>
          <a:xfrm>
            <a:off x="381000" y="381000"/>
            <a:ext cx="5715000" cy="914400"/>
            <a:chOff x="762000" y="381000"/>
            <a:chExt cx="5715000" cy="914400"/>
          </a:xfrm>
        </p:grpSpPr>
        <p:cxnSp>
          <p:nvCxnSpPr>
            <p:cNvPr id="9" name="Straight Connector 8"/>
            <p:cNvCxnSpPr/>
            <p:nvPr userDrawn="1"/>
          </p:nvCxnSpPr>
          <p:spPr>
            <a:xfrm>
              <a:off x="762000" y="381000"/>
              <a:ext cx="5715000"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a:off x="762000" y="1295400"/>
              <a:ext cx="5715000" cy="0"/>
            </a:xfrm>
            <a:prstGeom prst="line">
              <a:avLst/>
            </a:prstGeom>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xmlns="" val="376511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3990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9600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62116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4921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0152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6695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3258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67328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066800"/>
            <a:ext cx="5113867" cy="2262781"/>
          </a:xfrm>
        </p:spPr>
        <p:txBody>
          <a:bodyPr/>
          <a:lstStyle/>
          <a:p>
            <a:pPr algn="ctr"/>
            <a:r>
              <a:rPr lang="en-US" b="1" dirty="0"/>
              <a:t>Professional Practices in IT</a:t>
            </a:r>
            <a:br>
              <a:rPr lang="en-US" b="1" dirty="0"/>
            </a:br>
            <a:r>
              <a:rPr lang="en-US" sz="3200" b="1" dirty="0"/>
              <a:t>(CSC 110)</a:t>
            </a:r>
          </a:p>
        </p:txBody>
      </p:sp>
    </p:spTree>
    <p:extLst>
      <p:ext uri="{BB962C8B-B14F-4D97-AF65-F5344CB8AC3E}">
        <p14:creationId xmlns:p14="http://schemas.microsoft.com/office/powerpoint/2010/main" xmlns="" val="2955061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dirty="0"/>
              <a:t>Jobs &amp; </a:t>
            </a:r>
            <a:r>
              <a:rPr lang="en-US" sz="4000" dirty="0"/>
              <a:t>Careers</a:t>
            </a:r>
            <a:endParaRPr lang="en-US" dirty="0"/>
          </a:p>
        </p:txBody>
      </p:sp>
      <p:sp>
        <p:nvSpPr>
          <p:cNvPr id="14340" name="Rectangle 3"/>
          <p:cNvSpPr>
            <a:spLocks noGrp="1" noChangeArrowheads="1"/>
          </p:cNvSpPr>
          <p:nvPr>
            <p:ph idx="1"/>
          </p:nvPr>
        </p:nvSpPr>
        <p:spPr/>
        <p:txBody>
          <a:bodyPr>
            <a:normAutofit lnSpcReduction="10000"/>
          </a:bodyPr>
          <a:lstStyle/>
          <a:p>
            <a:pPr marL="292143" indent="-292143" defTabSz="1164987">
              <a:lnSpc>
                <a:spcPct val="90000"/>
              </a:lnSpc>
            </a:pPr>
            <a:r>
              <a:rPr lang="en-US" dirty="0"/>
              <a:t>Office careers: Budget, payroll, letter-writing, email</a:t>
            </a:r>
          </a:p>
          <a:p>
            <a:pPr marL="292143" indent="-292143" defTabSz="1164987">
              <a:lnSpc>
                <a:spcPct val="90000"/>
              </a:lnSpc>
            </a:pPr>
            <a:r>
              <a:rPr lang="en-US" dirty="0"/>
              <a:t>Teaching: Automated grading systems, emailing, distance teaching</a:t>
            </a:r>
          </a:p>
          <a:p>
            <a:pPr marL="292143" indent="-292143" defTabSz="1164987">
              <a:lnSpc>
                <a:spcPct val="90000"/>
              </a:lnSpc>
            </a:pPr>
            <a:r>
              <a:rPr lang="en-US" dirty="0"/>
              <a:t>Fashion: Sales/inventory control systems, ordering, personnel</a:t>
            </a:r>
          </a:p>
          <a:p>
            <a:pPr marL="292143" indent="-292143" defTabSz="1164987">
              <a:lnSpc>
                <a:spcPct val="90000"/>
              </a:lnSpc>
            </a:pPr>
            <a:r>
              <a:rPr lang="en-US" dirty="0"/>
              <a:t>Job-hunting: </a:t>
            </a:r>
          </a:p>
          <a:p>
            <a:pPr marL="727669" lvl="1" indent="-290351" defTabSz="1164987">
              <a:lnSpc>
                <a:spcPct val="90000"/>
              </a:lnSpc>
            </a:pPr>
            <a:r>
              <a:rPr lang="en-US" dirty="0"/>
              <a:t>Use word processor to create resumes</a:t>
            </a:r>
          </a:p>
          <a:p>
            <a:pPr marL="727669" lvl="1" indent="-290351" defTabSz="1164987">
              <a:lnSpc>
                <a:spcPct val="90000"/>
              </a:lnSpc>
            </a:pPr>
            <a:r>
              <a:rPr lang="en-US" dirty="0"/>
              <a:t>Post resumes online</a:t>
            </a:r>
          </a:p>
          <a:p>
            <a:pPr marL="727669" lvl="1" indent="-290351" defTabSz="1164987">
              <a:lnSpc>
                <a:spcPct val="90000"/>
              </a:lnSpc>
            </a:pPr>
            <a:r>
              <a:rPr lang="en-US" dirty="0"/>
              <a:t>Online job searches</a:t>
            </a:r>
          </a:p>
          <a:p>
            <a:pPr marL="292143" indent="-292143" defTabSz="1164987">
              <a:lnSpc>
                <a:spcPct val="90000"/>
              </a:lnSpc>
              <a:buNone/>
            </a:pPr>
            <a:endParaRPr lang="en-US" sz="1200" dirty="0"/>
          </a:p>
          <a:p>
            <a:pPr marL="292143" indent="-292143" defTabSz="1164987">
              <a:lnSpc>
                <a:spcPct val="90000"/>
              </a:lnSpc>
              <a:buNone/>
            </a:pPr>
            <a:r>
              <a:rPr lang="en-US" sz="2400" i="1" dirty="0">
                <a:solidFill>
                  <a:schemeClr val="tx1">
                    <a:lumMod val="95000"/>
                    <a:lumOff val="5000"/>
                  </a:schemeClr>
                </a:solidFill>
              </a:rPr>
              <a:t>Question: Can anyone think of a career that does NOT require computer skills?</a:t>
            </a:r>
          </a:p>
        </p:txBody>
      </p:sp>
      <p:sp>
        <p:nvSpPr>
          <p:cNvPr id="2" name="Slide Number Placeholder 1"/>
          <p:cNvSpPr>
            <a:spLocks noGrp="1"/>
          </p:cNvSpPr>
          <p:nvPr>
            <p:ph type="sldNum" sz="quarter" idx="12"/>
          </p:nvPr>
        </p:nvSpPr>
        <p:spPr/>
        <p:txBody>
          <a:bodyPr/>
          <a:lstStyle/>
          <a:p>
            <a:pPr algn="ctr"/>
            <a:fld id="{BB2FDC47-7FED-4F80-BD0E-F60EF9774D34}" type="slidenum">
              <a:rPr lang="en-US" smtClean="0"/>
              <a:pPr algn="ctr"/>
              <a:t>10</a:t>
            </a:fld>
            <a:endParaRPr lang="en-US" dirty="0"/>
          </a:p>
        </p:txBody>
      </p:sp>
    </p:spTree>
    <p:extLst>
      <p:ext uri="{BB962C8B-B14F-4D97-AF65-F5344CB8AC3E}">
        <p14:creationId xmlns:p14="http://schemas.microsoft.com/office/powerpoint/2010/main" xmlns="" val="309809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xEl>
                                              <p:pRg st="8" end="8"/>
                                            </p:txEl>
                                          </p:spTgt>
                                        </p:tgtEl>
                                        <p:attrNameLst>
                                          <p:attrName>style.visibility</p:attrName>
                                        </p:attrNameLst>
                                      </p:cBhvr>
                                      <p:to>
                                        <p:strVal val="visible"/>
                                      </p:to>
                                    </p:set>
                                    <p:anim calcmode="lin" valueType="num">
                                      <p:cBhvr additive="base">
                                        <p:cTn id="7" dur="500" fill="hold"/>
                                        <p:tgtEl>
                                          <p:spTgt spid="14340">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t>The Telephone Grows Up</a:t>
            </a:r>
          </a:p>
        </p:txBody>
      </p:sp>
      <p:sp>
        <p:nvSpPr>
          <p:cNvPr id="15364" name="Rectangle 3"/>
          <p:cNvSpPr>
            <a:spLocks noGrp="1" noChangeArrowheads="1"/>
          </p:cNvSpPr>
          <p:nvPr>
            <p:ph idx="1"/>
          </p:nvPr>
        </p:nvSpPr>
        <p:spPr/>
        <p:txBody>
          <a:bodyPr/>
          <a:lstStyle/>
          <a:p>
            <a:pPr eaLnBrk="1" hangingPunct="1"/>
            <a:r>
              <a:rPr lang="en-US" dirty="0"/>
              <a:t>1973: First cellphone call</a:t>
            </a:r>
          </a:p>
          <a:p>
            <a:pPr eaLnBrk="1" hangingPunct="1"/>
            <a:r>
              <a:rPr lang="en-US" dirty="0"/>
              <a:t>2006: Nokia estimates 2 billion mobile phone subscribers</a:t>
            </a:r>
          </a:p>
          <a:p>
            <a:pPr eaLnBrk="1" hangingPunct="1"/>
            <a:r>
              <a:rPr lang="en-US" dirty="0"/>
              <a:t>Today’s cellphones:</a:t>
            </a:r>
          </a:p>
          <a:p>
            <a:pPr lvl="1" eaLnBrk="1" hangingPunct="1"/>
            <a:r>
              <a:rPr lang="en-US" dirty="0"/>
              <a:t>Are mobile</a:t>
            </a:r>
          </a:p>
          <a:p>
            <a:pPr lvl="1" eaLnBrk="1" hangingPunct="1"/>
            <a:r>
              <a:rPr lang="en-US" dirty="0"/>
              <a:t>Can take and send pictures</a:t>
            </a:r>
          </a:p>
          <a:p>
            <a:pPr lvl="1" eaLnBrk="1" hangingPunct="1"/>
            <a:r>
              <a:rPr lang="en-US" dirty="0"/>
              <a:t>Can connect to the internet</a:t>
            </a:r>
          </a:p>
          <a:p>
            <a:pPr lvl="1" eaLnBrk="1" hangingPunct="1"/>
            <a:r>
              <a:rPr lang="en-US" dirty="0"/>
              <a:t>Can send and receive text messages </a:t>
            </a:r>
          </a:p>
        </p:txBody>
      </p:sp>
      <p:sp>
        <p:nvSpPr>
          <p:cNvPr id="3" name="Slide Number Placeholder 2"/>
          <p:cNvSpPr>
            <a:spLocks noGrp="1"/>
          </p:cNvSpPr>
          <p:nvPr>
            <p:ph type="sldNum" sz="quarter" idx="12"/>
          </p:nvPr>
        </p:nvSpPr>
        <p:spPr/>
        <p:txBody>
          <a:bodyPr/>
          <a:lstStyle/>
          <a:p>
            <a:pPr algn="ctr"/>
            <a:fld id="{BB2FDC47-7FED-4F80-BD0E-F60EF9774D34}" type="slidenum">
              <a:rPr lang="en-US" smtClean="0"/>
              <a:pPr algn="ctr"/>
              <a:t>11</a:t>
            </a:fld>
            <a:endParaRPr lang="en-US" dirty="0"/>
          </a:p>
        </p:txBody>
      </p:sp>
    </p:spTree>
    <p:extLst>
      <p:ext uri="{BB962C8B-B14F-4D97-AF65-F5344CB8AC3E}">
        <p14:creationId xmlns:p14="http://schemas.microsoft.com/office/powerpoint/2010/main" xmlns="" val="268572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dirty="0"/>
              <a:t>Internet, World Wide Web, &amp; Cyberspace</a:t>
            </a:r>
          </a:p>
        </p:txBody>
      </p:sp>
      <p:sp>
        <p:nvSpPr>
          <p:cNvPr id="17412" name="Rectangle 3"/>
          <p:cNvSpPr>
            <a:spLocks noGrp="1" noChangeArrowheads="1"/>
          </p:cNvSpPr>
          <p:nvPr>
            <p:ph idx="1"/>
          </p:nvPr>
        </p:nvSpPr>
        <p:spPr/>
        <p:txBody>
          <a:bodyPr/>
          <a:lstStyle/>
          <a:p>
            <a:pPr eaLnBrk="1" hangingPunct="1"/>
            <a:r>
              <a:rPr lang="en-US" dirty="0"/>
              <a:t>World Wide Web</a:t>
            </a:r>
          </a:p>
          <a:p>
            <a:pPr lvl="1" eaLnBrk="1" hangingPunct="1"/>
            <a:r>
              <a:rPr lang="en-US" dirty="0"/>
              <a:t>The multimedia part of the internet</a:t>
            </a:r>
          </a:p>
          <a:p>
            <a:pPr lvl="1" eaLnBrk="1" hangingPunct="1"/>
            <a:r>
              <a:rPr lang="en-US" dirty="0"/>
              <a:t>An interconnected system of servers that support specially formatted documents in multimedia form</a:t>
            </a:r>
          </a:p>
          <a:p>
            <a:pPr lvl="1" eaLnBrk="1" hangingPunct="1"/>
            <a:r>
              <a:rPr lang="en-US" dirty="0"/>
              <a:t>Includes text, still images, moving images, sound</a:t>
            </a:r>
          </a:p>
          <a:p>
            <a:pPr lvl="1" eaLnBrk="1" hangingPunct="1"/>
            <a:r>
              <a:rPr lang="en-US" dirty="0"/>
              <a:t>Responsible for the growth and popularity of the internet</a:t>
            </a:r>
          </a:p>
        </p:txBody>
      </p:sp>
      <p:sp>
        <p:nvSpPr>
          <p:cNvPr id="3" name="Slide Number Placeholder 2"/>
          <p:cNvSpPr>
            <a:spLocks noGrp="1"/>
          </p:cNvSpPr>
          <p:nvPr>
            <p:ph type="sldNum" sz="quarter" idx="12"/>
          </p:nvPr>
        </p:nvSpPr>
        <p:spPr/>
        <p:txBody>
          <a:bodyPr/>
          <a:lstStyle/>
          <a:p>
            <a:pPr algn="ctr"/>
            <a:fld id="{BB2FDC47-7FED-4F80-BD0E-F60EF9774D34}" type="slidenum">
              <a:rPr lang="en-US" smtClean="0"/>
              <a:pPr algn="ctr"/>
              <a:t>12</a:t>
            </a:fld>
            <a:endParaRPr lang="en-US" dirty="0"/>
          </a:p>
        </p:txBody>
      </p:sp>
    </p:spTree>
    <p:extLst>
      <p:ext uri="{BB962C8B-B14F-4D97-AF65-F5344CB8AC3E}">
        <p14:creationId xmlns:p14="http://schemas.microsoft.com/office/powerpoint/2010/main" xmlns="" val="69564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dirty="0"/>
              <a:t>Internet, World Wide Web, &amp; Cyberspace</a:t>
            </a:r>
          </a:p>
        </p:txBody>
      </p:sp>
      <p:sp>
        <p:nvSpPr>
          <p:cNvPr id="18436" name="Rectangle 3"/>
          <p:cNvSpPr>
            <a:spLocks noGrp="1" noChangeArrowheads="1"/>
          </p:cNvSpPr>
          <p:nvPr>
            <p:ph idx="1"/>
          </p:nvPr>
        </p:nvSpPr>
        <p:spPr/>
        <p:txBody>
          <a:bodyPr/>
          <a:lstStyle/>
          <a:p>
            <a:pPr eaLnBrk="1" hangingPunct="1"/>
            <a:r>
              <a:rPr lang="en-US" dirty="0"/>
              <a:t>Cyberspace</a:t>
            </a:r>
          </a:p>
          <a:p>
            <a:pPr lvl="1" eaLnBrk="1" hangingPunct="1"/>
            <a:r>
              <a:rPr lang="en-US" dirty="0"/>
              <a:t>Term coined by William Gibson (1984)</a:t>
            </a:r>
          </a:p>
          <a:p>
            <a:pPr lvl="1"/>
            <a:r>
              <a:rPr lang="en-US" b="1" dirty="0"/>
              <a:t>Cyberspace</a:t>
            </a:r>
            <a:r>
              <a:rPr lang="en-US" dirty="0"/>
              <a:t> is "the notional environment in which communication over computer networks occurs."</a:t>
            </a:r>
          </a:p>
          <a:p>
            <a:pPr lvl="1" eaLnBrk="1" hangingPunct="1"/>
            <a:r>
              <a:rPr lang="en-US" dirty="0"/>
              <a:t>Described a advanced computer network people “plugged” into directly with their brains</a:t>
            </a:r>
          </a:p>
          <a:p>
            <a:pPr lvl="1" eaLnBrk="1" hangingPunct="1"/>
            <a:r>
              <a:rPr lang="en-US" dirty="0"/>
              <a:t>Now means </a:t>
            </a:r>
          </a:p>
          <a:p>
            <a:pPr lvl="2" eaLnBrk="1" hangingPunct="1"/>
            <a:r>
              <a:rPr lang="en-US" dirty="0"/>
              <a:t>The web</a:t>
            </a:r>
          </a:p>
          <a:p>
            <a:pPr lvl="2" eaLnBrk="1" hangingPunct="1"/>
            <a:r>
              <a:rPr lang="en-US" dirty="0"/>
              <a:t>Chat rooms </a:t>
            </a:r>
          </a:p>
          <a:p>
            <a:pPr lvl="2" eaLnBrk="1" hangingPunct="1"/>
            <a:r>
              <a:rPr lang="en-US" dirty="0"/>
              <a:t>Online diaries (blogs)</a:t>
            </a:r>
          </a:p>
          <a:p>
            <a:pPr lvl="2" eaLnBrk="1" hangingPunct="1"/>
            <a:r>
              <a:rPr lang="en-US" dirty="0"/>
              <a:t>The wired and wireless communications world</a:t>
            </a:r>
          </a:p>
          <a:p>
            <a:pPr lvl="1" eaLnBrk="1" hangingPunct="1">
              <a:buFont typeface="Wingdings" pitchFamily="2" charset="2"/>
              <a:buNone/>
            </a:pPr>
            <a:endParaRPr lang="en-US" dirty="0"/>
          </a:p>
        </p:txBody>
      </p:sp>
      <p:sp>
        <p:nvSpPr>
          <p:cNvPr id="3" name="Slide Number Placeholder 2"/>
          <p:cNvSpPr>
            <a:spLocks noGrp="1"/>
          </p:cNvSpPr>
          <p:nvPr>
            <p:ph type="sldNum" sz="quarter" idx="12"/>
          </p:nvPr>
        </p:nvSpPr>
        <p:spPr/>
        <p:txBody>
          <a:bodyPr/>
          <a:lstStyle/>
          <a:p>
            <a:pPr algn="ctr"/>
            <a:fld id="{BB2FDC47-7FED-4F80-BD0E-F60EF9774D34}" type="slidenum">
              <a:rPr lang="en-US" smtClean="0"/>
              <a:pPr algn="ctr"/>
              <a:t>13</a:t>
            </a:fld>
            <a:endParaRPr lang="en-US" dirty="0"/>
          </a:p>
        </p:txBody>
      </p:sp>
    </p:spTree>
    <p:extLst>
      <p:ext uri="{BB962C8B-B14F-4D97-AF65-F5344CB8AC3E}">
        <p14:creationId xmlns:p14="http://schemas.microsoft.com/office/powerpoint/2010/main" xmlns="" val="226553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a:t>5 Computer Types</a:t>
            </a:r>
          </a:p>
        </p:txBody>
      </p:sp>
      <p:sp>
        <p:nvSpPr>
          <p:cNvPr id="21508" name="Rectangle 3"/>
          <p:cNvSpPr>
            <a:spLocks noGrp="1" noChangeArrowheads="1"/>
          </p:cNvSpPr>
          <p:nvPr>
            <p:ph idx="1"/>
          </p:nvPr>
        </p:nvSpPr>
        <p:spPr/>
        <p:txBody>
          <a:bodyPr>
            <a:normAutofit/>
          </a:bodyPr>
          <a:lstStyle/>
          <a:p>
            <a:pPr eaLnBrk="1" hangingPunct="1"/>
            <a:r>
              <a:rPr lang="en-US" dirty="0"/>
              <a:t>Supercomputers</a:t>
            </a:r>
          </a:p>
          <a:p>
            <a:pPr lvl="1" eaLnBrk="1" hangingPunct="1"/>
            <a:r>
              <a:rPr lang="en-US" dirty="0"/>
              <a:t>Priced from $1 million to $350 million</a:t>
            </a:r>
          </a:p>
          <a:p>
            <a:pPr lvl="1" eaLnBrk="1" hangingPunct="1"/>
            <a:r>
              <a:rPr lang="en-US" dirty="0"/>
              <a:t>High-capacity machines with thousands of processors</a:t>
            </a:r>
          </a:p>
          <a:p>
            <a:pPr lvl="1" eaLnBrk="1" hangingPunct="1"/>
            <a:r>
              <a:rPr lang="en-US" dirty="0"/>
              <a:t>Multi-user systems</a:t>
            </a:r>
          </a:p>
          <a:p>
            <a:pPr eaLnBrk="1" hangingPunct="1"/>
            <a:r>
              <a:rPr lang="en-US" dirty="0"/>
              <a:t>Mainframe Computers</a:t>
            </a:r>
          </a:p>
          <a:p>
            <a:pPr eaLnBrk="1" hangingPunct="1"/>
            <a:r>
              <a:rPr lang="en-US" dirty="0"/>
              <a:t>Workstations</a:t>
            </a:r>
          </a:p>
          <a:p>
            <a:pPr eaLnBrk="1" hangingPunct="1"/>
            <a:r>
              <a:rPr lang="en-US" dirty="0"/>
              <a:t>Microcomputers</a:t>
            </a:r>
          </a:p>
          <a:p>
            <a:pPr eaLnBrk="1" hangingPunct="1"/>
            <a:r>
              <a:rPr lang="en-US" dirty="0"/>
              <a:t>Microcontrollers</a:t>
            </a:r>
          </a:p>
        </p:txBody>
      </p:sp>
      <p:sp>
        <p:nvSpPr>
          <p:cNvPr id="3" name="Slide Number Placeholder 2"/>
          <p:cNvSpPr>
            <a:spLocks noGrp="1"/>
          </p:cNvSpPr>
          <p:nvPr>
            <p:ph type="sldNum" sz="quarter" idx="12"/>
          </p:nvPr>
        </p:nvSpPr>
        <p:spPr/>
        <p:txBody>
          <a:bodyPr/>
          <a:lstStyle/>
          <a:p>
            <a:pPr algn="ctr"/>
            <a:fld id="{BB2FDC47-7FED-4F80-BD0E-F60EF9774D34}" type="slidenum">
              <a:rPr lang="en-US" smtClean="0"/>
              <a:pPr algn="ctr"/>
              <a:t>14</a:t>
            </a:fld>
            <a:endParaRPr lang="en-US" dirty="0"/>
          </a:p>
        </p:txBody>
      </p:sp>
    </p:spTree>
    <p:extLst>
      <p:ext uri="{BB962C8B-B14F-4D97-AF65-F5344CB8AC3E}">
        <p14:creationId xmlns:p14="http://schemas.microsoft.com/office/powerpoint/2010/main" xmlns="" val="20626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t>5 Computer Types</a:t>
            </a:r>
          </a:p>
        </p:txBody>
      </p:sp>
      <p:sp>
        <p:nvSpPr>
          <p:cNvPr id="22532" name="Rectangle 3"/>
          <p:cNvSpPr>
            <a:spLocks noGrp="1" noChangeArrowheads="1"/>
          </p:cNvSpPr>
          <p:nvPr>
            <p:ph idx="1"/>
          </p:nvPr>
        </p:nvSpPr>
        <p:spPr/>
        <p:txBody>
          <a:bodyPr>
            <a:normAutofit fontScale="85000" lnSpcReduction="20000"/>
          </a:bodyPr>
          <a:lstStyle/>
          <a:p>
            <a:pPr marL="292143" indent="-292143" defTabSz="1164987"/>
            <a:r>
              <a:rPr lang="en-US" sz="2400" dirty="0"/>
              <a:t>Supercomputers</a:t>
            </a:r>
          </a:p>
          <a:p>
            <a:pPr marL="292143" indent="-292143" defTabSz="1164987"/>
            <a:r>
              <a:rPr lang="en-US" sz="2400" dirty="0"/>
              <a:t>Mainframe Computers</a:t>
            </a:r>
          </a:p>
          <a:p>
            <a:pPr marL="727669" lvl="1" indent="-290351" defTabSz="1164987"/>
            <a:r>
              <a:rPr lang="en-US" sz="2300" dirty="0"/>
              <a:t>Until late 1960’s, the only computer available</a:t>
            </a:r>
          </a:p>
          <a:p>
            <a:pPr marL="727669" lvl="1" indent="-290351" defTabSz="1164987"/>
            <a:r>
              <a:rPr lang="en-US" sz="2300" dirty="0"/>
              <a:t>Cost $5,000 - $5 million</a:t>
            </a:r>
          </a:p>
          <a:p>
            <a:pPr marL="727669" lvl="1" indent="-290351" defTabSz="1164987"/>
            <a:r>
              <a:rPr lang="en-US" sz="2300" dirty="0"/>
              <a:t>Multi-user systems; accessed using a terminal</a:t>
            </a:r>
          </a:p>
          <a:p>
            <a:pPr marL="727669" lvl="1" indent="-290351" defTabSz="1164987"/>
            <a:r>
              <a:rPr lang="en-US" sz="2300" dirty="0"/>
              <a:t>Terminals only have a keyboard and monitor; can’t be used alone</a:t>
            </a:r>
          </a:p>
          <a:p>
            <a:pPr marL="292143" indent="-292143" defTabSz="1164987"/>
            <a:r>
              <a:rPr lang="en-US" sz="2400" dirty="0"/>
              <a:t>Workstations</a:t>
            </a:r>
          </a:p>
          <a:p>
            <a:pPr marL="292143" indent="-292143" defTabSz="1164987"/>
            <a:r>
              <a:rPr lang="en-US" sz="2400" dirty="0"/>
              <a:t>Microcomputers</a:t>
            </a:r>
          </a:p>
          <a:p>
            <a:pPr marL="292143" indent="-292143" defTabSz="1164987"/>
            <a:r>
              <a:rPr lang="en-US" sz="2400" dirty="0"/>
              <a:t>Microcontrollers</a:t>
            </a:r>
          </a:p>
        </p:txBody>
      </p:sp>
      <p:sp>
        <p:nvSpPr>
          <p:cNvPr id="2" name="Slide Number Placeholder 1"/>
          <p:cNvSpPr>
            <a:spLocks noGrp="1"/>
          </p:cNvSpPr>
          <p:nvPr>
            <p:ph type="sldNum" sz="quarter" idx="12"/>
          </p:nvPr>
        </p:nvSpPr>
        <p:spPr/>
        <p:txBody>
          <a:bodyPr/>
          <a:lstStyle/>
          <a:p>
            <a:pPr algn="ctr"/>
            <a:fld id="{BB2FDC47-7FED-4F80-BD0E-F60EF9774D34}" type="slidenum">
              <a:rPr lang="en-US" smtClean="0"/>
              <a:pPr algn="ctr"/>
              <a:t>15</a:t>
            </a:fld>
            <a:endParaRPr lang="en-US" dirty="0"/>
          </a:p>
        </p:txBody>
      </p:sp>
    </p:spTree>
    <p:extLst>
      <p:ext uri="{BB962C8B-B14F-4D97-AF65-F5344CB8AC3E}">
        <p14:creationId xmlns:p14="http://schemas.microsoft.com/office/powerpoint/2010/main" xmlns="" val="87903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t>5 Computer Types</a:t>
            </a:r>
          </a:p>
        </p:txBody>
      </p:sp>
      <p:sp>
        <p:nvSpPr>
          <p:cNvPr id="23556" name="Rectangle 3"/>
          <p:cNvSpPr>
            <a:spLocks noGrp="1" noChangeArrowheads="1"/>
          </p:cNvSpPr>
          <p:nvPr>
            <p:ph idx="1"/>
          </p:nvPr>
        </p:nvSpPr>
        <p:spPr/>
        <p:txBody>
          <a:bodyPr>
            <a:normAutofit fontScale="77500" lnSpcReduction="20000"/>
          </a:bodyPr>
          <a:lstStyle/>
          <a:p>
            <a:pPr marL="292143" indent="-292143" defTabSz="1164987"/>
            <a:r>
              <a:rPr lang="en-US" sz="2400" dirty="0"/>
              <a:t>Supercomputers</a:t>
            </a:r>
          </a:p>
          <a:p>
            <a:pPr marL="292143" indent="-292143" defTabSz="1164987"/>
            <a:r>
              <a:rPr lang="en-US" sz="2400" dirty="0"/>
              <a:t>Mainframe Computers</a:t>
            </a:r>
          </a:p>
          <a:p>
            <a:pPr marL="292143" indent="-292143" defTabSz="1164987"/>
            <a:r>
              <a:rPr lang="en-US" sz="2400" dirty="0"/>
              <a:t>Workstations</a:t>
            </a:r>
          </a:p>
          <a:p>
            <a:pPr marL="727669" lvl="1" indent="-290351" defTabSz="1164987"/>
            <a:r>
              <a:rPr lang="en-US" sz="2300" dirty="0"/>
              <a:t>Introduced in early 1980s</a:t>
            </a:r>
          </a:p>
          <a:p>
            <a:pPr marL="727669" lvl="1" indent="-290351" defTabSz="1164987"/>
            <a:r>
              <a:rPr lang="en-US" sz="2300" dirty="0"/>
              <a:t>Expensive, powerful personal computers</a:t>
            </a:r>
          </a:p>
          <a:p>
            <a:pPr marL="727669" lvl="1" indent="-290351" defTabSz="1164987"/>
            <a:r>
              <a:rPr lang="en-US" sz="2300" dirty="0"/>
              <a:t>Used for scientific, mathematical, engineering, computer-aided design (CAD), computer-aided manufacturing (CAM)</a:t>
            </a:r>
          </a:p>
          <a:p>
            <a:pPr marL="727669" lvl="1" indent="-290351" defTabSz="1164987"/>
            <a:r>
              <a:rPr lang="en-US" sz="2300" dirty="0"/>
              <a:t>A less-expensive alternative to mainframes</a:t>
            </a:r>
          </a:p>
          <a:p>
            <a:pPr marL="292143" indent="-292143" defTabSz="1164987"/>
            <a:r>
              <a:rPr lang="en-US" sz="2400" dirty="0"/>
              <a:t>Microcomputers</a:t>
            </a:r>
          </a:p>
          <a:p>
            <a:pPr marL="292143" indent="-292143" defTabSz="1164987"/>
            <a:r>
              <a:rPr lang="en-US" sz="2400" dirty="0"/>
              <a:t>Microcontrollers</a:t>
            </a:r>
          </a:p>
        </p:txBody>
      </p:sp>
      <p:sp>
        <p:nvSpPr>
          <p:cNvPr id="2" name="Slide Number Placeholder 1"/>
          <p:cNvSpPr>
            <a:spLocks noGrp="1"/>
          </p:cNvSpPr>
          <p:nvPr>
            <p:ph type="sldNum" sz="quarter" idx="12"/>
          </p:nvPr>
        </p:nvSpPr>
        <p:spPr/>
        <p:txBody>
          <a:bodyPr/>
          <a:lstStyle/>
          <a:p>
            <a:pPr algn="ctr"/>
            <a:fld id="{BB2FDC47-7FED-4F80-BD0E-F60EF9774D34}" type="slidenum">
              <a:rPr lang="en-US" smtClean="0"/>
              <a:pPr algn="ctr"/>
              <a:t>16</a:t>
            </a:fld>
            <a:endParaRPr lang="en-US" dirty="0"/>
          </a:p>
        </p:txBody>
      </p:sp>
    </p:spTree>
    <p:extLst>
      <p:ext uri="{BB962C8B-B14F-4D97-AF65-F5344CB8AC3E}">
        <p14:creationId xmlns:p14="http://schemas.microsoft.com/office/powerpoint/2010/main" xmlns="" val="3506646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t>5 Computer Types</a:t>
            </a:r>
          </a:p>
        </p:txBody>
      </p:sp>
      <p:sp>
        <p:nvSpPr>
          <p:cNvPr id="24580" name="Rectangle 3"/>
          <p:cNvSpPr>
            <a:spLocks noGrp="1" noChangeArrowheads="1"/>
          </p:cNvSpPr>
          <p:nvPr>
            <p:ph idx="1"/>
          </p:nvPr>
        </p:nvSpPr>
        <p:spPr/>
        <p:txBody>
          <a:bodyPr/>
          <a:lstStyle/>
          <a:p>
            <a:pPr eaLnBrk="1" hangingPunct="1"/>
            <a:r>
              <a:rPr lang="en-US" dirty="0"/>
              <a:t>Supercomputers</a:t>
            </a:r>
          </a:p>
          <a:p>
            <a:pPr eaLnBrk="1" hangingPunct="1"/>
            <a:r>
              <a:rPr lang="en-US" dirty="0"/>
              <a:t>Mainframe Computers</a:t>
            </a:r>
          </a:p>
          <a:p>
            <a:pPr eaLnBrk="1" hangingPunct="1"/>
            <a:r>
              <a:rPr lang="en-US" dirty="0"/>
              <a:t>Workstations</a:t>
            </a:r>
          </a:p>
          <a:p>
            <a:pPr eaLnBrk="1" hangingPunct="1"/>
            <a:r>
              <a:rPr lang="en-US" dirty="0"/>
              <a:t>Microcomputers</a:t>
            </a:r>
          </a:p>
          <a:p>
            <a:pPr lvl="1" eaLnBrk="1" hangingPunct="1"/>
            <a:r>
              <a:rPr lang="en-US" dirty="0"/>
              <a:t>Personal computers that cost </a:t>
            </a:r>
            <a:r>
              <a:rPr lang="en-US" dirty="0" err="1"/>
              <a:t>Rs</a:t>
            </a:r>
            <a:r>
              <a:rPr lang="en-US" dirty="0"/>
              <a:t>. 20,000 to </a:t>
            </a:r>
            <a:r>
              <a:rPr lang="en-US" dirty="0" err="1"/>
              <a:t>Rs</a:t>
            </a:r>
            <a:r>
              <a:rPr lang="en-US" dirty="0"/>
              <a:t>. 200,000</a:t>
            </a:r>
          </a:p>
          <a:p>
            <a:pPr lvl="1" eaLnBrk="1" hangingPunct="1"/>
            <a:r>
              <a:rPr lang="en-US" dirty="0"/>
              <a:t>Used either stand-alone or in a network</a:t>
            </a:r>
          </a:p>
          <a:p>
            <a:pPr lvl="1" eaLnBrk="1" hangingPunct="1"/>
            <a:r>
              <a:rPr lang="en-US" dirty="0"/>
              <a:t>Types include: desktop, tower, notebooks, or Personal Digital Assistants (PDAs)</a:t>
            </a:r>
          </a:p>
          <a:p>
            <a:pPr eaLnBrk="1" hangingPunct="1"/>
            <a:r>
              <a:rPr lang="en-US" dirty="0"/>
              <a:t>Microcontrollers</a:t>
            </a:r>
          </a:p>
        </p:txBody>
      </p:sp>
      <p:sp>
        <p:nvSpPr>
          <p:cNvPr id="2" name="Slide Number Placeholder 1"/>
          <p:cNvSpPr>
            <a:spLocks noGrp="1"/>
          </p:cNvSpPr>
          <p:nvPr>
            <p:ph type="sldNum" sz="quarter" idx="12"/>
          </p:nvPr>
        </p:nvSpPr>
        <p:spPr/>
        <p:txBody>
          <a:bodyPr/>
          <a:lstStyle/>
          <a:p>
            <a:pPr algn="ctr"/>
            <a:fld id="{BB2FDC47-7FED-4F80-BD0E-F60EF9774D34}" type="slidenum">
              <a:rPr lang="en-US" smtClean="0"/>
              <a:pPr algn="ctr"/>
              <a:t>17</a:t>
            </a:fld>
            <a:endParaRPr lang="en-US" dirty="0"/>
          </a:p>
        </p:txBody>
      </p:sp>
    </p:spTree>
    <p:extLst>
      <p:ext uri="{BB962C8B-B14F-4D97-AF65-F5344CB8AC3E}">
        <p14:creationId xmlns:p14="http://schemas.microsoft.com/office/powerpoint/2010/main" xmlns="" val="97121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t>5 Computer Types</a:t>
            </a:r>
          </a:p>
        </p:txBody>
      </p:sp>
      <p:sp>
        <p:nvSpPr>
          <p:cNvPr id="25604" name="Rectangle 3"/>
          <p:cNvSpPr>
            <a:spLocks noGrp="1" noChangeArrowheads="1"/>
          </p:cNvSpPr>
          <p:nvPr>
            <p:ph idx="1"/>
          </p:nvPr>
        </p:nvSpPr>
        <p:spPr/>
        <p:txBody>
          <a:bodyPr>
            <a:normAutofit fontScale="92500" lnSpcReduction="20000"/>
          </a:bodyPr>
          <a:lstStyle/>
          <a:p>
            <a:pPr marL="292143" indent="-292143" defTabSz="1164987"/>
            <a:r>
              <a:rPr lang="en-US" dirty="0"/>
              <a:t>Supercomputers</a:t>
            </a:r>
          </a:p>
          <a:p>
            <a:pPr marL="292143" indent="-292143" defTabSz="1164987"/>
            <a:r>
              <a:rPr lang="en-US" dirty="0"/>
              <a:t>Mainframe Computers</a:t>
            </a:r>
          </a:p>
          <a:p>
            <a:pPr marL="292143" indent="-292143" defTabSz="1164987"/>
            <a:r>
              <a:rPr lang="en-US" dirty="0"/>
              <a:t>Workstations</a:t>
            </a:r>
          </a:p>
          <a:p>
            <a:pPr marL="292143" indent="-292143" defTabSz="1164987"/>
            <a:r>
              <a:rPr lang="en-US" dirty="0"/>
              <a:t>Microcomputers</a:t>
            </a:r>
          </a:p>
          <a:p>
            <a:pPr marL="292143" indent="-292143" defTabSz="1164987"/>
            <a:r>
              <a:rPr lang="en-US" dirty="0"/>
              <a:t>Microcontrollers</a:t>
            </a:r>
          </a:p>
          <a:p>
            <a:pPr marL="727669" lvl="1" indent="-290351" defTabSz="1164987"/>
            <a:r>
              <a:rPr lang="en-US" sz="2100" dirty="0"/>
              <a:t>Also called embedded computers</a:t>
            </a:r>
          </a:p>
          <a:p>
            <a:pPr marL="727669" lvl="1" indent="-290351" defTabSz="1164987"/>
            <a:r>
              <a:rPr lang="en-US" sz="2100" dirty="0"/>
              <a:t>Tiny, specialized microprocessors inside appliances and automobiles</a:t>
            </a:r>
          </a:p>
          <a:p>
            <a:pPr marL="727669" lvl="1" indent="-290351" defTabSz="1164987"/>
            <a:r>
              <a:rPr lang="en-US" sz="2100" dirty="0"/>
              <a:t>They are in: microwaves, programmable ovens, blood-pressure monitors, air bag sensors, vibration sensors, MP3 players, digital cameras,  keyboards, car engine controllers, etc.</a:t>
            </a:r>
          </a:p>
        </p:txBody>
      </p:sp>
      <p:sp>
        <p:nvSpPr>
          <p:cNvPr id="2" name="Slide Number Placeholder 1"/>
          <p:cNvSpPr>
            <a:spLocks noGrp="1"/>
          </p:cNvSpPr>
          <p:nvPr>
            <p:ph type="sldNum" sz="quarter" idx="12"/>
          </p:nvPr>
        </p:nvSpPr>
        <p:spPr/>
        <p:txBody>
          <a:bodyPr/>
          <a:lstStyle/>
          <a:p>
            <a:pPr algn="ctr"/>
            <a:fld id="{BB2FDC47-7FED-4F80-BD0E-F60EF9774D34}" type="slidenum">
              <a:rPr lang="en-US" smtClean="0"/>
              <a:pPr algn="ctr"/>
              <a:t>18</a:t>
            </a:fld>
            <a:endParaRPr lang="en-US" dirty="0"/>
          </a:p>
        </p:txBody>
      </p:sp>
      <p:sp>
        <p:nvSpPr>
          <p:cNvPr id="56324" name="Text Box 4"/>
          <p:cNvSpPr txBox="1">
            <a:spLocks noChangeArrowheads="1"/>
          </p:cNvSpPr>
          <p:nvPr/>
        </p:nvSpPr>
        <p:spPr bwMode="auto">
          <a:xfrm>
            <a:off x="5138209" y="1850049"/>
            <a:ext cx="3097389"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lvl1pPr defTabSz="809625" eaLnBrk="0" hangingPunct="0">
              <a:defRPr>
                <a:solidFill>
                  <a:schemeClr val="tx1"/>
                </a:solidFill>
                <a:latin typeface="Arial" charset="0"/>
              </a:defRPr>
            </a:lvl1pPr>
            <a:lvl2pPr marL="742950" indent="-285750" defTabSz="809625" eaLnBrk="0" hangingPunct="0">
              <a:defRPr>
                <a:solidFill>
                  <a:schemeClr val="tx1"/>
                </a:solidFill>
                <a:latin typeface="Arial" charset="0"/>
              </a:defRPr>
            </a:lvl2pPr>
            <a:lvl3pPr marL="1143000" indent="-228600" defTabSz="809625" eaLnBrk="0" hangingPunct="0">
              <a:defRPr>
                <a:solidFill>
                  <a:schemeClr val="tx1"/>
                </a:solidFill>
                <a:latin typeface="Arial" charset="0"/>
              </a:defRPr>
            </a:lvl3pPr>
            <a:lvl4pPr marL="1600200" indent="-228600" defTabSz="809625" eaLnBrk="0" hangingPunct="0">
              <a:defRPr>
                <a:solidFill>
                  <a:schemeClr val="tx1"/>
                </a:solidFill>
                <a:latin typeface="Arial" charset="0"/>
              </a:defRPr>
            </a:lvl4pPr>
            <a:lvl5pPr marL="2057400" indent="-228600" defTabSz="809625" eaLnBrk="0" hangingPunct="0">
              <a:defRPr>
                <a:solidFill>
                  <a:schemeClr val="tx1"/>
                </a:solidFill>
                <a:latin typeface="Arial" charset="0"/>
              </a:defRPr>
            </a:lvl5pPr>
            <a:lvl6pPr marL="2514600" indent="-228600" algn="ctr" defTabSz="809625" eaLnBrk="0" fontAlgn="base" hangingPunct="0">
              <a:spcBef>
                <a:spcPct val="0"/>
              </a:spcBef>
              <a:spcAft>
                <a:spcPct val="0"/>
              </a:spcAft>
              <a:defRPr>
                <a:solidFill>
                  <a:schemeClr val="tx1"/>
                </a:solidFill>
                <a:latin typeface="Arial" charset="0"/>
              </a:defRPr>
            </a:lvl6pPr>
            <a:lvl7pPr marL="2971800" indent="-228600" algn="ctr" defTabSz="809625" eaLnBrk="0" fontAlgn="base" hangingPunct="0">
              <a:spcBef>
                <a:spcPct val="0"/>
              </a:spcBef>
              <a:spcAft>
                <a:spcPct val="0"/>
              </a:spcAft>
              <a:defRPr>
                <a:solidFill>
                  <a:schemeClr val="tx1"/>
                </a:solidFill>
                <a:latin typeface="Arial" charset="0"/>
              </a:defRPr>
            </a:lvl7pPr>
            <a:lvl8pPr marL="3429000" indent="-228600" algn="ctr" defTabSz="809625" eaLnBrk="0" fontAlgn="base" hangingPunct="0">
              <a:spcBef>
                <a:spcPct val="0"/>
              </a:spcBef>
              <a:spcAft>
                <a:spcPct val="0"/>
              </a:spcAft>
              <a:defRPr>
                <a:solidFill>
                  <a:schemeClr val="tx1"/>
                </a:solidFill>
                <a:latin typeface="Arial" charset="0"/>
              </a:defRPr>
            </a:lvl8pPr>
            <a:lvl9pPr marL="3886200" indent="-228600" algn="ctr" defTabSz="809625"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i="1" dirty="0">
                <a:solidFill>
                  <a:srgbClr val="6600FF"/>
                </a:solidFill>
              </a:rPr>
              <a:t>Question: </a:t>
            </a:r>
            <a:r>
              <a:rPr lang="en-US" b="1" i="1" dirty="0">
                <a:solidFill>
                  <a:srgbClr val="6600FF"/>
                </a:solidFill>
              </a:rPr>
              <a:t>Now, </a:t>
            </a:r>
            <a:r>
              <a:rPr lang="en-US" i="1" dirty="0">
                <a:solidFill>
                  <a:srgbClr val="6600FF"/>
                </a:solidFill>
              </a:rPr>
              <a:t>how many of you would say you have NOT used a computer today?</a:t>
            </a:r>
          </a:p>
        </p:txBody>
      </p:sp>
    </p:spTree>
    <p:extLst>
      <p:ext uri="{BB962C8B-B14F-4D97-AF65-F5344CB8AC3E}">
        <p14:creationId xmlns:p14="http://schemas.microsoft.com/office/powerpoint/2010/main" xmlns="" val="604819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a:t> Servers</a:t>
            </a:r>
          </a:p>
        </p:txBody>
      </p:sp>
      <p:sp>
        <p:nvSpPr>
          <p:cNvPr id="26628" name="Rectangle 3"/>
          <p:cNvSpPr>
            <a:spLocks noGrp="1" noChangeArrowheads="1"/>
          </p:cNvSpPr>
          <p:nvPr>
            <p:ph idx="1"/>
          </p:nvPr>
        </p:nvSpPr>
        <p:spPr/>
        <p:txBody>
          <a:bodyPr/>
          <a:lstStyle/>
          <a:p>
            <a:pPr eaLnBrk="1" hangingPunct="1"/>
            <a:r>
              <a:rPr lang="en-US"/>
              <a:t>Are central computers</a:t>
            </a:r>
          </a:p>
          <a:p>
            <a:pPr eaLnBrk="1" hangingPunct="1"/>
            <a:r>
              <a:rPr lang="en-US"/>
              <a:t>May be any of the 4 larger computer types.</a:t>
            </a:r>
          </a:p>
          <a:p>
            <a:pPr eaLnBrk="1" hangingPunct="1"/>
            <a:r>
              <a:rPr lang="en-US"/>
              <a:t>“Server” describes a function</a:t>
            </a:r>
          </a:p>
          <a:p>
            <a:pPr lvl="1" eaLnBrk="1" hangingPunct="1"/>
            <a:r>
              <a:rPr lang="en-US"/>
              <a:t>Hold data (databases) and programs</a:t>
            </a:r>
          </a:p>
          <a:p>
            <a:pPr lvl="1" eaLnBrk="1" hangingPunct="1"/>
            <a:r>
              <a:rPr lang="en-US"/>
              <a:t>Connect to and supply services for clients</a:t>
            </a:r>
          </a:p>
          <a:p>
            <a:pPr lvl="1" eaLnBrk="1" hangingPunct="1"/>
            <a:r>
              <a:rPr lang="en-US"/>
              <a:t>Clients are other computers like PCs, workstations, other devices </a:t>
            </a:r>
          </a:p>
          <a:p>
            <a:pPr eaLnBrk="1" hangingPunct="1"/>
            <a:endParaRPr lang="en-US"/>
          </a:p>
        </p:txBody>
      </p:sp>
      <p:sp>
        <p:nvSpPr>
          <p:cNvPr id="3" name="Slide Number Placeholder 2"/>
          <p:cNvSpPr>
            <a:spLocks noGrp="1"/>
          </p:cNvSpPr>
          <p:nvPr>
            <p:ph type="sldNum" sz="quarter" idx="12"/>
          </p:nvPr>
        </p:nvSpPr>
        <p:spPr/>
        <p:txBody>
          <a:bodyPr/>
          <a:lstStyle/>
          <a:p>
            <a:pPr algn="ctr"/>
            <a:fld id="{BB2FDC47-7FED-4F80-BD0E-F60EF9774D34}" type="slidenum">
              <a:rPr lang="en-US" smtClean="0"/>
              <a:pPr algn="ctr"/>
              <a:t>19</a:t>
            </a:fld>
            <a:endParaRPr lang="en-US" dirty="0"/>
          </a:p>
        </p:txBody>
      </p:sp>
    </p:spTree>
    <p:extLst>
      <p:ext uri="{BB962C8B-B14F-4D97-AF65-F5344CB8AC3E}">
        <p14:creationId xmlns:p14="http://schemas.microsoft.com/office/powerpoint/2010/main" xmlns="" val="320526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Information</a:t>
            </a:r>
          </a:p>
        </p:txBody>
      </p:sp>
      <p:sp>
        <p:nvSpPr>
          <p:cNvPr id="3" name="Content Placeholder 2"/>
          <p:cNvSpPr>
            <a:spLocks noGrp="1"/>
          </p:cNvSpPr>
          <p:nvPr>
            <p:ph idx="1"/>
          </p:nvPr>
        </p:nvSpPr>
        <p:spPr/>
        <p:txBody>
          <a:bodyPr>
            <a:normAutofit/>
          </a:bodyPr>
          <a:lstStyle/>
          <a:p>
            <a:r>
              <a:rPr lang="en-US" dirty="0"/>
              <a:t>Course Code: </a:t>
            </a:r>
          </a:p>
          <a:p>
            <a:pPr marL="457200" lvl="1" indent="0">
              <a:buNone/>
            </a:pPr>
            <a:r>
              <a:rPr lang="en-US" dirty="0"/>
              <a:t>    		CSC 110</a:t>
            </a:r>
          </a:p>
          <a:p>
            <a:r>
              <a:rPr lang="en-US" dirty="0"/>
              <a:t>Course Name</a:t>
            </a:r>
          </a:p>
          <a:p>
            <a:pPr marL="457200" lvl="1" indent="0">
              <a:buNone/>
            </a:pPr>
            <a:r>
              <a:rPr lang="en-US" dirty="0"/>
              <a:t>		Professional Practices in IT</a:t>
            </a:r>
          </a:p>
          <a:p>
            <a:r>
              <a:rPr lang="en-US" dirty="0"/>
              <a:t>Course Objective:</a:t>
            </a:r>
          </a:p>
          <a:p>
            <a:pPr marL="457200" lvl="1" indent="0" algn="just">
              <a:buNone/>
            </a:pPr>
            <a:r>
              <a:rPr lang="en-US" dirty="0"/>
              <a:t>The objective  of the course is to make students aware of their professional responsibilities when they will work in IT sector. The course will teach students about the historical, social, ethical, economical and professional issues related to IT profession. </a:t>
            </a:r>
          </a:p>
          <a:p>
            <a:endParaRPr lang="en-US" dirty="0"/>
          </a:p>
        </p:txBody>
      </p:sp>
      <p:sp>
        <p:nvSpPr>
          <p:cNvPr id="5" name="Slide Number Placeholder 4"/>
          <p:cNvSpPr>
            <a:spLocks noGrp="1"/>
          </p:cNvSpPr>
          <p:nvPr>
            <p:ph type="sldNum" sz="quarter" idx="12"/>
          </p:nvPr>
        </p:nvSpPr>
        <p:spPr/>
        <p:txBody>
          <a:bodyPr/>
          <a:lstStyle/>
          <a:p>
            <a:pPr algn="ctr"/>
            <a:fld id="{BB2FDC47-7FED-4F80-BD0E-F60EF9774D34}" type="slidenum">
              <a:rPr lang="en-US" smtClean="0"/>
              <a:pPr algn="ctr"/>
              <a:t>2</a:t>
            </a:fld>
            <a:endParaRPr lang="en-US" dirty="0"/>
          </a:p>
        </p:txBody>
      </p:sp>
    </p:spTree>
    <p:extLst>
      <p:ext uri="{BB962C8B-B14F-4D97-AF65-F5344CB8AC3E}">
        <p14:creationId xmlns:p14="http://schemas.microsoft.com/office/powerpoint/2010/main" xmlns="" val="332342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dirty="0"/>
              <a:t>Convergence, Portability, &amp; Personalization</a:t>
            </a:r>
          </a:p>
        </p:txBody>
      </p:sp>
      <p:sp>
        <p:nvSpPr>
          <p:cNvPr id="34820" name="Rectangle 3"/>
          <p:cNvSpPr>
            <a:spLocks noGrp="1" noChangeArrowheads="1"/>
          </p:cNvSpPr>
          <p:nvPr>
            <p:ph idx="1"/>
          </p:nvPr>
        </p:nvSpPr>
        <p:spPr/>
        <p:txBody>
          <a:bodyPr/>
          <a:lstStyle/>
          <a:p>
            <a:pPr eaLnBrk="1" hangingPunct="1"/>
            <a:r>
              <a:rPr lang="en-US" dirty="0"/>
              <a:t>Convergence: the combination of</a:t>
            </a:r>
          </a:p>
          <a:p>
            <a:pPr lvl="1" eaLnBrk="1" hangingPunct="1"/>
            <a:r>
              <a:rPr lang="en-US" dirty="0"/>
              <a:t>Computers</a:t>
            </a:r>
          </a:p>
          <a:p>
            <a:pPr lvl="1" eaLnBrk="1" hangingPunct="1"/>
            <a:r>
              <a:rPr lang="en-US" dirty="0"/>
              <a:t>Consumer electronics</a:t>
            </a:r>
          </a:p>
          <a:p>
            <a:pPr lvl="1" eaLnBrk="1" hangingPunct="1"/>
            <a:r>
              <a:rPr lang="en-US" dirty="0"/>
              <a:t>Entertainment</a:t>
            </a:r>
          </a:p>
          <a:p>
            <a:pPr lvl="1" eaLnBrk="1" hangingPunct="1"/>
            <a:r>
              <a:rPr lang="en-US" dirty="0"/>
              <a:t>Mass media</a:t>
            </a:r>
          </a:p>
          <a:p>
            <a:pPr eaLnBrk="1" hangingPunct="1"/>
            <a:r>
              <a:rPr lang="en-US" dirty="0"/>
              <a:t>Portability</a:t>
            </a:r>
          </a:p>
          <a:p>
            <a:pPr eaLnBrk="1" hangingPunct="1"/>
            <a:r>
              <a:rPr lang="en-US" dirty="0"/>
              <a:t>Collaboration: software that allows</a:t>
            </a:r>
          </a:p>
          <a:p>
            <a:pPr lvl="1" eaLnBrk="1" hangingPunct="1"/>
            <a:r>
              <a:rPr lang="en-US" dirty="0"/>
              <a:t>People to share anything instantly</a:t>
            </a:r>
          </a:p>
          <a:p>
            <a:pPr lvl="1" eaLnBrk="1" hangingPunct="1"/>
            <a:r>
              <a:rPr lang="en-US" dirty="0"/>
              <a:t>People to enhance the information as they forward it</a:t>
            </a:r>
          </a:p>
        </p:txBody>
      </p:sp>
      <p:sp>
        <p:nvSpPr>
          <p:cNvPr id="2" name="Slide Number Placeholder 1"/>
          <p:cNvSpPr>
            <a:spLocks noGrp="1"/>
          </p:cNvSpPr>
          <p:nvPr>
            <p:ph type="sldNum" sz="quarter" idx="12"/>
          </p:nvPr>
        </p:nvSpPr>
        <p:spPr/>
        <p:txBody>
          <a:bodyPr/>
          <a:lstStyle/>
          <a:p>
            <a:pPr algn="ctr"/>
            <a:fld id="{BB2FDC47-7FED-4F80-BD0E-F60EF9774D34}" type="slidenum">
              <a:rPr lang="en-US" smtClean="0"/>
              <a:pPr algn="ctr"/>
              <a:t>20</a:t>
            </a:fld>
            <a:endParaRPr lang="en-US" dirty="0"/>
          </a:p>
        </p:txBody>
      </p:sp>
    </p:spTree>
    <p:extLst>
      <p:ext uri="{BB962C8B-B14F-4D97-AF65-F5344CB8AC3E}">
        <p14:creationId xmlns:p14="http://schemas.microsoft.com/office/powerpoint/2010/main" xmlns="" val="385299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371600" y="624110"/>
            <a:ext cx="8036999" cy="1280890"/>
          </a:xfrm>
        </p:spPr>
        <p:txBody>
          <a:bodyPr>
            <a:noAutofit/>
          </a:bodyPr>
          <a:lstStyle/>
          <a:p>
            <a:pPr eaLnBrk="1" hangingPunct="1">
              <a:defRPr/>
            </a:pPr>
            <a:r>
              <a:rPr lang="en-US" dirty="0"/>
              <a:t>Future of Information Technology</a:t>
            </a:r>
          </a:p>
        </p:txBody>
      </p:sp>
      <p:sp>
        <p:nvSpPr>
          <p:cNvPr id="33796" name="Rectangle 3"/>
          <p:cNvSpPr>
            <a:spLocks noGrp="1" noChangeArrowheads="1"/>
          </p:cNvSpPr>
          <p:nvPr>
            <p:ph idx="1"/>
          </p:nvPr>
        </p:nvSpPr>
        <p:spPr/>
        <p:txBody>
          <a:bodyPr/>
          <a:lstStyle/>
          <a:p>
            <a:pPr eaLnBrk="1" hangingPunct="1"/>
            <a:r>
              <a:rPr lang="en-US" dirty="0"/>
              <a:t>3 directions of Computer Development</a:t>
            </a:r>
          </a:p>
          <a:p>
            <a:pPr lvl="1" eaLnBrk="1" hangingPunct="1"/>
            <a:r>
              <a:rPr lang="en-US" dirty="0"/>
              <a:t>Smallness</a:t>
            </a:r>
          </a:p>
          <a:p>
            <a:pPr lvl="1" eaLnBrk="1" hangingPunct="1"/>
            <a:r>
              <a:rPr lang="en-US" dirty="0"/>
              <a:t>Speed </a:t>
            </a:r>
          </a:p>
          <a:p>
            <a:pPr lvl="1" eaLnBrk="1" hangingPunct="1"/>
            <a:r>
              <a:rPr lang="en-US" dirty="0"/>
              <a:t>Affordability</a:t>
            </a:r>
          </a:p>
          <a:p>
            <a:pPr eaLnBrk="1" hangingPunct="1"/>
            <a:r>
              <a:rPr lang="en-US" dirty="0"/>
              <a:t>3 directions of Communications Development</a:t>
            </a:r>
          </a:p>
          <a:p>
            <a:pPr lvl="1" eaLnBrk="1" hangingPunct="1"/>
            <a:r>
              <a:rPr lang="en-US" dirty="0"/>
              <a:t>Connectivity</a:t>
            </a:r>
          </a:p>
          <a:p>
            <a:pPr lvl="1" eaLnBrk="1" hangingPunct="1"/>
            <a:r>
              <a:rPr lang="en-US" dirty="0"/>
              <a:t>Interactivity</a:t>
            </a:r>
          </a:p>
          <a:p>
            <a:pPr lvl="1" eaLnBrk="1" hangingPunct="1"/>
            <a:r>
              <a:rPr lang="en-US" dirty="0"/>
              <a:t>Multimedia</a:t>
            </a:r>
          </a:p>
          <a:p>
            <a:pPr lvl="1" eaLnBrk="1" hangingPunct="1">
              <a:buFont typeface="Wingdings" pitchFamily="2" charset="2"/>
              <a:buNone/>
            </a:pPr>
            <a:endParaRPr lang="en-US" dirty="0"/>
          </a:p>
        </p:txBody>
      </p:sp>
      <p:sp>
        <p:nvSpPr>
          <p:cNvPr id="2" name="Slide Number Placeholder 1"/>
          <p:cNvSpPr>
            <a:spLocks noGrp="1"/>
          </p:cNvSpPr>
          <p:nvPr>
            <p:ph type="sldNum" sz="quarter" idx="12"/>
          </p:nvPr>
        </p:nvSpPr>
        <p:spPr/>
        <p:txBody>
          <a:bodyPr/>
          <a:lstStyle/>
          <a:p>
            <a:pPr algn="ctr"/>
            <a:fld id="{BB2FDC47-7FED-4F80-BD0E-F60EF9774D34}" type="slidenum">
              <a:rPr lang="en-US" smtClean="0"/>
              <a:pPr algn="ctr"/>
              <a:t>21</a:t>
            </a:fld>
            <a:endParaRPr lang="en-US" dirty="0"/>
          </a:p>
        </p:txBody>
      </p:sp>
    </p:spTree>
    <p:extLst>
      <p:ext uri="{BB962C8B-B14F-4D97-AF65-F5344CB8AC3E}">
        <p14:creationId xmlns:p14="http://schemas.microsoft.com/office/powerpoint/2010/main" xmlns="" val="1086087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What is IT</a:t>
            </a:r>
          </a:p>
          <a:p>
            <a:r>
              <a:rPr lang="en-US" dirty="0"/>
              <a:t>Usage of IT in different walks of life</a:t>
            </a:r>
          </a:p>
          <a:p>
            <a:r>
              <a:rPr lang="en-US" dirty="0"/>
              <a:t>Medium and technologies used in IT</a:t>
            </a:r>
          </a:p>
          <a:p>
            <a:r>
              <a:rPr lang="en-US" dirty="0"/>
              <a:t>Types of computers</a:t>
            </a:r>
          </a:p>
          <a:p>
            <a:r>
              <a:rPr lang="en-US" dirty="0"/>
              <a:t>Future of IT</a:t>
            </a:r>
          </a:p>
        </p:txBody>
      </p:sp>
      <p:sp>
        <p:nvSpPr>
          <p:cNvPr id="5" name="Slide Number Placeholder 4"/>
          <p:cNvSpPr>
            <a:spLocks noGrp="1"/>
          </p:cNvSpPr>
          <p:nvPr>
            <p:ph type="sldNum" sz="quarter" idx="12"/>
          </p:nvPr>
        </p:nvSpPr>
        <p:spPr/>
        <p:txBody>
          <a:bodyPr/>
          <a:lstStyle/>
          <a:p>
            <a:pPr algn="ctr"/>
            <a:fld id="{BB2FDC47-7FED-4F80-BD0E-F60EF9774D34}" type="slidenum">
              <a:rPr lang="en-US" smtClean="0"/>
              <a:pPr algn="ctr"/>
              <a:t>22</a:t>
            </a:fld>
            <a:endParaRPr lang="en-US" dirty="0"/>
          </a:p>
        </p:txBody>
      </p:sp>
    </p:spTree>
    <p:extLst>
      <p:ext uri="{BB962C8B-B14F-4D97-AF65-F5344CB8AC3E}">
        <p14:creationId xmlns:p14="http://schemas.microsoft.com/office/powerpoint/2010/main" xmlns="" val="296100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Marks Distribution</a:t>
            </a:r>
          </a:p>
        </p:txBody>
      </p:sp>
      <p:sp>
        <p:nvSpPr>
          <p:cNvPr id="3" name="Content Placeholder 2"/>
          <p:cNvSpPr>
            <a:spLocks noGrp="1"/>
          </p:cNvSpPr>
          <p:nvPr>
            <p:ph idx="1"/>
          </p:nvPr>
        </p:nvSpPr>
        <p:spPr/>
        <p:txBody>
          <a:bodyPr/>
          <a:lstStyle/>
          <a:p>
            <a:r>
              <a:rPr lang="en-US" dirty="0"/>
              <a:t>Assignments ………………..  15%</a:t>
            </a:r>
          </a:p>
          <a:p>
            <a:pPr marL="0" indent="0">
              <a:buNone/>
            </a:pPr>
            <a:endParaRPr lang="en-US" dirty="0"/>
          </a:p>
          <a:p>
            <a:r>
              <a:rPr lang="en-US" dirty="0"/>
              <a:t>Quizzes …………………………   10%</a:t>
            </a:r>
          </a:p>
          <a:p>
            <a:pPr marL="0" indent="0">
              <a:buNone/>
            </a:pPr>
            <a:endParaRPr lang="en-US" dirty="0"/>
          </a:p>
          <a:p>
            <a:r>
              <a:rPr lang="en-US" dirty="0"/>
              <a:t>1</a:t>
            </a:r>
            <a:r>
              <a:rPr lang="en-US" baseline="30000" dirty="0"/>
              <a:t>st</a:t>
            </a:r>
            <a:r>
              <a:rPr lang="en-US" dirty="0"/>
              <a:t>, 2</a:t>
            </a:r>
            <a:r>
              <a:rPr lang="en-US" baseline="30000" dirty="0"/>
              <a:t>nd</a:t>
            </a:r>
            <a:r>
              <a:rPr lang="en-US" dirty="0"/>
              <a:t> Sessional ……………………   25%</a:t>
            </a:r>
          </a:p>
          <a:p>
            <a:pPr marL="0" indent="0">
              <a:buNone/>
            </a:pPr>
            <a:endParaRPr lang="en-US" dirty="0"/>
          </a:p>
          <a:p>
            <a:r>
              <a:rPr lang="en-US" dirty="0"/>
              <a:t>Final …………………………….   50%</a:t>
            </a:r>
          </a:p>
        </p:txBody>
      </p:sp>
      <p:sp>
        <p:nvSpPr>
          <p:cNvPr id="5" name="Slide Number Placeholder 4"/>
          <p:cNvSpPr>
            <a:spLocks noGrp="1"/>
          </p:cNvSpPr>
          <p:nvPr>
            <p:ph type="sldNum" sz="quarter" idx="12"/>
          </p:nvPr>
        </p:nvSpPr>
        <p:spPr/>
        <p:txBody>
          <a:bodyPr/>
          <a:lstStyle/>
          <a:p>
            <a:pPr algn="ctr"/>
            <a:fld id="{BB2FDC47-7FED-4F80-BD0E-F60EF9774D34}" type="slidenum">
              <a:rPr lang="en-US" smtClean="0"/>
              <a:pPr algn="ctr"/>
              <a:t>3</a:t>
            </a:fld>
            <a:endParaRPr lang="en-US" dirty="0"/>
          </a:p>
        </p:txBody>
      </p:sp>
    </p:spTree>
    <p:extLst>
      <p:ext uri="{BB962C8B-B14F-4D97-AF65-F5344CB8AC3E}">
        <p14:creationId xmlns:p14="http://schemas.microsoft.com/office/powerpoint/2010/main" xmlns="" val="705427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Content Placeholder 2"/>
          <p:cNvSpPr>
            <a:spLocks noGrp="1"/>
          </p:cNvSpPr>
          <p:nvPr>
            <p:ph idx="1"/>
          </p:nvPr>
        </p:nvSpPr>
        <p:spPr/>
        <p:txBody>
          <a:bodyPr>
            <a:normAutofit fontScale="92500" lnSpcReduction="20000"/>
          </a:bodyPr>
          <a:lstStyle/>
          <a:p>
            <a:r>
              <a:rPr lang="en-US" dirty="0"/>
              <a:t>Introduction to Information Technology (IT)</a:t>
            </a:r>
          </a:p>
          <a:p>
            <a:r>
              <a:rPr lang="en-US" dirty="0"/>
              <a:t>Professionalism (in general and in the field of IT)</a:t>
            </a:r>
          </a:p>
          <a:p>
            <a:r>
              <a:rPr lang="en-US" dirty="0"/>
              <a:t>Professional activities and their role in society</a:t>
            </a:r>
          </a:p>
          <a:p>
            <a:r>
              <a:rPr lang="en-US" dirty="0"/>
              <a:t>Professional Ethics</a:t>
            </a:r>
          </a:p>
          <a:p>
            <a:r>
              <a:rPr lang="en-US" dirty="0"/>
              <a:t>Misuse of IT and risks</a:t>
            </a:r>
          </a:p>
          <a:p>
            <a:r>
              <a:rPr lang="en-US" dirty="0"/>
              <a:t>Hacking, ethical hacking </a:t>
            </a:r>
          </a:p>
          <a:p>
            <a:r>
              <a:rPr lang="en-US" dirty="0"/>
              <a:t>Information Security and privacy</a:t>
            </a:r>
          </a:p>
          <a:p>
            <a:r>
              <a:rPr lang="en-US" dirty="0"/>
              <a:t>Issues in Social Web (privacy, trust, influence, </a:t>
            </a:r>
            <a:r>
              <a:rPr lang="en-US" dirty="0" err="1"/>
              <a:t>etc</a:t>
            </a:r>
            <a:r>
              <a:rPr lang="en-US" dirty="0"/>
              <a:t>)</a:t>
            </a:r>
          </a:p>
          <a:p>
            <a:r>
              <a:rPr lang="en-US" dirty="0"/>
              <a:t>plagiarism</a:t>
            </a:r>
          </a:p>
          <a:p>
            <a:r>
              <a:rPr lang="en-US" dirty="0"/>
              <a:t>Intellectual property and software laws</a:t>
            </a:r>
          </a:p>
          <a:p>
            <a:r>
              <a:rPr lang="en-US" dirty="0"/>
              <a:t>Social responsibilities of an IT professional</a:t>
            </a:r>
          </a:p>
        </p:txBody>
      </p:sp>
      <p:sp>
        <p:nvSpPr>
          <p:cNvPr id="5" name="Slide Number Placeholder 4"/>
          <p:cNvSpPr>
            <a:spLocks noGrp="1"/>
          </p:cNvSpPr>
          <p:nvPr>
            <p:ph type="sldNum" sz="quarter" idx="12"/>
          </p:nvPr>
        </p:nvSpPr>
        <p:spPr/>
        <p:txBody>
          <a:bodyPr/>
          <a:lstStyle/>
          <a:p>
            <a:pPr algn="ctr"/>
            <a:fld id="{BB2FDC47-7FED-4F80-BD0E-F60EF9774D34}" type="slidenum">
              <a:rPr lang="en-US" smtClean="0"/>
              <a:pPr algn="ctr"/>
              <a:t>4</a:t>
            </a:fld>
            <a:endParaRPr lang="en-US" dirty="0"/>
          </a:p>
        </p:txBody>
      </p:sp>
    </p:spTree>
    <p:extLst>
      <p:ext uri="{BB962C8B-B14F-4D97-AF65-F5344CB8AC3E}">
        <p14:creationId xmlns:p14="http://schemas.microsoft.com/office/powerpoint/2010/main" xmlns="" val="262326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t>IT &amp; Your Life: The Future Now</a:t>
            </a:r>
          </a:p>
        </p:txBody>
      </p:sp>
      <p:sp>
        <p:nvSpPr>
          <p:cNvPr id="6148" name="Rectangle 3"/>
          <p:cNvSpPr>
            <a:spLocks noGrp="1" noChangeArrowheads="1"/>
          </p:cNvSpPr>
          <p:nvPr>
            <p:ph idx="1"/>
          </p:nvPr>
        </p:nvSpPr>
        <p:spPr/>
        <p:txBody>
          <a:bodyPr/>
          <a:lstStyle/>
          <a:p>
            <a:pPr eaLnBrk="1" hangingPunct="1">
              <a:buFont typeface="Wingdings" pitchFamily="2" charset="2"/>
              <a:buNone/>
            </a:pPr>
            <a:r>
              <a:rPr lang="en-US" dirty="0"/>
              <a:t>Definition: </a:t>
            </a:r>
            <a:r>
              <a:rPr lang="en-US" i="1" u="sng" dirty="0"/>
              <a:t>Information Technology (IT) </a:t>
            </a:r>
            <a:r>
              <a:rPr lang="en-US" i="1" dirty="0"/>
              <a:t>describes any technology that helps to produce, manipulate, store, communicate, and/or disseminate information</a:t>
            </a:r>
          </a:p>
          <a:p>
            <a:pPr eaLnBrk="1" hangingPunct="1">
              <a:buFont typeface="Wingdings" pitchFamily="2" charset="2"/>
              <a:buNone/>
            </a:pPr>
            <a:endParaRPr lang="en-US" i="1" dirty="0"/>
          </a:p>
          <a:p>
            <a:pPr lvl="1" eaLnBrk="1" hangingPunct="1"/>
            <a:r>
              <a:rPr lang="en-US" dirty="0"/>
              <a:t>Part 1: Computer Technology</a:t>
            </a:r>
          </a:p>
          <a:p>
            <a:pPr lvl="1" eaLnBrk="1" hangingPunct="1">
              <a:buFont typeface="Wingdings" pitchFamily="2" charset="2"/>
              <a:buNone/>
            </a:pPr>
            <a:endParaRPr lang="en-US" dirty="0"/>
          </a:p>
          <a:p>
            <a:pPr lvl="1" eaLnBrk="1" hangingPunct="1"/>
            <a:r>
              <a:rPr lang="en-US" dirty="0"/>
              <a:t>Part 2: Communication Technology</a:t>
            </a:r>
          </a:p>
          <a:p>
            <a:pPr lvl="1" eaLnBrk="1" hangingPunct="1">
              <a:buFont typeface="Wingdings" pitchFamily="2" charset="2"/>
              <a:buNone/>
            </a:pPr>
            <a:endParaRPr lang="en-US" dirty="0"/>
          </a:p>
        </p:txBody>
      </p:sp>
      <p:sp>
        <p:nvSpPr>
          <p:cNvPr id="3" name="Slide Number Placeholder 2"/>
          <p:cNvSpPr>
            <a:spLocks noGrp="1"/>
          </p:cNvSpPr>
          <p:nvPr>
            <p:ph type="sldNum" sz="quarter" idx="12"/>
          </p:nvPr>
        </p:nvSpPr>
        <p:spPr/>
        <p:txBody>
          <a:bodyPr/>
          <a:lstStyle/>
          <a:p>
            <a:pPr algn="ctr"/>
            <a:fld id="{BB2FDC47-7FED-4F80-BD0E-F60EF9774D34}" type="slidenum">
              <a:rPr lang="en-US" smtClean="0"/>
              <a:pPr algn="ctr"/>
              <a:t>5</a:t>
            </a:fld>
            <a:endParaRPr lang="en-US" dirty="0"/>
          </a:p>
        </p:txBody>
      </p:sp>
    </p:spTree>
    <p:extLst>
      <p:ext uri="{BB962C8B-B14F-4D97-AF65-F5344CB8AC3E}">
        <p14:creationId xmlns:p14="http://schemas.microsoft.com/office/powerpoint/2010/main" xmlns="" val="421039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95400" y="624110"/>
            <a:ext cx="8036999" cy="1280890"/>
          </a:xfrm>
        </p:spPr>
        <p:txBody>
          <a:bodyPr/>
          <a:lstStyle/>
          <a:p>
            <a:pPr eaLnBrk="1" hangingPunct="1">
              <a:defRPr/>
            </a:pPr>
            <a:r>
              <a:rPr lang="en-US" dirty="0"/>
              <a:t>How is IT being used in Education?</a:t>
            </a:r>
          </a:p>
        </p:txBody>
      </p:sp>
      <p:sp>
        <p:nvSpPr>
          <p:cNvPr id="7172" name="Rectangle 3"/>
          <p:cNvSpPr>
            <a:spLocks noGrp="1" noChangeArrowheads="1"/>
          </p:cNvSpPr>
          <p:nvPr>
            <p:ph idx="1"/>
          </p:nvPr>
        </p:nvSpPr>
        <p:spPr>
          <a:xfrm>
            <a:off x="1781880" y="1992923"/>
            <a:ext cx="7438320" cy="4484077"/>
          </a:xfrm>
        </p:spPr>
        <p:txBody>
          <a:bodyPr>
            <a:normAutofit/>
          </a:bodyPr>
          <a:lstStyle/>
          <a:p>
            <a:pPr marL="292143" indent="-292143" defTabSz="1164987">
              <a:lnSpc>
                <a:spcPct val="90000"/>
              </a:lnSpc>
            </a:pPr>
            <a:r>
              <a:rPr lang="en-US" sz="2000" dirty="0"/>
              <a:t>99% universities in Pakistan have internet access</a:t>
            </a:r>
            <a:br>
              <a:rPr lang="en-US" sz="2000" dirty="0"/>
            </a:br>
            <a:endParaRPr lang="en-US" sz="2000" dirty="0"/>
          </a:p>
          <a:p>
            <a:pPr marL="292143" indent="-292143" defTabSz="1164987">
              <a:lnSpc>
                <a:spcPct val="90000"/>
              </a:lnSpc>
            </a:pPr>
            <a:r>
              <a:rPr lang="en-US" sz="2000" dirty="0"/>
              <a:t>Majority of university students own their own computer</a:t>
            </a:r>
            <a:br>
              <a:rPr lang="en-US" sz="2000" dirty="0"/>
            </a:br>
            <a:endParaRPr lang="en-US" sz="2000" dirty="0"/>
          </a:p>
          <a:p>
            <a:pPr marL="292143" indent="-292143" defTabSz="1164987">
              <a:lnSpc>
                <a:spcPct val="90000"/>
              </a:lnSpc>
            </a:pPr>
            <a:r>
              <a:rPr lang="en-US" sz="2000" dirty="0"/>
              <a:t>80% of students use the internet for 4 or more hours per week</a:t>
            </a:r>
          </a:p>
          <a:p>
            <a:pPr marL="0" indent="0" defTabSz="1164987">
              <a:lnSpc>
                <a:spcPct val="90000"/>
              </a:lnSpc>
              <a:buNone/>
            </a:pPr>
            <a:endParaRPr lang="en-US" sz="2000" dirty="0"/>
          </a:p>
          <a:p>
            <a:pPr marL="292143" indent="-292143" defTabSz="1164987">
              <a:lnSpc>
                <a:spcPct val="90000"/>
              </a:lnSpc>
            </a:pPr>
            <a:r>
              <a:rPr lang="en-US" sz="2000" dirty="0"/>
              <a:t>½ of professors in universities require students to use email in their classes</a:t>
            </a:r>
          </a:p>
          <a:p>
            <a:pPr marL="0" indent="0" defTabSz="1164987">
              <a:lnSpc>
                <a:spcPct val="90000"/>
              </a:lnSpc>
              <a:buNone/>
            </a:pPr>
            <a:endParaRPr lang="en-US" sz="2000" dirty="0"/>
          </a:p>
          <a:p>
            <a:pPr marL="292143" indent="-292143" defTabSz="1164987">
              <a:lnSpc>
                <a:spcPct val="90000"/>
              </a:lnSpc>
            </a:pPr>
            <a:r>
              <a:rPr lang="en-US" sz="2000" dirty="0"/>
              <a:t>Distance Learning such as this is a prime example of usage of IT in education.</a:t>
            </a:r>
          </a:p>
        </p:txBody>
      </p:sp>
      <p:sp>
        <p:nvSpPr>
          <p:cNvPr id="3" name="Slide Number Placeholder 2"/>
          <p:cNvSpPr>
            <a:spLocks noGrp="1"/>
          </p:cNvSpPr>
          <p:nvPr>
            <p:ph type="sldNum" sz="quarter" idx="12"/>
          </p:nvPr>
        </p:nvSpPr>
        <p:spPr/>
        <p:txBody>
          <a:bodyPr/>
          <a:lstStyle/>
          <a:p>
            <a:pPr algn="ctr"/>
            <a:fld id="{BB2FDC47-7FED-4F80-BD0E-F60EF9774D34}" type="slidenum">
              <a:rPr lang="en-US" smtClean="0"/>
              <a:pPr algn="ctr"/>
              <a:t>6</a:t>
            </a:fld>
            <a:endParaRPr lang="en-US" dirty="0"/>
          </a:p>
        </p:txBody>
      </p:sp>
    </p:spTree>
    <p:extLst>
      <p:ext uri="{BB962C8B-B14F-4D97-AF65-F5344CB8AC3E}">
        <p14:creationId xmlns:p14="http://schemas.microsoft.com/office/powerpoint/2010/main" xmlns="" val="35345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47800" y="624110"/>
            <a:ext cx="7351199" cy="1280890"/>
          </a:xfrm>
        </p:spPr>
        <p:txBody>
          <a:bodyPr/>
          <a:lstStyle/>
          <a:p>
            <a:pPr eaLnBrk="1" hangingPunct="1">
              <a:defRPr/>
            </a:pPr>
            <a:r>
              <a:rPr lang="en-US" dirty="0"/>
              <a:t>Health: High Tech for Wellness</a:t>
            </a:r>
          </a:p>
        </p:txBody>
      </p:sp>
      <p:sp>
        <p:nvSpPr>
          <p:cNvPr id="9220" name="Rectangle 3"/>
          <p:cNvSpPr>
            <a:spLocks noGrp="1" noChangeArrowheads="1"/>
          </p:cNvSpPr>
          <p:nvPr>
            <p:ph idx="1"/>
          </p:nvPr>
        </p:nvSpPr>
        <p:spPr>
          <a:xfrm>
            <a:off x="1752600" y="1600200"/>
            <a:ext cx="6781801" cy="4343400"/>
          </a:xfrm>
        </p:spPr>
        <p:txBody>
          <a:bodyPr>
            <a:noAutofit/>
          </a:bodyPr>
          <a:lstStyle/>
          <a:p>
            <a:pPr eaLnBrk="1" hangingPunct="1"/>
            <a:r>
              <a:rPr lang="en-US" sz="2000" dirty="0"/>
              <a:t>Telemedicine: Medical care via telecommunications lets doctors treat patients from far away</a:t>
            </a:r>
          </a:p>
          <a:p>
            <a:pPr eaLnBrk="1" hangingPunct="1"/>
            <a:r>
              <a:rPr lang="en-US" sz="2000" dirty="0"/>
              <a:t>3D Computer models allow accurate tumor location inside a skull</a:t>
            </a:r>
          </a:p>
          <a:p>
            <a:pPr eaLnBrk="1" hangingPunct="1"/>
            <a:r>
              <a:rPr lang="en-US" sz="2000" dirty="0"/>
              <a:t>Robots permit precise microsurgery</a:t>
            </a:r>
          </a:p>
          <a:p>
            <a:pPr eaLnBrk="1" hangingPunct="1"/>
            <a:r>
              <a:rPr lang="en-US" sz="2000" dirty="0"/>
              <a:t>Handheld computers allow patients to measure blood sugar</a:t>
            </a:r>
          </a:p>
          <a:p>
            <a:pPr eaLnBrk="1" hangingPunct="1"/>
            <a:r>
              <a:rPr lang="en-US" sz="2000" dirty="0"/>
              <a:t>Medical implants allow stroke patients to directly control computers to talk for </a:t>
            </a:r>
            <a:r>
              <a:rPr lang="en-US" sz="2000" dirty="0" smtClean="0"/>
              <a:t>them.</a:t>
            </a:r>
            <a:endParaRPr lang="en-US" sz="2000" dirty="0"/>
          </a:p>
          <a:p>
            <a:pPr eaLnBrk="1" hangingPunct="1"/>
            <a:r>
              <a:rPr lang="en-US" sz="2000" dirty="0"/>
              <a:t>Health websites provide medical information</a:t>
            </a:r>
          </a:p>
          <a:p>
            <a:pPr eaLnBrk="1" hangingPunct="1"/>
            <a:endParaRPr lang="en-US" sz="2000" dirty="0"/>
          </a:p>
        </p:txBody>
      </p:sp>
      <p:sp>
        <p:nvSpPr>
          <p:cNvPr id="3" name="Slide Number Placeholder 2"/>
          <p:cNvSpPr>
            <a:spLocks noGrp="1"/>
          </p:cNvSpPr>
          <p:nvPr>
            <p:ph type="sldNum" sz="quarter" idx="12"/>
          </p:nvPr>
        </p:nvSpPr>
        <p:spPr/>
        <p:txBody>
          <a:bodyPr/>
          <a:lstStyle/>
          <a:p>
            <a:pPr algn="ctr"/>
            <a:fld id="{BB2FDC47-7FED-4F80-BD0E-F60EF9774D34}" type="slidenum">
              <a:rPr lang="en-US" smtClean="0"/>
              <a:pPr algn="ctr"/>
              <a:t>7</a:t>
            </a:fld>
            <a:endParaRPr lang="en-US" dirty="0"/>
          </a:p>
        </p:txBody>
      </p:sp>
    </p:spTree>
    <p:extLst>
      <p:ext uri="{BB962C8B-B14F-4D97-AF65-F5344CB8AC3E}">
        <p14:creationId xmlns:p14="http://schemas.microsoft.com/office/powerpoint/2010/main" xmlns="" val="66112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t>Money: Cashless Society?</a:t>
            </a:r>
          </a:p>
        </p:txBody>
      </p:sp>
      <p:sp>
        <p:nvSpPr>
          <p:cNvPr id="10244" name="Rectangle 3"/>
          <p:cNvSpPr>
            <a:spLocks noGrp="1" noChangeArrowheads="1"/>
          </p:cNvSpPr>
          <p:nvPr>
            <p:ph idx="1"/>
          </p:nvPr>
        </p:nvSpPr>
        <p:spPr/>
        <p:txBody>
          <a:bodyPr/>
          <a:lstStyle/>
          <a:p>
            <a:pPr eaLnBrk="1" hangingPunct="1"/>
            <a:r>
              <a:rPr lang="en-US" dirty="0"/>
              <a:t>Definition: </a:t>
            </a:r>
            <a:r>
              <a:rPr lang="en-US" i="1" u="sng" dirty="0"/>
              <a:t>Virtual</a:t>
            </a:r>
            <a:r>
              <a:rPr lang="en-US" i="1" dirty="0"/>
              <a:t> means something that is created, simulated, or carried on by means of a computer or a computer network</a:t>
            </a:r>
          </a:p>
          <a:p>
            <a:pPr eaLnBrk="1" hangingPunct="1"/>
            <a:r>
              <a:rPr lang="en-US" dirty="0"/>
              <a:t>Virtual airline tickets</a:t>
            </a:r>
          </a:p>
          <a:p>
            <a:pPr eaLnBrk="1" hangingPunct="1"/>
            <a:r>
              <a:rPr lang="en-US" dirty="0"/>
              <a:t>Virtual money </a:t>
            </a:r>
          </a:p>
          <a:p>
            <a:pPr lvl="1" eaLnBrk="1" hangingPunct="1"/>
            <a:r>
              <a:rPr lang="en-US" dirty="0"/>
              <a:t>Online bill paying</a:t>
            </a:r>
          </a:p>
          <a:p>
            <a:pPr lvl="1" eaLnBrk="1" hangingPunct="1"/>
            <a:r>
              <a:rPr lang="en-US" dirty="0"/>
              <a:t>PayPal</a:t>
            </a:r>
          </a:p>
          <a:p>
            <a:pPr lvl="1" eaLnBrk="1" hangingPunct="1"/>
            <a:r>
              <a:rPr lang="en-US" dirty="0"/>
              <a:t>Electronic payroll deposit</a:t>
            </a:r>
          </a:p>
          <a:p>
            <a:pPr lvl="1" eaLnBrk="1" hangingPunct="1"/>
            <a:r>
              <a:rPr lang="en-US" dirty="0"/>
              <a:t>Micropayments for online music</a:t>
            </a:r>
          </a:p>
        </p:txBody>
      </p:sp>
      <p:sp>
        <p:nvSpPr>
          <p:cNvPr id="3" name="Slide Number Placeholder 2"/>
          <p:cNvSpPr>
            <a:spLocks noGrp="1"/>
          </p:cNvSpPr>
          <p:nvPr>
            <p:ph type="sldNum" sz="quarter" idx="12"/>
          </p:nvPr>
        </p:nvSpPr>
        <p:spPr/>
        <p:txBody>
          <a:bodyPr/>
          <a:lstStyle/>
          <a:p>
            <a:pPr algn="ctr"/>
            <a:fld id="{BB2FDC47-7FED-4F80-BD0E-F60EF9774D34}" type="slidenum">
              <a:rPr lang="en-US" smtClean="0"/>
              <a:pPr algn="ctr"/>
              <a:t>8</a:t>
            </a:fld>
            <a:endParaRPr lang="en-US" dirty="0"/>
          </a:p>
        </p:txBody>
      </p:sp>
    </p:spTree>
    <p:extLst>
      <p:ext uri="{BB962C8B-B14F-4D97-AF65-F5344CB8AC3E}">
        <p14:creationId xmlns:p14="http://schemas.microsoft.com/office/powerpoint/2010/main" xmlns="" val="371501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35601" y="624110"/>
            <a:ext cx="7655999" cy="1280890"/>
          </a:xfrm>
        </p:spPr>
        <p:txBody>
          <a:bodyPr>
            <a:normAutofit/>
          </a:bodyPr>
          <a:lstStyle/>
          <a:p>
            <a:pPr eaLnBrk="1" hangingPunct="1">
              <a:defRPr/>
            </a:pPr>
            <a:r>
              <a:rPr lang="en-US" dirty="0"/>
              <a:t>Leisure: Infotech in Entertainment &amp; the Arts</a:t>
            </a:r>
          </a:p>
        </p:txBody>
      </p:sp>
      <p:sp>
        <p:nvSpPr>
          <p:cNvPr id="11268" name="Rectangle 3"/>
          <p:cNvSpPr>
            <a:spLocks noGrp="1" noChangeArrowheads="1"/>
          </p:cNvSpPr>
          <p:nvPr>
            <p:ph idx="1"/>
          </p:nvPr>
        </p:nvSpPr>
        <p:spPr>
          <a:xfrm>
            <a:off x="2552015" y="2165978"/>
            <a:ext cx="6591985" cy="3777622"/>
          </a:xfrm>
        </p:spPr>
        <p:txBody>
          <a:bodyPr/>
          <a:lstStyle/>
          <a:p>
            <a:pPr eaLnBrk="1" hangingPunct="1"/>
            <a:r>
              <a:rPr lang="en-US" dirty="0"/>
              <a:t>Videogames</a:t>
            </a:r>
          </a:p>
          <a:p>
            <a:pPr eaLnBrk="1" hangingPunct="1"/>
            <a:r>
              <a:rPr lang="en-US" dirty="0"/>
              <a:t>Downloading</a:t>
            </a:r>
          </a:p>
          <a:p>
            <a:pPr lvl="1" eaLnBrk="1" hangingPunct="1"/>
            <a:r>
              <a:rPr lang="en-US" dirty="0"/>
              <a:t>Movies</a:t>
            </a:r>
          </a:p>
          <a:p>
            <a:pPr lvl="1" eaLnBrk="1" hangingPunct="1"/>
            <a:r>
              <a:rPr lang="en-US" dirty="0"/>
              <a:t>Music</a:t>
            </a:r>
          </a:p>
          <a:p>
            <a:pPr lvl="1" eaLnBrk="1" hangingPunct="1"/>
            <a:r>
              <a:rPr lang="en-US" dirty="0"/>
              <a:t>eBooks</a:t>
            </a:r>
          </a:p>
          <a:p>
            <a:pPr eaLnBrk="1" hangingPunct="1"/>
            <a:r>
              <a:rPr lang="en-US" dirty="0"/>
              <a:t>Most movies use computer animation</a:t>
            </a:r>
          </a:p>
          <a:p>
            <a:pPr eaLnBrk="1" hangingPunct="1"/>
            <a:r>
              <a:rPr lang="en-US" dirty="0"/>
              <a:t>Digital editing</a:t>
            </a:r>
          </a:p>
        </p:txBody>
      </p:sp>
      <p:sp>
        <p:nvSpPr>
          <p:cNvPr id="3" name="Slide Number Placeholder 2"/>
          <p:cNvSpPr>
            <a:spLocks noGrp="1"/>
          </p:cNvSpPr>
          <p:nvPr>
            <p:ph type="sldNum" sz="quarter" idx="12"/>
          </p:nvPr>
        </p:nvSpPr>
        <p:spPr/>
        <p:txBody>
          <a:bodyPr/>
          <a:lstStyle/>
          <a:p>
            <a:pPr algn="ctr"/>
            <a:fld id="{BB2FDC47-7FED-4F80-BD0E-F60EF9774D34}" type="slidenum">
              <a:rPr lang="en-US" smtClean="0"/>
              <a:pPr algn="ctr"/>
              <a:t>9</a:t>
            </a:fld>
            <a:endParaRPr lang="en-US" dirty="0"/>
          </a:p>
        </p:txBody>
      </p:sp>
    </p:spTree>
    <p:extLst>
      <p:ext uri="{BB962C8B-B14F-4D97-AF65-F5344CB8AC3E}">
        <p14:creationId xmlns:p14="http://schemas.microsoft.com/office/powerpoint/2010/main" xmlns="" val="10082915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4528</TotalTime>
  <Words>837</Words>
  <Application>Microsoft Office PowerPoint</Application>
  <PresentationFormat>On-screen Show (4:3)</PresentationFormat>
  <Paragraphs>217</Paragraphs>
  <Slides>22</Slides>
  <Notes>17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Professional Practices in IT (CSC 110)</vt:lpstr>
      <vt:lpstr>Course Information</vt:lpstr>
      <vt:lpstr>Marks Distribution</vt:lpstr>
      <vt:lpstr>Course Outline</vt:lpstr>
      <vt:lpstr>IT &amp; Your Life: The Future Now</vt:lpstr>
      <vt:lpstr>How is IT being used in Education?</vt:lpstr>
      <vt:lpstr>Health: High Tech for Wellness</vt:lpstr>
      <vt:lpstr>Money: Cashless Society?</vt:lpstr>
      <vt:lpstr>Leisure: Infotech in Entertainment &amp; the Arts</vt:lpstr>
      <vt:lpstr>Jobs &amp; Careers</vt:lpstr>
      <vt:lpstr>The Telephone Grows Up</vt:lpstr>
      <vt:lpstr>Internet, World Wide Web, &amp; Cyberspace</vt:lpstr>
      <vt:lpstr>Internet, World Wide Web, &amp; Cyberspace</vt:lpstr>
      <vt:lpstr>5 Computer Types</vt:lpstr>
      <vt:lpstr>5 Computer Types</vt:lpstr>
      <vt:lpstr>5 Computer Types</vt:lpstr>
      <vt:lpstr>5 Computer Types</vt:lpstr>
      <vt:lpstr>5 Computer Types</vt:lpstr>
      <vt:lpstr> Servers</vt:lpstr>
      <vt:lpstr>Convergence, Portability, &amp; Personalization</vt:lpstr>
      <vt:lpstr>Future of Information Technology</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 in IT (CSC 110)</dc:title>
  <cp:lastModifiedBy>coollibra</cp:lastModifiedBy>
  <cp:revision>63</cp:revision>
  <dcterms:created xsi:type="dcterms:W3CDTF">2006-08-16T00:00:00Z</dcterms:created>
  <dcterms:modified xsi:type="dcterms:W3CDTF">2019-02-08T05:01:05Z</dcterms:modified>
</cp:coreProperties>
</file>