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8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0F475-99AE-44DD-8760-EBF396CE8439}" type="datetimeFigureOut">
              <a:rPr lang="en-US" smtClean="0"/>
              <a:pPr/>
              <a:t>24-Apr-17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C24D0-1178-4BAF-A94C-51D0D11904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33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E1781F9-3BAE-464C-8460-8F4D138DA03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17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E3A18A-2BC4-4B82-903D-26735656B78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98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0FCA89-AD5E-4E6D-B825-E6BCBA41BD0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64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425550-A86C-4568-98DA-9B7EC7CE520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06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10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4CB1E92-D1FD-4E96-81FD-E8CC079323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57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CB33E7-1532-429F-9E0D-791435939A8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90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4853398-B0A3-4816-A33A-EB36C88AAD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1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B3E9FE3-E9BC-48C5-8B40-DA6867FF8B2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54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9943FCD-62C4-44B5-ABF6-3B15BBCCD8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7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B5B0605-EB4A-4068-84AD-08E141DF03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22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362B3A2-2B42-4632-985A-1C0DB08E7A8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27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7D95CD5-66B0-44A7-9F30-CEA7256DA4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9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5648-28FC-453F-990F-B58D90BCDDF2}" type="datetimeFigureOut">
              <a:rPr lang="en-US" smtClean="0"/>
              <a:pPr/>
              <a:t>24-Apr-17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48CBA6B0-6E3D-4A46-BB8C-E5DFD2B378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1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5648-28FC-453F-990F-B58D90BCDDF2}" type="datetimeFigureOut">
              <a:rPr lang="en-US" smtClean="0"/>
              <a:pPr/>
              <a:t>24-Apr-17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8CBA6B0-6E3D-4A46-BB8C-E5DFD2B378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0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5648-28FC-453F-990F-B58D90BCDDF2}" type="datetimeFigureOut">
              <a:rPr lang="en-US" smtClean="0"/>
              <a:pPr/>
              <a:t>24-Apr-17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8CBA6B0-6E3D-4A46-BB8C-E5DFD2B378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323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5648-28FC-453F-990F-B58D90BCDDF2}" type="datetimeFigureOut">
              <a:rPr lang="en-US" smtClean="0"/>
              <a:pPr/>
              <a:t>24-Apr-17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8CBA6B0-6E3D-4A46-BB8C-E5DFD2B378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30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5648-28FC-453F-990F-B58D90BCDDF2}" type="datetimeFigureOut">
              <a:rPr lang="en-US" smtClean="0"/>
              <a:pPr/>
              <a:t>24-Apr-17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8CBA6B0-6E3D-4A46-BB8C-E5DFD2B378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7439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5648-28FC-453F-990F-B58D90BCDDF2}" type="datetimeFigureOut">
              <a:rPr lang="en-US" smtClean="0"/>
              <a:pPr/>
              <a:t>24-Apr-17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8CBA6B0-6E3D-4A46-BB8C-E5DFD2B378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3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5648-28FC-453F-990F-B58D90BCDDF2}" type="datetimeFigureOut">
              <a:rPr lang="en-US" smtClean="0"/>
              <a:pPr/>
              <a:t>24-Apr-17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A6B0-6E3D-4A46-BB8C-E5DFD2B378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10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5648-28FC-453F-990F-B58D90BCDDF2}" type="datetimeFigureOut">
              <a:rPr lang="en-US" smtClean="0"/>
              <a:pPr/>
              <a:t>24-Apr-17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A6B0-6E3D-4A46-BB8C-E5DFD2B378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5648-28FC-453F-990F-B58D90BCDDF2}" type="datetimeFigureOut">
              <a:rPr lang="en-US" smtClean="0"/>
              <a:pPr/>
              <a:t>24-Apr-17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A6B0-6E3D-4A46-BB8C-E5DFD2B378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6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5648-28FC-453F-990F-B58D90BCDDF2}" type="datetimeFigureOut">
              <a:rPr lang="en-US" smtClean="0"/>
              <a:pPr/>
              <a:t>24-Apr-17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8CBA6B0-6E3D-4A46-BB8C-E5DFD2B378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8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5648-28FC-453F-990F-B58D90BCDDF2}" type="datetimeFigureOut">
              <a:rPr lang="en-US" smtClean="0"/>
              <a:pPr/>
              <a:t>24-Apr-17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8CBA6B0-6E3D-4A46-BB8C-E5DFD2B378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9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5648-28FC-453F-990F-B58D90BCDDF2}" type="datetimeFigureOut">
              <a:rPr lang="en-US" smtClean="0"/>
              <a:pPr/>
              <a:t>24-Apr-17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8CBA6B0-6E3D-4A46-BB8C-E5DFD2B378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9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5648-28FC-453F-990F-B58D90BCDDF2}" type="datetimeFigureOut">
              <a:rPr lang="en-US" smtClean="0"/>
              <a:pPr/>
              <a:t>24-Apr-17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A6B0-6E3D-4A46-BB8C-E5DFD2B378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5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5648-28FC-453F-990F-B58D90BCDDF2}" type="datetimeFigureOut">
              <a:rPr lang="en-US" smtClean="0"/>
              <a:pPr/>
              <a:t>24-Apr-17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A6B0-6E3D-4A46-BB8C-E5DFD2B378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5648-28FC-453F-990F-B58D90BCDDF2}" type="datetimeFigureOut">
              <a:rPr lang="en-US" smtClean="0"/>
              <a:pPr/>
              <a:t>24-Apr-17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A6B0-6E3D-4A46-BB8C-E5DFD2B378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8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5648-28FC-453F-990F-B58D90BCDDF2}" type="datetimeFigureOut">
              <a:rPr lang="en-US" smtClean="0"/>
              <a:pPr/>
              <a:t>24-Apr-17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8CBA6B0-6E3D-4A46-BB8C-E5DFD2B378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4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25648-28FC-453F-990F-B58D90BCDDF2}" type="datetimeFigureOut">
              <a:rPr lang="en-US" smtClean="0"/>
              <a:pPr/>
              <a:t>24-Apr-17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CBA6B0-6E3D-4A46-BB8C-E5DFD2B378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9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cid:487951FE-CE6A-4C9B-973E-779762D653E8@domain.actdsltm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11</a:t>
            </a:r>
            <a:br>
              <a:rPr lang="en-US" dirty="0"/>
            </a:br>
            <a:r>
              <a:rPr lang="en-US" dirty="0"/>
              <a:t>Social Media &amp; its Impacts on Society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 Tube  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Showcase products: </a:t>
            </a:r>
          </a:p>
          <a:p>
            <a:pPr lvl="1">
              <a:lnSpc>
                <a:spcPct val="80000"/>
              </a:lnSpc>
            </a:pPr>
            <a:r>
              <a:rPr lang="en-US"/>
              <a:t>Compare speed between dial up and wireless terminals</a:t>
            </a:r>
          </a:p>
          <a:p>
            <a:pPr>
              <a:lnSpc>
                <a:spcPct val="80000"/>
              </a:lnSpc>
            </a:pPr>
            <a:r>
              <a:rPr lang="en-US"/>
              <a:t>Launch new marketing campaigns for companies, act as a commercial for company</a:t>
            </a:r>
          </a:p>
          <a:p>
            <a:pPr>
              <a:lnSpc>
                <a:spcPct val="80000"/>
              </a:lnSpc>
            </a:pPr>
            <a:r>
              <a:rPr lang="en-US"/>
              <a:t>Demos for new products/services </a:t>
            </a:r>
          </a:p>
          <a:p>
            <a:pPr>
              <a:lnSpc>
                <a:spcPct val="80000"/>
              </a:lnSpc>
            </a:pPr>
            <a:r>
              <a:rPr lang="en-US"/>
              <a:t>Build personal-professional brand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439112-6A54-4557-9981-A51967B5B58B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25604" name="Snagit_PPT260" descr="PPT260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381000"/>
            <a:ext cx="12096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Micro blogging site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Sharing of industry information/updates, usually through sharing links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Can be useful in following new companies and their technology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Receive up to date info through following active users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Conversation starter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Forum to create company buzz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	External campaigns or contests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25787F-C07A-4948-9266-DACA63FB99ED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26628" name="Snagit_PPT2AA" descr="PPT2AA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533400"/>
            <a:ext cx="2343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Facebook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Becoming an important marketing strategy to increase brand awareness and customer loyalty</a:t>
            </a:r>
          </a:p>
          <a:p>
            <a:pPr lvl="1"/>
            <a:r>
              <a:rPr lang="en-US"/>
              <a:t>i.e. “LIKE” button</a:t>
            </a:r>
          </a:p>
          <a:p>
            <a:r>
              <a:rPr lang="en-US"/>
              <a:t>Facebook has wider reach but more casual than LinkedIn</a:t>
            </a:r>
          </a:p>
          <a:p>
            <a:r>
              <a:rPr lang="en-US"/>
              <a:t>Mixed audiences can become tricky</a:t>
            </a:r>
          </a:p>
          <a:p>
            <a:pPr lvl="1"/>
            <a:r>
              <a:rPr lang="en-US"/>
              <a:t>Introducing Branch Out</a:t>
            </a:r>
          </a:p>
          <a:p>
            <a:pPr lvl="1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AB2133-417B-4F2D-B6EB-EC034FBED23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27652" name="Snagit_PPT2C0" descr="PPT2C0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304800"/>
            <a:ext cx="10858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1FCD07-C323-42A0-ACD8-74F698B87E4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l"/>
            <a:r>
              <a:rPr lang="en-US" sz="2400"/>
              <a:t>    http://branchout.com/about/productTour</a:t>
            </a:r>
          </a:p>
        </p:txBody>
      </p:sp>
      <p:sp>
        <p:nvSpPr>
          <p:cNvPr id="28675" name="Content Placeholder 6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</p:spPr>
        <p:txBody>
          <a:bodyPr/>
          <a:lstStyle/>
          <a:p>
            <a:pPr>
              <a:buFont typeface="Arial" charset="0"/>
              <a:buNone/>
            </a:pPr>
            <a:br>
              <a:rPr lang="en-US"/>
            </a:br>
            <a:endParaRPr lang="en-US"/>
          </a:p>
          <a:p>
            <a:pPr>
              <a:buFont typeface="Arial" charset="0"/>
              <a:buNone/>
            </a:pPr>
            <a:r>
              <a:rPr lang="en-US"/>
              <a:t> </a:t>
            </a:r>
          </a:p>
          <a:p>
            <a:endParaRPr lang="en-US"/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0" y="549275"/>
            <a:ext cx="9144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br>
              <a:rPr lang="en-US" sz="900">
                <a:solidFill>
                  <a:srgbClr val="000000"/>
                </a:solidFill>
                <a:latin typeface="Helvetica" pitchFamily="34" charset="0"/>
                <a:cs typeface="Times New Roman" pitchFamily="18" charset="0"/>
              </a:rPr>
            </a:br>
            <a:endParaRPr lang="en-US"/>
          </a:p>
        </p:txBody>
      </p:sp>
      <p:pic>
        <p:nvPicPr>
          <p:cNvPr id="28677" name="24933e92-8c1f-4eda-b9d4-80257e3449aa" descr="cid:487951FE-CE6A-4C9B-973E-779762D653E8@domain.actdsltmp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914400" y="1600200"/>
            <a:ext cx="6477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2571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pic>
        <p:nvPicPr>
          <p:cNvPr id="28679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533400"/>
            <a:ext cx="1524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Social Media Circles</a:t>
            </a:r>
          </a:p>
        </p:txBody>
      </p:sp>
      <p:sp>
        <p:nvSpPr>
          <p:cNvPr id="1741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renowned ones are:</a:t>
            </a:r>
          </a:p>
          <a:p>
            <a:pPr lvl="1"/>
            <a:r>
              <a:rPr lang="en-US" dirty="0"/>
              <a:t>LinkedIn</a:t>
            </a:r>
          </a:p>
          <a:p>
            <a:pPr lvl="1"/>
            <a:r>
              <a:rPr lang="en-US" dirty="0"/>
              <a:t>Blogs/Discussion forums</a:t>
            </a:r>
          </a:p>
          <a:p>
            <a:pPr lvl="1"/>
            <a:r>
              <a:rPr lang="en-US" dirty="0"/>
              <a:t>YouTube</a:t>
            </a:r>
          </a:p>
          <a:p>
            <a:pPr lvl="1"/>
            <a:r>
              <a:rPr lang="en-US" dirty="0"/>
              <a:t>Lesser Extent: Twitter and </a:t>
            </a:r>
            <a:r>
              <a:rPr lang="en-US" dirty="0" err="1"/>
              <a:t>Facebook</a:t>
            </a:r>
            <a:endParaRPr lang="en-US" dirty="0"/>
          </a:p>
          <a:p>
            <a:pPr lvl="2"/>
            <a:r>
              <a:rPr lang="en-US" dirty="0"/>
              <a:t>However, </a:t>
            </a:r>
            <a:r>
              <a:rPr lang="en-US" dirty="0" err="1"/>
              <a:t>Facebook</a:t>
            </a:r>
            <a:r>
              <a:rPr lang="en-US" dirty="0"/>
              <a:t> has just launched Branch Out</a:t>
            </a:r>
          </a:p>
          <a:p>
            <a:pPr lvl="3"/>
            <a:r>
              <a:rPr lang="en-US" dirty="0"/>
              <a:t>Professional networking using FB’s reach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368A8-5AA0-4CC3-BD71-5B450D8EC321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LinkedIn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Build your network: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Stay in touch with current and former peers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Create community, expand contact lists and introduce connections</a:t>
            </a:r>
          </a:p>
          <a:p>
            <a:pPr>
              <a:lnSpc>
                <a:spcPct val="90000"/>
              </a:lnSpc>
            </a:pPr>
            <a:r>
              <a:rPr lang="en-US"/>
              <a:t>Showcasing skill set:</a:t>
            </a:r>
          </a:p>
          <a:p>
            <a:pPr lvl="1">
              <a:lnSpc>
                <a:spcPct val="90000"/>
              </a:lnSpc>
            </a:pPr>
            <a:r>
              <a:rPr lang="en-US"/>
              <a:t> </a:t>
            </a:r>
            <a:r>
              <a:rPr lang="en-US" sz="2000"/>
              <a:t>publishing your resume or establishing expertise for potential clients or employers to view</a:t>
            </a:r>
          </a:p>
          <a:p>
            <a:pPr>
              <a:lnSpc>
                <a:spcPct val="90000"/>
              </a:lnSpc>
            </a:pPr>
            <a:r>
              <a:rPr lang="en-US"/>
              <a:t>Work your network, make yourself visible: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Join groups, gather relevant information, participate in discussions, receive industry updates as they occur</a:t>
            </a:r>
          </a:p>
          <a:p>
            <a:pPr>
              <a:lnSpc>
                <a:spcPct val="90000"/>
              </a:lnSpc>
            </a:pPr>
            <a:r>
              <a:rPr lang="en-US"/>
              <a:t>Find targeted people with a specific skill sets: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for hiring or informational/networking purposes</a:t>
            </a:r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0E72F-DF0E-4D9C-B766-6C0783ACC9DB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18436" name="Snagit_PPT25E" descr="PPT25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304800"/>
            <a:ext cx="10858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en-US" sz="3600"/>
            </a:br>
            <a:endParaRPr lang="en-US" sz="3600"/>
          </a:p>
        </p:txBody>
      </p:sp>
      <p:pic>
        <p:nvPicPr>
          <p:cNvPr id="19459" name="Snagit_PPT29E" descr="PPT29E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990850" y="2092325"/>
            <a:ext cx="3162300" cy="2855913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10A11-84E6-4291-B6B9-F6D467A9FD37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19460" name="Snagit_PPT29C" descr="PPT29C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533400"/>
            <a:ext cx="6886575" cy="584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LinkedIn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sz="2400"/>
              <a:t>JOB SEARCH: </a:t>
            </a:r>
            <a:r>
              <a:rPr lang="en-US" sz="2000"/>
              <a:t>Utilized to find jobs, people and business opportunities recommended by someone in one's contact network – levels 1,2,3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sz="2400"/>
              <a:t>TALENT SEARCH: </a:t>
            </a:r>
            <a:r>
              <a:rPr lang="en-US" sz="2000"/>
              <a:t>Employers can list jobs and search for potential candidates 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sz="2400"/>
              <a:t>NETWORKING RESOUCE:  </a:t>
            </a:r>
            <a:r>
              <a:rPr lang="en-US" sz="2000"/>
              <a:t>Members can review circle profiles of to determine which of their existing contacts can introduce them to people they want to know 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sz="2400"/>
              <a:t>PERSONAL-PROFESSIONAL BRANDING: </a:t>
            </a:r>
            <a:r>
              <a:rPr lang="en-US" sz="2000"/>
              <a:t>Users can post their own photos and view photos of others to aid in identification 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sz="2400"/>
              <a:t>INDUSTRY UPDATE RESOURCE:  </a:t>
            </a:r>
            <a:r>
              <a:rPr lang="en-US" sz="2000"/>
              <a:t>Register to follow companies to get notifications and relevant information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sz="2400"/>
              <a:t>INFORMATION PORTAL: </a:t>
            </a:r>
            <a:r>
              <a:rPr lang="en-US" sz="2000"/>
              <a:t>Users can bookmark (profiles, jobs, etc.) to  return to for future reference</a:t>
            </a:r>
          </a:p>
          <a:p>
            <a:endParaRPr lang="en-US" sz="20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6A4846-C93B-4690-99BA-28091223001D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20484" name="Snagit_PPT25E" descr="PPT25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304800"/>
            <a:ext cx="10858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6BF3A-7C26-47F6-8D7B-5C609C12BF28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21506" name="Snagit_PPTAC" descr="PPTAC.png"/>
          <p:cNvPicPr>
            <a:picLocks noGrp="1" noChangeAspect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609600"/>
            <a:ext cx="6924675" cy="532288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Maximizing LinkedIn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</a:pPr>
            <a:r>
              <a:rPr lang="en-US" sz="3000"/>
              <a:t>Strive for 100% completeness on profile and keep updated (new skill sets, new company)</a:t>
            </a:r>
          </a:p>
          <a:p>
            <a:pPr>
              <a:lnSpc>
                <a:spcPct val="80000"/>
              </a:lnSpc>
            </a:pPr>
            <a:r>
              <a:rPr lang="en-US" sz="3000"/>
              <a:t>Continue to reach out, make connections, or reply to conversations –this pops up on your connection’s activity feed</a:t>
            </a:r>
          </a:p>
          <a:p>
            <a:pPr>
              <a:lnSpc>
                <a:spcPct val="80000"/>
              </a:lnSpc>
            </a:pPr>
            <a:r>
              <a:rPr lang="en-US" sz="3000"/>
              <a:t>Post events or new products/information</a:t>
            </a:r>
          </a:p>
          <a:p>
            <a:pPr>
              <a:lnSpc>
                <a:spcPct val="80000"/>
              </a:lnSpc>
            </a:pPr>
            <a:r>
              <a:rPr lang="en-US" sz="3000"/>
              <a:t>Follow companies, join and create group</a:t>
            </a:r>
          </a:p>
          <a:p>
            <a:pPr>
              <a:lnSpc>
                <a:spcPct val="80000"/>
              </a:lnSpc>
            </a:pPr>
            <a:r>
              <a:rPr lang="en-US" sz="3000"/>
              <a:t>Helpful for industry info, adding contacts to network and all groups have a job posting capability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9E088-2E09-477B-BC8A-28E6853E7120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22532" name="Snagit_PPT25E" descr="PPT25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304800"/>
            <a:ext cx="10858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Marketing your Profile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/>
              <a:t>Include a LinkedIn link on your signature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2600"/>
          </a:p>
          <a:p>
            <a:pPr>
              <a:lnSpc>
                <a:spcPct val="90000"/>
              </a:lnSpc>
            </a:pPr>
            <a:r>
              <a:rPr lang="en-US" sz="3000"/>
              <a:t>Ask for recommendations after completing business</a:t>
            </a:r>
          </a:p>
          <a:p>
            <a:pPr>
              <a:lnSpc>
                <a:spcPct val="90000"/>
              </a:lnSpc>
            </a:pPr>
            <a:r>
              <a:rPr lang="en-US" sz="3000"/>
              <a:t>Integrate business tweets</a:t>
            </a:r>
          </a:p>
          <a:p>
            <a:pPr>
              <a:lnSpc>
                <a:spcPct val="90000"/>
              </a:lnSpc>
            </a:pPr>
            <a:r>
              <a:rPr lang="en-US" sz="3000"/>
              <a:t>Optimize your profile</a:t>
            </a:r>
          </a:p>
          <a:p>
            <a:pPr>
              <a:lnSpc>
                <a:spcPct val="90000"/>
              </a:lnSpc>
            </a:pPr>
            <a:r>
              <a:rPr lang="en-US" sz="3000"/>
              <a:t>Focus on developing a quality network </a:t>
            </a:r>
          </a:p>
          <a:p>
            <a:pPr>
              <a:lnSpc>
                <a:spcPct val="90000"/>
              </a:lnSpc>
            </a:pPr>
            <a:endParaRPr lang="en-US" sz="30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5C798-6AA6-49FD-822A-13916F9DED30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23556" name="Snagit_PPT25E" descr="PPT25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304800"/>
            <a:ext cx="10858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Snagit_PPTB1" descr="PPTB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1981200"/>
            <a:ext cx="40767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Blogs and Discussion Forums</a:t>
            </a:r>
          </a:p>
        </p:txBody>
      </p:sp>
      <p:sp>
        <p:nvSpPr>
          <p:cNvPr id="24579" name="Content Placeholder 8"/>
          <p:cNvSpPr>
            <a:spLocks noGrp="1"/>
          </p:cNvSpPr>
          <p:nvPr>
            <p:ph sz="half" idx="1"/>
          </p:nvPr>
        </p:nvSpPr>
        <p:spPr>
          <a:xfrm>
            <a:off x="609600" y="3048000"/>
            <a:ext cx="7543800" cy="3154363"/>
          </a:xfrm>
        </p:spPr>
        <p:txBody>
          <a:bodyPr/>
          <a:lstStyle/>
          <a:p>
            <a:r>
              <a:rPr lang="en-US"/>
              <a:t>Receive real time industry updates</a:t>
            </a:r>
          </a:p>
          <a:p>
            <a:r>
              <a:rPr lang="en-US"/>
              <a:t>Search for new product releases</a:t>
            </a:r>
          </a:p>
          <a:p>
            <a:r>
              <a:rPr lang="en-US"/>
              <a:t>Expand marketing tools for customer base</a:t>
            </a:r>
          </a:p>
          <a:p>
            <a:r>
              <a:rPr lang="en-US"/>
              <a:t>Reach new clients</a:t>
            </a:r>
          </a:p>
          <a:p>
            <a:r>
              <a:rPr lang="en-US"/>
              <a:t>Follow and engage in industry discussions</a:t>
            </a:r>
          </a:p>
          <a:p>
            <a:r>
              <a:rPr lang="en-US"/>
              <a:t>Serves as a ‘classifieds’ page or open source link</a:t>
            </a:r>
          </a:p>
          <a:p>
            <a:pPr>
              <a:buFont typeface="Arial" charset="0"/>
              <a:buNone/>
            </a:pPr>
            <a:endParaRPr lang="en-US"/>
          </a:p>
          <a:p>
            <a:pPr>
              <a:buFont typeface="Arial" charset="0"/>
              <a:buNone/>
            </a:pPr>
            <a:endParaRPr lang="en-US"/>
          </a:p>
        </p:txBody>
      </p:sp>
      <p:sp>
        <p:nvSpPr>
          <p:cNvPr id="2458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/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05DC0C-E255-4806-B5F4-0E27033FFEE0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24581" name="Snagit_PPT2BE" descr="PPT2B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600200"/>
            <a:ext cx="44958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Snagit_PPT2BA" descr="PPT2BA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4478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341</TotalTime>
  <Words>500</Words>
  <Application>Microsoft Office PowerPoint</Application>
  <PresentationFormat>On-screen Show (4:3)</PresentationFormat>
  <Paragraphs>96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Helvetica</vt:lpstr>
      <vt:lpstr>Times New Roman</vt:lpstr>
      <vt:lpstr>Wingdings 3</vt:lpstr>
      <vt:lpstr>Wisp</vt:lpstr>
      <vt:lpstr>Lecture 11 Social Media &amp; its Impacts on Society</vt:lpstr>
      <vt:lpstr>Social Media Circles</vt:lpstr>
      <vt:lpstr>LinkedIn</vt:lpstr>
      <vt:lpstr> </vt:lpstr>
      <vt:lpstr>LinkedIn </vt:lpstr>
      <vt:lpstr>PowerPoint Presentation</vt:lpstr>
      <vt:lpstr>Maximizing LinkedIn</vt:lpstr>
      <vt:lpstr>Marketing your Profile</vt:lpstr>
      <vt:lpstr>Blogs and Discussion Forums</vt:lpstr>
      <vt:lpstr>You Tube  </vt:lpstr>
      <vt:lpstr>Twitter</vt:lpstr>
      <vt:lpstr>Facebook</vt:lpstr>
      <vt:lpstr>    http://branchout.com/about/productTour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Social Media &amp; its Impacts on Society</dc:title>
  <dc:creator>vcomsats</dc:creator>
  <cp:lastModifiedBy>samavia kanwal</cp:lastModifiedBy>
  <cp:revision>6</cp:revision>
  <dcterms:created xsi:type="dcterms:W3CDTF">2013-12-03T10:03:20Z</dcterms:created>
  <dcterms:modified xsi:type="dcterms:W3CDTF">2017-04-24T19:24:38Z</dcterms:modified>
</cp:coreProperties>
</file>