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58" r:id="rId5"/>
    <p:sldId id="264" r:id="rId6"/>
    <p:sldId id="265" r:id="rId7"/>
    <p:sldId id="266" r:id="rId8"/>
    <p:sldId id="267" r:id="rId9"/>
    <p:sldId id="268" r:id="rId10"/>
    <p:sldId id="274" r:id="rId11"/>
    <p:sldId id="275" r:id="rId12"/>
    <p:sldId id="276" r:id="rId13"/>
    <p:sldId id="278" r:id="rId14"/>
    <p:sldId id="279" r:id="rId15"/>
    <p:sldId id="280" r:id="rId16"/>
    <p:sldId id="283" r:id="rId17"/>
    <p:sldId id="286" r:id="rId18"/>
    <p:sldId id="288" r:id="rId19"/>
    <p:sldId id="28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9725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66043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0416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503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6554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6919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81095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3502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53305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86309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6234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927393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600"/>
          </a:xfrm>
        </p:spPr>
        <p:txBody>
          <a:bodyPr>
            <a:normAutofit fontScale="90000"/>
          </a:bodyPr>
          <a:lstStyle/>
          <a:p>
            <a:r>
              <a:rPr lang="en-US" b="1" dirty="0"/>
              <a:t>Intellectual Property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447800"/>
            <a:ext cx="7543800" cy="3581400"/>
          </a:xfrm>
          <a:prstGeom prst="rect">
            <a:avLst/>
          </a:prstGeom>
        </p:spPr>
      </p:pic>
    </p:spTree>
    <p:extLst>
      <p:ext uri="{BB962C8B-B14F-4D97-AF65-F5344CB8AC3E}">
        <p14:creationId xmlns:p14="http://schemas.microsoft.com/office/powerpoint/2010/main" val="1862031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 Right??</a:t>
            </a:r>
          </a:p>
        </p:txBody>
      </p:sp>
      <p:sp>
        <p:nvSpPr>
          <p:cNvPr id="3" name="Content Placeholder 2"/>
          <p:cNvSpPr>
            <a:spLocks noGrp="1"/>
          </p:cNvSpPr>
          <p:nvPr>
            <p:ph idx="1"/>
          </p:nvPr>
        </p:nvSpPr>
        <p:spPr>
          <a:xfrm>
            <a:off x="228600" y="1600200"/>
            <a:ext cx="8458200" cy="4953000"/>
          </a:xfrm>
        </p:spPr>
        <p:txBody>
          <a:bodyPr>
            <a:normAutofit/>
          </a:bodyPr>
          <a:lstStyle/>
          <a:p>
            <a:pPr marL="0" indent="0">
              <a:buNone/>
            </a:pPr>
            <a:endParaRPr lang="en-US" dirty="0">
              <a:latin typeface="Arial" charset="0"/>
              <a:ea typeface="ＭＳ Ｐゴシック" pitchFamily="84" charset="-128"/>
              <a:cs typeface="Arial" charset="0"/>
            </a:endParaRPr>
          </a:p>
          <a:p>
            <a:pPr marL="0" indent="0">
              <a:buNone/>
            </a:pPr>
            <a:r>
              <a:rPr lang="en-US" dirty="0">
                <a:latin typeface="Arial" charset="0"/>
                <a:ea typeface="ＭＳ Ｐゴシック" pitchFamily="84" charset="-128"/>
                <a:cs typeface="Arial" charset="0"/>
              </a:rPr>
              <a:t>Rights derived from any</a:t>
            </a:r>
          </a:p>
          <a:p>
            <a:pPr marL="0" indent="0">
              <a:buNone/>
            </a:pPr>
            <a:r>
              <a:rPr lang="en-US" dirty="0">
                <a:latin typeface="Arial" charset="0"/>
                <a:ea typeface="ＭＳ Ｐゴシック" pitchFamily="84" charset="-128"/>
                <a:cs typeface="Arial" charset="0"/>
              </a:rPr>
              <a:t> original literary, dramatic,</a:t>
            </a:r>
          </a:p>
          <a:p>
            <a:pPr marL="0" indent="0">
              <a:buNone/>
            </a:pPr>
            <a:r>
              <a:rPr lang="en-US" dirty="0">
                <a:latin typeface="Arial" charset="0"/>
                <a:ea typeface="ＭＳ Ｐゴシック" pitchFamily="84" charset="-128"/>
                <a:cs typeface="Arial" charset="0"/>
              </a:rPr>
              <a:t> musical or artistic work</a:t>
            </a:r>
          </a:p>
          <a:p>
            <a:pPr marL="0" indent="0">
              <a:buNone/>
            </a:pPr>
            <a:r>
              <a:rPr lang="en-US" dirty="0">
                <a:latin typeface="Arial" charset="0"/>
                <a:ea typeface="ＭＳ Ｐゴシック" pitchFamily="84" charset="-128"/>
                <a:cs typeface="Arial" charset="0"/>
              </a:rPr>
              <a:t> can be registered</a:t>
            </a:r>
          </a:p>
          <a:p>
            <a:pPr marL="0" indent="0">
              <a:buNone/>
            </a:pPr>
            <a:r>
              <a:rPr lang="en-US" dirty="0">
                <a:latin typeface="Arial" charset="0"/>
                <a:ea typeface="ＭＳ Ｐゴシック" pitchFamily="84" charset="-128"/>
                <a:cs typeface="Arial" charset="0"/>
              </a:rPr>
              <a:t>from the moment this</a:t>
            </a:r>
          </a:p>
          <a:p>
            <a:pPr marL="0" indent="0">
              <a:buNone/>
            </a:pPr>
            <a:r>
              <a:rPr lang="en-US" dirty="0">
                <a:latin typeface="Arial" charset="0"/>
                <a:ea typeface="ＭＳ Ｐゴシック" pitchFamily="84" charset="-128"/>
                <a:cs typeface="Arial" charset="0"/>
              </a:rPr>
              <a:t> work is created.</a:t>
            </a:r>
          </a:p>
          <a:p>
            <a:endParaRPr lang="en-US" dirty="0"/>
          </a:p>
        </p:txBody>
      </p:sp>
      <p:pic>
        <p:nvPicPr>
          <p:cNvPr id="4" name="Picture 38" descr="copyright_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1376" y="415636"/>
            <a:ext cx="1089376"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21" descr="P:\MyFiles\Helen\Projet pilote\Approbation\logo+photo\Canadian-Geographic-cover-J.JPG">
            <a:hlinkClick r:id="" action="ppaction://noaction"/>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219200"/>
            <a:ext cx="3962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096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 Right??</a:t>
            </a:r>
          </a:p>
        </p:txBody>
      </p:sp>
      <p:sp>
        <p:nvSpPr>
          <p:cNvPr id="3" name="Content Placeholder 2"/>
          <p:cNvSpPr>
            <a:spLocks noGrp="1"/>
          </p:cNvSpPr>
          <p:nvPr>
            <p:ph idx="1"/>
          </p:nvPr>
        </p:nvSpPr>
        <p:spPr>
          <a:xfrm>
            <a:off x="457200" y="1600200"/>
            <a:ext cx="8229600" cy="4876800"/>
          </a:xfrm>
        </p:spPr>
        <p:txBody>
          <a:bodyPr>
            <a:noAutofit/>
          </a:bodyPr>
          <a:lstStyle/>
          <a:p>
            <a:pPr>
              <a:spcBef>
                <a:spcPct val="0"/>
              </a:spcBef>
            </a:pPr>
            <a:r>
              <a:rPr lang="en-US" sz="2800" dirty="0">
                <a:latin typeface="Arial" charset="0"/>
                <a:ea typeface="ＭＳ Ｐゴシック" pitchFamily="84" charset="-128"/>
                <a:cs typeface="Arial" charset="0"/>
              </a:rPr>
              <a:t>Copyright is automatic upon creation. However, it’s a good idea to:</a:t>
            </a:r>
          </a:p>
          <a:p>
            <a:pPr lvl="1">
              <a:buFont typeface="Arial" charset="0"/>
              <a:buChar char="•"/>
            </a:pPr>
            <a:r>
              <a:rPr lang="en-US" dirty="0">
                <a:latin typeface="Arial" charset="0"/>
                <a:ea typeface="ＭＳ Ｐゴシック" pitchFamily="84" charset="-128"/>
              </a:rPr>
              <a:t>Have your original work </a:t>
            </a:r>
            <a:br>
              <a:rPr lang="en-US" dirty="0">
                <a:latin typeface="Arial" charset="0"/>
                <a:ea typeface="ＭＳ Ｐゴシック" pitchFamily="84" charset="-128"/>
              </a:rPr>
            </a:br>
            <a:r>
              <a:rPr lang="en-US" dirty="0">
                <a:latin typeface="Arial" charset="0"/>
                <a:ea typeface="ＭＳ Ｐゴシック" pitchFamily="84" charset="-128"/>
              </a:rPr>
              <a:t>witnessed and dated</a:t>
            </a:r>
          </a:p>
          <a:p>
            <a:pPr lvl="1">
              <a:buFont typeface="Arial" charset="0"/>
              <a:buChar char="•"/>
            </a:pPr>
            <a:r>
              <a:rPr lang="en-US" dirty="0">
                <a:latin typeface="Arial" charset="0"/>
                <a:ea typeface="ＭＳ Ｐゴシック" pitchFamily="84" charset="-128"/>
              </a:rPr>
              <a:t>Register your copyright</a:t>
            </a:r>
          </a:p>
          <a:p>
            <a:pPr lvl="1">
              <a:buFont typeface="Arial" charset="0"/>
              <a:buChar char="•"/>
            </a:pPr>
            <a:r>
              <a:rPr lang="en-US" dirty="0">
                <a:latin typeface="Arial" charset="0"/>
                <a:ea typeface="ＭＳ Ｐゴシック" pitchFamily="84" charset="-128"/>
              </a:rPr>
              <a:t>Use proper marking for </a:t>
            </a:r>
            <a:br>
              <a:rPr lang="en-US" dirty="0">
                <a:latin typeface="Arial" charset="0"/>
                <a:ea typeface="ＭＳ Ｐゴシック" pitchFamily="84" charset="-128"/>
              </a:rPr>
            </a:br>
            <a:r>
              <a:rPr lang="en-US" dirty="0">
                <a:latin typeface="Arial" charset="0"/>
                <a:ea typeface="ＭＳ Ｐゴシック" pitchFamily="84" charset="-128"/>
              </a:rPr>
              <a:t>your copyright ©</a:t>
            </a:r>
          </a:p>
          <a:p>
            <a:pPr lvl="1">
              <a:buFont typeface="Arial" charset="0"/>
              <a:buChar char="•"/>
            </a:pPr>
            <a:r>
              <a:rPr lang="en-US" dirty="0">
                <a:latin typeface="Arial" charset="0"/>
                <a:ea typeface="ＭＳ Ｐゴシック" pitchFamily="84" charset="-128"/>
              </a:rPr>
              <a:t>Document details of any</a:t>
            </a:r>
          </a:p>
          <a:p>
            <a:pPr marL="457200" lvl="1" indent="0">
              <a:buNone/>
            </a:pPr>
            <a:r>
              <a:rPr lang="en-US" dirty="0">
                <a:latin typeface="Arial" charset="0"/>
                <a:ea typeface="ＭＳ Ｐゴシック" pitchFamily="84" charset="-128"/>
              </a:rPr>
              <a:t>   collaboration in respect </a:t>
            </a:r>
            <a:br>
              <a:rPr lang="en-US" dirty="0">
                <a:latin typeface="Arial" charset="0"/>
                <a:ea typeface="ＭＳ Ｐゴシック" pitchFamily="84" charset="-128"/>
              </a:rPr>
            </a:br>
            <a:r>
              <a:rPr lang="en-US" dirty="0">
                <a:latin typeface="Arial" charset="0"/>
                <a:ea typeface="ＭＳ Ｐゴシック" pitchFamily="84" charset="-128"/>
              </a:rPr>
              <a:t>   of the work.</a:t>
            </a:r>
            <a:endParaRPr lang="en-US" dirty="0">
              <a:latin typeface="Arial" charset="0"/>
              <a:ea typeface="ＭＳ Ｐゴシック" pitchFamily="84" charset="-128"/>
              <a:cs typeface="Arial" charset="0"/>
            </a:endParaRPr>
          </a:p>
        </p:txBody>
      </p:sp>
      <p:pic>
        <p:nvPicPr>
          <p:cNvPr id="4" name="Picture 38" descr="copyright_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1376" y="415636"/>
            <a:ext cx="1089376"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rumpe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057400"/>
            <a:ext cx="3733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404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7255"/>
            <a:ext cx="8229600" cy="1143000"/>
          </a:xfrm>
        </p:spPr>
        <p:txBody>
          <a:bodyPr>
            <a:normAutofit fontScale="90000"/>
          </a:bodyPr>
          <a:lstStyle/>
          <a:p>
            <a:r>
              <a:rPr lang="en-US" b="1" dirty="0"/>
              <a:t>What Rights do Copyright and Related Rights Provide?</a:t>
            </a:r>
            <a:br>
              <a:rPr lang="en-US" b="1" dirty="0"/>
            </a:br>
            <a:endParaRPr lang="en-US" b="1" dirty="0"/>
          </a:p>
        </p:txBody>
      </p:sp>
      <p:sp>
        <p:nvSpPr>
          <p:cNvPr id="3" name="Content Placeholder 2"/>
          <p:cNvSpPr>
            <a:spLocks noGrp="1"/>
          </p:cNvSpPr>
          <p:nvPr>
            <p:ph idx="1"/>
          </p:nvPr>
        </p:nvSpPr>
        <p:spPr>
          <a:xfrm>
            <a:off x="381000" y="1524000"/>
            <a:ext cx="8229600" cy="5105400"/>
          </a:xfrm>
        </p:spPr>
        <p:txBody>
          <a:bodyPr>
            <a:normAutofit/>
          </a:bodyPr>
          <a:lstStyle/>
          <a:p>
            <a:pPr marL="0" indent="0">
              <a:buNone/>
            </a:pPr>
            <a:endParaRPr lang="en-US" dirty="0">
              <a:latin typeface="Arial" charset="0"/>
              <a:ea typeface="ＭＳ Ｐゴシック" pitchFamily="84" charset="-128"/>
              <a:cs typeface="Arial" charset="0"/>
            </a:endParaRPr>
          </a:p>
          <a:p>
            <a:pPr marL="0" indent="0">
              <a:buNone/>
            </a:pPr>
            <a:r>
              <a:rPr lang="en-US" dirty="0">
                <a:latin typeface="Arial" charset="0"/>
                <a:ea typeface="ＭＳ Ｐゴシック" pitchFamily="84" charset="-128"/>
                <a:cs typeface="Arial" charset="0"/>
              </a:rPr>
              <a:t>The creators of works protected by copyright, and their heirs and successors (generally referred to as “right holders”), have certain basic rights under copyright law. They hold the exclusive right to use or authorize others to use the work on agreed terms. </a:t>
            </a:r>
          </a:p>
        </p:txBody>
      </p:sp>
      <p:pic>
        <p:nvPicPr>
          <p:cNvPr id="4" name="Picture 38" descr="copyright_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762000"/>
            <a:ext cx="1089376"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529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Industrial Design??</a:t>
            </a:r>
          </a:p>
        </p:txBody>
      </p:sp>
      <p:pic>
        <p:nvPicPr>
          <p:cNvPr id="9" name="Picture 11" descr="race_ca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45358" y="1066800"/>
            <a:ext cx="4328924" cy="4876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0" descr="runne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457200"/>
            <a:ext cx="1143000" cy="838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txBox="1">
            <a:spLocks noChangeArrowheads="1"/>
          </p:cNvSpPr>
          <p:nvPr/>
        </p:nvSpPr>
        <p:spPr>
          <a:xfrm>
            <a:off x="457200" y="1752600"/>
            <a:ext cx="47244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endParaRPr lang="en-US" dirty="0">
              <a:latin typeface="Arial" charset="0"/>
              <a:ea typeface="ＭＳ Ｐゴシック" pitchFamily="84" charset="-128"/>
              <a:cs typeface="Arial" charset="0"/>
            </a:endParaRPr>
          </a:p>
        </p:txBody>
      </p:sp>
      <p:sp>
        <p:nvSpPr>
          <p:cNvPr id="10" name="Rectangle 4"/>
          <p:cNvSpPr txBox="1">
            <a:spLocks noChangeArrowheads="1"/>
          </p:cNvSpPr>
          <p:nvPr/>
        </p:nvSpPr>
        <p:spPr>
          <a:xfrm>
            <a:off x="304800" y="1752600"/>
            <a:ext cx="4495800" cy="47244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CA" sz="4100" dirty="0">
                <a:latin typeface="Arial" charset="0"/>
                <a:ea typeface="ＭＳ Ｐゴシック" pitchFamily="84" charset="-128"/>
                <a:cs typeface="Arial" charset="0"/>
              </a:rPr>
              <a:t>Designs are such as those featured </a:t>
            </a:r>
            <a:br>
              <a:rPr lang="en-CA" sz="4100" dirty="0">
                <a:latin typeface="Arial" charset="0"/>
                <a:ea typeface="ＭＳ Ｐゴシック" pitchFamily="84" charset="-128"/>
                <a:cs typeface="Arial" charset="0"/>
              </a:rPr>
            </a:br>
            <a:r>
              <a:rPr lang="en-CA" sz="4100" dirty="0">
                <a:latin typeface="Arial" charset="0"/>
                <a:ea typeface="ＭＳ Ｐゴシック" pitchFamily="84" charset="-128"/>
                <a:cs typeface="Arial" charset="0"/>
              </a:rPr>
              <a:t>in these products, are known </a:t>
            </a:r>
            <a:br>
              <a:rPr lang="en-CA" sz="4100" dirty="0">
                <a:latin typeface="Arial" charset="0"/>
                <a:ea typeface="ＭＳ Ｐゴシック" pitchFamily="84" charset="-128"/>
                <a:cs typeface="Arial" charset="0"/>
              </a:rPr>
            </a:br>
            <a:r>
              <a:rPr lang="en-CA" sz="4100" dirty="0">
                <a:latin typeface="Arial" charset="0"/>
                <a:ea typeface="ＭＳ Ｐゴシック" pitchFamily="84" charset="-128"/>
                <a:cs typeface="Arial" charset="0"/>
              </a:rPr>
              <a:t>for their visual appeal.</a:t>
            </a:r>
          </a:p>
          <a:p>
            <a:pPr marL="0" indent="0">
              <a:spcBef>
                <a:spcPct val="0"/>
              </a:spcBef>
              <a:buNone/>
            </a:pPr>
            <a:endParaRPr lang="en-CA" sz="4100" dirty="0">
              <a:latin typeface="Arial" charset="0"/>
              <a:ea typeface="ＭＳ Ｐゴシック" pitchFamily="84" charset="-128"/>
              <a:cs typeface="Arial" charset="0"/>
            </a:endParaRPr>
          </a:p>
          <a:p>
            <a:pPr marL="0" indent="0">
              <a:spcBef>
                <a:spcPct val="0"/>
              </a:spcBef>
              <a:buNone/>
            </a:pPr>
            <a:r>
              <a:rPr lang="en-CA" sz="4100" dirty="0">
                <a:latin typeface="Arial" charset="0"/>
                <a:ea typeface="ＭＳ Ｐゴシック" pitchFamily="84" charset="-128"/>
                <a:cs typeface="Arial" charset="0"/>
              </a:rPr>
              <a:t>Design must </a:t>
            </a:r>
            <a:br>
              <a:rPr lang="en-CA" sz="4100" dirty="0">
                <a:latin typeface="Arial" charset="0"/>
                <a:ea typeface="ＭＳ Ｐゴシック" pitchFamily="84" charset="-128"/>
                <a:cs typeface="Arial" charset="0"/>
              </a:rPr>
            </a:br>
            <a:r>
              <a:rPr lang="en-CA" sz="4100" dirty="0">
                <a:latin typeface="Arial" charset="0"/>
                <a:ea typeface="ＭＳ Ｐゴシック" pitchFamily="84" charset="-128"/>
                <a:cs typeface="Arial" charset="0"/>
              </a:rPr>
              <a:t>be original</a:t>
            </a:r>
          </a:p>
          <a:p>
            <a:pPr marL="0" indent="0">
              <a:spcBef>
                <a:spcPct val="0"/>
              </a:spcBef>
              <a:buNone/>
            </a:pPr>
            <a:endParaRPr lang="en-CA" sz="4100" dirty="0">
              <a:latin typeface="Arial" charset="0"/>
              <a:ea typeface="ＭＳ Ｐゴシック" pitchFamily="84" charset="-128"/>
              <a:cs typeface="Arial" charset="0"/>
            </a:endParaRPr>
          </a:p>
          <a:p>
            <a:pPr marL="0" indent="0">
              <a:spcBef>
                <a:spcPct val="0"/>
              </a:spcBef>
              <a:buNone/>
            </a:pPr>
            <a:r>
              <a:rPr lang="en-CA" sz="4100" dirty="0">
                <a:latin typeface="Arial" charset="0"/>
                <a:ea typeface="ＭＳ Ｐゴシック" pitchFamily="84" charset="-128"/>
                <a:cs typeface="Arial" charset="0"/>
              </a:rPr>
              <a:t>Can be two or </a:t>
            </a:r>
            <a:br>
              <a:rPr lang="en-CA" sz="4100" dirty="0">
                <a:latin typeface="Arial" charset="0"/>
                <a:ea typeface="ＭＳ Ｐゴシック" pitchFamily="84" charset="-128"/>
                <a:cs typeface="Arial" charset="0"/>
              </a:rPr>
            </a:br>
            <a:r>
              <a:rPr lang="en-CA" sz="4100" dirty="0">
                <a:latin typeface="Arial" charset="0"/>
                <a:ea typeface="ＭＳ Ｐゴシック" pitchFamily="84" charset="-128"/>
                <a:cs typeface="Arial" charset="0"/>
              </a:rPr>
              <a:t>three dimensional</a:t>
            </a:r>
          </a:p>
          <a:p>
            <a:pPr marL="230188" indent="-230188">
              <a:spcBef>
                <a:spcPct val="0"/>
              </a:spcBef>
              <a:buFontTx/>
              <a:buChar char="•"/>
            </a:pPr>
            <a:endParaRPr lang="en-CA" sz="3600" dirty="0">
              <a:latin typeface="Arial" charset="0"/>
              <a:ea typeface="ＭＳ Ｐゴシック" pitchFamily="84" charset="-128"/>
              <a:cs typeface="Arial" charset="0"/>
            </a:endParaRPr>
          </a:p>
        </p:txBody>
      </p:sp>
      <p:pic>
        <p:nvPicPr>
          <p:cNvPr id="11" name="Picture 11" descr="sunglass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9300" y="4114800"/>
            <a:ext cx="3124200" cy="305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1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nodePh="1">
                                  <p:stCondLst>
                                    <p:cond delay="0"/>
                                  </p:stCondLst>
                                  <p:endCondLst>
                                    <p:cond evt="begin" delay="0">
                                      <p:tn val="10"/>
                                    </p:cond>
                                  </p:end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000"/>
                            </p:stCondLst>
                            <p:childTnLst>
                              <p:par>
                                <p:cTn id="14" presetID="53"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par>
                          <p:cTn id="23" fill="hold">
                            <p:stCondLst>
                              <p:cond delay="2000"/>
                            </p:stCondLst>
                            <p:childTnLst>
                              <p:par>
                                <p:cTn id="24" presetID="53"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IC’s Topography??</a:t>
            </a:r>
          </a:p>
        </p:txBody>
      </p:sp>
      <p:pic>
        <p:nvPicPr>
          <p:cNvPr id="13" name="Content Placeholder 12" descr="ICT_chip_new"/>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1600" y="1242176"/>
            <a:ext cx="3962400" cy="493002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p:cNvSpPr txBox="1">
            <a:spLocks noChangeArrowheads="1"/>
          </p:cNvSpPr>
          <p:nvPr/>
        </p:nvSpPr>
        <p:spPr>
          <a:xfrm>
            <a:off x="457200" y="1752600"/>
            <a:ext cx="47244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endParaRPr lang="en-US" dirty="0">
              <a:latin typeface="Arial" charset="0"/>
              <a:ea typeface="ＭＳ Ｐゴシック" pitchFamily="84" charset="-128"/>
              <a:cs typeface="Arial" charset="0"/>
            </a:endParaRPr>
          </a:p>
        </p:txBody>
      </p:sp>
      <p:sp>
        <p:nvSpPr>
          <p:cNvPr id="10" name="Rectangle 4"/>
          <p:cNvSpPr txBox="1">
            <a:spLocks noChangeArrowheads="1"/>
          </p:cNvSpPr>
          <p:nvPr/>
        </p:nvSpPr>
        <p:spPr>
          <a:xfrm>
            <a:off x="304800" y="1752600"/>
            <a:ext cx="44958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0188" indent="-230188">
              <a:spcBef>
                <a:spcPct val="0"/>
              </a:spcBef>
              <a:buFontTx/>
              <a:buChar char="•"/>
            </a:pPr>
            <a:endParaRPr lang="en-CA" sz="3600" dirty="0">
              <a:latin typeface="Arial" charset="0"/>
              <a:ea typeface="ＭＳ Ｐゴシック" pitchFamily="84" charset="-128"/>
              <a:cs typeface="Arial" charset="0"/>
            </a:endParaRPr>
          </a:p>
        </p:txBody>
      </p:sp>
      <p:pic>
        <p:nvPicPr>
          <p:cNvPr id="12" name="Picture 22" descr="ICT_chip_ne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3041" y="457199"/>
            <a:ext cx="804359" cy="7849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1718147"/>
            <a:ext cx="4572000" cy="584775"/>
          </a:xfrm>
          <a:prstGeom prst="rect">
            <a:avLst/>
          </a:prstGeom>
        </p:spPr>
        <p:txBody>
          <a:bodyPr>
            <a:spAutoFit/>
          </a:bodyPr>
          <a:lstStyle/>
          <a:p>
            <a:pPr>
              <a:spcBef>
                <a:spcPct val="0"/>
              </a:spcBef>
            </a:pPr>
            <a:endParaRPr lang="en-US" sz="3200" dirty="0">
              <a:latin typeface="Arial" charset="0"/>
              <a:ea typeface="ＭＳ Ｐゴシック" pitchFamily="84" charset="-128"/>
              <a:cs typeface="Arial" charset="0"/>
            </a:endParaRPr>
          </a:p>
        </p:txBody>
      </p:sp>
      <p:sp>
        <p:nvSpPr>
          <p:cNvPr id="7" name="Rectangle 6"/>
          <p:cNvSpPr/>
          <p:nvPr/>
        </p:nvSpPr>
        <p:spPr>
          <a:xfrm>
            <a:off x="277090" y="1711404"/>
            <a:ext cx="4599709" cy="2554545"/>
          </a:xfrm>
          <a:prstGeom prst="rect">
            <a:avLst/>
          </a:prstGeom>
        </p:spPr>
        <p:txBody>
          <a:bodyPr wrap="square">
            <a:spAutoFit/>
          </a:bodyPr>
          <a:lstStyle/>
          <a:p>
            <a:r>
              <a:rPr lang="en-US" sz="3200" dirty="0">
                <a:latin typeface="Arial" charset="0"/>
                <a:ea typeface="ＭＳ Ｐゴシック" pitchFamily="84" charset="-128"/>
                <a:cs typeface="Arial" charset="0"/>
              </a:rPr>
              <a:t>Configuration of electronic circuits embodied in integrated-circuit products or layout designs.</a:t>
            </a:r>
            <a:endParaRPr lang="en-US" sz="3200" dirty="0"/>
          </a:p>
        </p:txBody>
      </p:sp>
    </p:spTree>
    <p:extLst>
      <p:ext uri="{BB962C8B-B14F-4D97-AF65-F5344CB8AC3E}">
        <p14:creationId xmlns:p14="http://schemas.microsoft.com/office/powerpoint/2010/main" val="328272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nodePh="1">
                                  <p:stCondLst>
                                    <p:cond delay="0"/>
                                  </p:stCondLst>
                                  <p:endCondLst>
                                    <p:cond evt="begin" delay="0">
                                      <p:tn val="9"/>
                                    </p:cond>
                                  </p:end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3" presetClass="entr" presetSubtype="16"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IC’s Topography??</a:t>
            </a:r>
          </a:p>
        </p:txBody>
      </p:sp>
      <p:sp>
        <p:nvSpPr>
          <p:cNvPr id="6" name="Rectangle 4"/>
          <p:cNvSpPr txBox="1">
            <a:spLocks noChangeArrowheads="1"/>
          </p:cNvSpPr>
          <p:nvPr/>
        </p:nvSpPr>
        <p:spPr>
          <a:xfrm>
            <a:off x="457200" y="1752600"/>
            <a:ext cx="47244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endParaRPr lang="en-US" dirty="0">
              <a:latin typeface="Arial" charset="0"/>
              <a:ea typeface="ＭＳ Ｐゴシック" pitchFamily="84" charset="-128"/>
              <a:cs typeface="Arial" charset="0"/>
            </a:endParaRPr>
          </a:p>
        </p:txBody>
      </p:sp>
      <p:sp>
        <p:nvSpPr>
          <p:cNvPr id="10" name="Rectangle 4"/>
          <p:cNvSpPr txBox="1">
            <a:spLocks noChangeArrowheads="1"/>
          </p:cNvSpPr>
          <p:nvPr/>
        </p:nvSpPr>
        <p:spPr>
          <a:xfrm>
            <a:off x="304800" y="1752600"/>
            <a:ext cx="44958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0188" indent="-230188">
              <a:spcBef>
                <a:spcPct val="0"/>
              </a:spcBef>
              <a:buFontTx/>
              <a:buChar char="•"/>
            </a:pPr>
            <a:endParaRPr lang="en-CA" sz="3600" dirty="0">
              <a:latin typeface="Arial" charset="0"/>
              <a:ea typeface="ＭＳ Ｐゴシック" pitchFamily="84" charset="-128"/>
              <a:cs typeface="Arial" charset="0"/>
            </a:endParaRPr>
          </a:p>
        </p:txBody>
      </p:sp>
      <p:pic>
        <p:nvPicPr>
          <p:cNvPr id="12" name="Picture 22" descr="ICT_chip_ne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3041" y="457199"/>
            <a:ext cx="804359" cy="7849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1718147"/>
            <a:ext cx="4572000" cy="584775"/>
          </a:xfrm>
          <a:prstGeom prst="rect">
            <a:avLst/>
          </a:prstGeom>
        </p:spPr>
        <p:txBody>
          <a:bodyPr>
            <a:spAutoFit/>
          </a:bodyPr>
          <a:lstStyle/>
          <a:p>
            <a:pPr>
              <a:spcBef>
                <a:spcPct val="0"/>
              </a:spcBef>
            </a:pPr>
            <a:endParaRPr lang="en-US" sz="3200" dirty="0">
              <a:latin typeface="Arial" charset="0"/>
              <a:ea typeface="ＭＳ Ｐゴシック" pitchFamily="84" charset="-128"/>
              <a:cs typeface="Arial" charset="0"/>
            </a:endParaRPr>
          </a:p>
        </p:txBody>
      </p:sp>
      <p:sp>
        <p:nvSpPr>
          <p:cNvPr id="5" name="Rectangle 4"/>
          <p:cNvSpPr/>
          <p:nvPr/>
        </p:nvSpPr>
        <p:spPr>
          <a:xfrm>
            <a:off x="457200" y="1718147"/>
            <a:ext cx="4191000" cy="5016758"/>
          </a:xfrm>
          <a:prstGeom prst="rect">
            <a:avLst/>
          </a:prstGeom>
        </p:spPr>
        <p:txBody>
          <a:bodyPr wrap="square">
            <a:spAutoFit/>
          </a:bodyPr>
          <a:lstStyle/>
          <a:p>
            <a:pPr>
              <a:spcBef>
                <a:spcPct val="0"/>
              </a:spcBef>
            </a:pPr>
            <a:r>
              <a:rPr lang="en-CA" sz="3200" dirty="0">
                <a:latin typeface="Arial" charset="0"/>
                <a:ea typeface="ＭＳ Ｐゴシック" pitchFamily="84" charset="-128"/>
                <a:cs typeface="Arial" charset="0"/>
              </a:rPr>
              <a:t>Used in many technologies, such as:</a:t>
            </a:r>
          </a:p>
          <a:p>
            <a:pPr lvl="1">
              <a:buFont typeface="Arial" charset="0"/>
              <a:buChar char="•"/>
            </a:pPr>
            <a:r>
              <a:rPr lang="en-CA" sz="3200" dirty="0">
                <a:latin typeface="Arial" charset="0"/>
                <a:ea typeface="ＭＳ Ｐゴシック" pitchFamily="84" charset="-128"/>
              </a:rPr>
              <a:t>Computers</a:t>
            </a:r>
          </a:p>
          <a:p>
            <a:pPr lvl="1">
              <a:buFont typeface="Arial" charset="0"/>
              <a:buChar char="•"/>
            </a:pPr>
            <a:r>
              <a:rPr lang="en-CA" sz="3200" dirty="0">
                <a:latin typeface="Arial" charset="0"/>
                <a:ea typeface="ＭＳ Ｐゴシック" pitchFamily="84" charset="-128"/>
              </a:rPr>
              <a:t>Automobiles</a:t>
            </a:r>
          </a:p>
          <a:p>
            <a:pPr lvl="1">
              <a:buFont typeface="Arial" charset="0"/>
              <a:buChar char="•"/>
            </a:pPr>
            <a:r>
              <a:rPr lang="en-CA" sz="3200" dirty="0">
                <a:latin typeface="Arial" charset="0"/>
                <a:ea typeface="ＭＳ Ｐゴシック" pitchFamily="84" charset="-128"/>
              </a:rPr>
              <a:t>Pacemakers</a:t>
            </a:r>
          </a:p>
          <a:p>
            <a:pPr lvl="1">
              <a:buFont typeface="Arial" charset="0"/>
              <a:buChar char="•"/>
            </a:pPr>
            <a:r>
              <a:rPr lang="en-CA" sz="3200" dirty="0">
                <a:latin typeface="Arial" charset="0"/>
                <a:ea typeface="ＭＳ Ｐゴシック" pitchFamily="84" charset="-128"/>
              </a:rPr>
              <a:t>Industrial Robots</a:t>
            </a:r>
          </a:p>
          <a:p>
            <a:pPr lvl="1">
              <a:buFont typeface="Arial" charset="0"/>
              <a:buChar char="•"/>
            </a:pPr>
            <a:r>
              <a:rPr lang="en-CA" sz="3200" dirty="0">
                <a:latin typeface="Arial" charset="0"/>
                <a:ea typeface="ＭＳ Ｐゴシック" pitchFamily="84" charset="-128"/>
              </a:rPr>
              <a:t>Cameras</a:t>
            </a:r>
          </a:p>
          <a:p>
            <a:pPr lvl="1">
              <a:buFont typeface="Arial" charset="0"/>
              <a:buChar char="•"/>
            </a:pPr>
            <a:r>
              <a:rPr lang="en-CA" sz="3200" dirty="0">
                <a:latin typeface="Arial" charset="0"/>
                <a:ea typeface="ＭＳ Ｐゴシック" pitchFamily="84" charset="-128"/>
              </a:rPr>
              <a:t>Spacecraft</a:t>
            </a:r>
          </a:p>
          <a:p>
            <a:pPr lvl="1">
              <a:buFont typeface="Arial" charset="0"/>
              <a:buChar char="•"/>
            </a:pPr>
            <a:r>
              <a:rPr lang="en-CA" sz="3200" dirty="0">
                <a:latin typeface="Arial" charset="0"/>
                <a:ea typeface="ＭＳ Ｐゴシック" pitchFamily="84" charset="-128"/>
              </a:rPr>
              <a:t>Etc</a:t>
            </a:r>
          </a:p>
        </p:txBody>
      </p:sp>
      <p:pic>
        <p:nvPicPr>
          <p:cNvPr id="11" name="Picture 22" descr="canadar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438564"/>
            <a:ext cx="449580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825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nodePh="1">
                                  <p:stCondLst>
                                    <p:cond delay="0"/>
                                  </p:stCondLst>
                                  <p:endCondLst>
                                    <p:cond evt="begin" delay="0">
                                      <p:tn val="9"/>
                                    </p:cond>
                                  </p:end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3" presetClass="entr" presetSubtype="16"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sp>
        <p:nvSpPr>
          <p:cNvPr id="3" name="Content Placeholder 2"/>
          <p:cNvSpPr>
            <a:spLocks noGrp="1"/>
          </p:cNvSpPr>
          <p:nvPr>
            <p:ph idx="1"/>
          </p:nvPr>
        </p:nvSpPr>
        <p:spPr>
          <a:xfrm>
            <a:off x="457200" y="2237508"/>
            <a:ext cx="8382000" cy="4391892"/>
          </a:xfrm>
        </p:spPr>
        <p:txBody>
          <a:bodyPr>
            <a:normAutofit/>
          </a:bodyPr>
          <a:lstStyle/>
          <a:p>
            <a:pPr marL="0" indent="0">
              <a:lnSpc>
                <a:spcPct val="90000"/>
              </a:lnSpc>
              <a:buNone/>
            </a:pPr>
            <a:r>
              <a:rPr lang="en-US" sz="2800" dirty="0"/>
              <a:t>Confidential piece of intellectual property that gives company a competitive advantage</a:t>
            </a:r>
          </a:p>
          <a:p>
            <a:pPr marL="0" indent="0">
              <a:lnSpc>
                <a:spcPct val="90000"/>
              </a:lnSpc>
              <a:buNone/>
            </a:pPr>
            <a:r>
              <a:rPr lang="en-US" sz="2800" dirty="0"/>
              <a:t>Employees are asked to make confidentiality agreement</a:t>
            </a:r>
          </a:p>
          <a:p>
            <a:pPr marL="0" indent="0">
              <a:lnSpc>
                <a:spcPct val="90000"/>
              </a:lnSpc>
              <a:buNone/>
            </a:pPr>
            <a:r>
              <a:rPr lang="en-US" sz="2800" b="1" dirty="0"/>
              <a:t>Examples: </a:t>
            </a:r>
            <a:br>
              <a:rPr lang="en-US" sz="2800" dirty="0"/>
            </a:br>
            <a:r>
              <a:rPr lang="en-US" sz="2800" dirty="0"/>
              <a:t>Formulas, customers’ lists, strategic plans, proprietary design</a:t>
            </a:r>
          </a:p>
          <a:p>
            <a:pPr marL="0" indent="0">
              <a:lnSpc>
                <a:spcPct val="90000"/>
              </a:lnSpc>
              <a:buNone/>
            </a:pPr>
            <a:endParaRPr lang="en-US" sz="2800" dirty="0"/>
          </a:p>
          <a:p>
            <a:pPr>
              <a:lnSpc>
                <a:spcPct val="90000"/>
              </a:lnSpc>
            </a:pPr>
            <a:r>
              <a:rPr lang="en-US" sz="2800" dirty="0"/>
              <a:t>Reverse engineering allowed (buying a can of Coca-Cola and trying to figure out it’s formula is legal)</a:t>
            </a:r>
          </a:p>
          <a:p>
            <a:pPr>
              <a:lnSpc>
                <a:spcPct val="90000"/>
              </a:lnSpc>
            </a:pPr>
            <a:r>
              <a:rPr lang="en-US" sz="2800" dirty="0"/>
              <a:t>May be compromised when employees leave firm</a:t>
            </a:r>
          </a:p>
          <a:p>
            <a:pPr marL="0" indent="0">
              <a:lnSpc>
                <a:spcPct val="90000"/>
              </a:lnSpc>
              <a:buNone/>
            </a:pPr>
            <a:endParaRPr lang="en-US" sz="26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00891"/>
            <a:ext cx="6560127" cy="2029691"/>
          </a:xfrm>
          <a:prstGeom prst="rect">
            <a:avLst/>
          </a:prstGeom>
        </p:spPr>
      </p:pic>
    </p:spTree>
    <p:extLst>
      <p:ext uri="{BB962C8B-B14F-4D97-AF65-F5344CB8AC3E}">
        <p14:creationId xmlns:p14="http://schemas.microsoft.com/office/powerpoint/2010/main" val="1682894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Safe Software Development</a:t>
            </a:r>
          </a:p>
        </p:txBody>
      </p:sp>
      <p:sp>
        <p:nvSpPr>
          <p:cNvPr id="3" name="Content Placeholder 2"/>
          <p:cNvSpPr>
            <a:spLocks noGrp="1"/>
          </p:cNvSpPr>
          <p:nvPr>
            <p:ph idx="1"/>
          </p:nvPr>
        </p:nvSpPr>
        <p:spPr>
          <a:xfrm>
            <a:off x="457200" y="1524000"/>
            <a:ext cx="8229600" cy="5105400"/>
          </a:xfrm>
        </p:spPr>
        <p:txBody>
          <a:bodyPr/>
          <a:lstStyle/>
          <a:p>
            <a:pPr marL="0" indent="0">
              <a:lnSpc>
                <a:spcPct val="90000"/>
              </a:lnSpc>
              <a:buNone/>
            </a:pPr>
            <a:r>
              <a:rPr lang="en-US" b="1" dirty="0"/>
              <a:t>Reverse engineering</a:t>
            </a:r>
            <a:r>
              <a:rPr lang="en-US" dirty="0"/>
              <a:t> okay</a:t>
            </a:r>
          </a:p>
          <a:p>
            <a:pPr marL="0" indent="0">
              <a:lnSpc>
                <a:spcPct val="90000"/>
              </a:lnSpc>
              <a:buNone/>
            </a:pPr>
            <a:endParaRPr lang="en-US" dirty="0"/>
          </a:p>
          <a:p>
            <a:pPr marL="0" indent="0">
              <a:lnSpc>
                <a:spcPct val="90000"/>
              </a:lnSpc>
              <a:buNone/>
            </a:pPr>
            <a:r>
              <a:rPr lang="en-US" dirty="0"/>
              <a:t>Companies must protect against unconscious copying </a:t>
            </a:r>
          </a:p>
          <a:p>
            <a:pPr marL="457200" lvl="1" indent="0">
              <a:lnSpc>
                <a:spcPct val="90000"/>
              </a:lnSpc>
              <a:buNone/>
            </a:pPr>
            <a:r>
              <a:rPr lang="en-US" dirty="0"/>
              <a:t>Making the same duplicate of a program because programmers move from firm to another</a:t>
            </a:r>
          </a:p>
          <a:p>
            <a:pPr marL="457200" lvl="1" indent="0">
              <a:lnSpc>
                <a:spcPct val="90000"/>
              </a:lnSpc>
              <a:buNone/>
            </a:pPr>
            <a:br>
              <a:rPr lang="en-US" dirty="0"/>
            </a:br>
            <a:r>
              <a:rPr lang="en-US" b="1" dirty="0"/>
              <a:t>Solution:</a:t>
            </a:r>
            <a:r>
              <a:rPr lang="en-US" dirty="0"/>
              <a:t> “clean room” software development strategy</a:t>
            </a:r>
          </a:p>
          <a:p>
            <a:pPr marL="457200" lvl="1" indent="0">
              <a:lnSpc>
                <a:spcPct val="90000"/>
              </a:lnSpc>
              <a:buNone/>
            </a:pPr>
            <a:endParaRPr lang="en-US" dirty="0"/>
          </a:p>
          <a:p>
            <a:pPr marL="0" indent="0">
              <a:buNone/>
            </a:pPr>
            <a:endParaRPr lang="en-US" dirty="0"/>
          </a:p>
        </p:txBody>
      </p:sp>
    </p:spTree>
    <p:extLst>
      <p:ext uri="{BB962C8B-B14F-4D97-AF65-F5344CB8AC3E}">
        <p14:creationId xmlns:p14="http://schemas.microsoft.com/office/powerpoint/2010/main" val="3158801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762000"/>
          </a:xfrm>
        </p:spPr>
        <p:txBody>
          <a:bodyPr>
            <a:normAutofit/>
          </a:bodyPr>
          <a:lstStyle/>
          <a:p>
            <a:r>
              <a:rPr lang="en-US" b="1" dirty="0"/>
              <a:t>Open Source Definition</a:t>
            </a:r>
          </a:p>
        </p:txBody>
      </p:sp>
      <p:sp>
        <p:nvSpPr>
          <p:cNvPr id="3" name="Content Placeholder 2"/>
          <p:cNvSpPr>
            <a:spLocks noGrp="1"/>
          </p:cNvSpPr>
          <p:nvPr>
            <p:ph idx="1"/>
          </p:nvPr>
        </p:nvSpPr>
        <p:spPr>
          <a:xfrm>
            <a:off x="457200" y="1295400"/>
            <a:ext cx="8229600" cy="5334000"/>
          </a:xfrm>
        </p:spPr>
        <p:txBody>
          <a:bodyPr>
            <a:normAutofit fontScale="70000" lnSpcReduction="20000"/>
          </a:bodyPr>
          <a:lstStyle/>
          <a:p>
            <a:pPr lvl="1">
              <a:lnSpc>
                <a:spcPct val="90000"/>
              </a:lnSpc>
              <a:buNone/>
            </a:pPr>
            <a:r>
              <a:rPr lang="en-US" b="1" dirty="0"/>
              <a:t>Licenses have the following characteristics:</a:t>
            </a:r>
          </a:p>
          <a:p>
            <a:pPr lvl="1">
              <a:lnSpc>
                <a:spcPct val="90000"/>
              </a:lnSpc>
              <a:buNone/>
            </a:pPr>
            <a:endParaRPr lang="en-US" b="1" dirty="0"/>
          </a:p>
          <a:p>
            <a:pPr marL="0" indent="0">
              <a:lnSpc>
                <a:spcPct val="90000"/>
              </a:lnSpc>
              <a:buNone/>
            </a:pPr>
            <a:r>
              <a:rPr lang="en-US" sz="2800" b="1" dirty="0"/>
              <a:t> No restrictions preventing</a:t>
            </a:r>
          </a:p>
          <a:p>
            <a:pPr marL="0" indent="0">
              <a:lnSpc>
                <a:spcPct val="90000"/>
              </a:lnSpc>
              <a:buNone/>
            </a:pPr>
            <a:r>
              <a:rPr lang="en-US" sz="2800" b="1" dirty="0"/>
              <a:t> others from selling or giving</a:t>
            </a:r>
          </a:p>
          <a:p>
            <a:pPr marL="0" indent="0">
              <a:lnSpc>
                <a:spcPct val="90000"/>
              </a:lnSpc>
              <a:buNone/>
            </a:pPr>
            <a:r>
              <a:rPr lang="en-US" sz="2800" b="1" dirty="0"/>
              <a:t> away software</a:t>
            </a:r>
          </a:p>
          <a:p>
            <a:pPr marL="0" indent="0">
              <a:lnSpc>
                <a:spcPct val="90000"/>
              </a:lnSpc>
              <a:buNone/>
            </a:pPr>
            <a:endParaRPr lang="en-US" sz="2800" b="1" dirty="0"/>
          </a:p>
          <a:p>
            <a:pPr marL="0" indent="0">
              <a:lnSpc>
                <a:spcPct val="90000"/>
              </a:lnSpc>
              <a:buNone/>
            </a:pPr>
            <a:r>
              <a:rPr lang="en-US" sz="2800" b="1" dirty="0"/>
              <a:t> Source code included in</a:t>
            </a:r>
          </a:p>
          <a:p>
            <a:pPr marL="0" indent="0">
              <a:lnSpc>
                <a:spcPct val="90000"/>
              </a:lnSpc>
              <a:buNone/>
            </a:pPr>
            <a:r>
              <a:rPr lang="en-US" sz="2800" b="1" dirty="0"/>
              <a:t> distribution, No restrictions</a:t>
            </a:r>
          </a:p>
          <a:p>
            <a:pPr marL="0" indent="0">
              <a:lnSpc>
                <a:spcPct val="90000"/>
              </a:lnSpc>
              <a:buNone/>
            </a:pPr>
            <a:r>
              <a:rPr lang="en-US" sz="2800" b="1" dirty="0"/>
              <a:t> preventing others from</a:t>
            </a:r>
          </a:p>
          <a:p>
            <a:pPr marL="0" indent="0">
              <a:lnSpc>
                <a:spcPct val="90000"/>
              </a:lnSpc>
              <a:buNone/>
            </a:pPr>
            <a:r>
              <a:rPr lang="en-US" sz="2800" b="1" dirty="0"/>
              <a:t> modifying source code</a:t>
            </a:r>
          </a:p>
          <a:p>
            <a:pPr marL="0" indent="0">
              <a:lnSpc>
                <a:spcPct val="90000"/>
              </a:lnSpc>
              <a:buNone/>
            </a:pPr>
            <a:endParaRPr lang="en-US" sz="2800" b="1" dirty="0"/>
          </a:p>
          <a:p>
            <a:pPr marL="0" indent="0">
              <a:lnSpc>
                <a:spcPct val="90000"/>
              </a:lnSpc>
              <a:buNone/>
            </a:pPr>
            <a:r>
              <a:rPr lang="en-US" sz="2800" b="1" dirty="0"/>
              <a:t>No restrictions regarding how</a:t>
            </a:r>
          </a:p>
          <a:p>
            <a:pPr marL="0" indent="0">
              <a:lnSpc>
                <a:spcPct val="90000"/>
              </a:lnSpc>
              <a:buNone/>
            </a:pPr>
            <a:r>
              <a:rPr lang="en-US" sz="2800" b="1" dirty="0"/>
              <a:t>people can use software. They</a:t>
            </a:r>
          </a:p>
          <a:p>
            <a:pPr marL="0" indent="0">
              <a:lnSpc>
                <a:spcPct val="90000"/>
              </a:lnSpc>
              <a:buNone/>
            </a:pPr>
            <a:r>
              <a:rPr lang="en-US" sz="2800" b="1" dirty="0"/>
              <a:t>can exchange or sell.</a:t>
            </a:r>
          </a:p>
          <a:p>
            <a:pPr marL="0" indent="0">
              <a:lnSpc>
                <a:spcPct val="90000"/>
              </a:lnSpc>
              <a:buNone/>
            </a:pPr>
            <a:endParaRPr lang="en-US" sz="2800" b="1" dirty="0"/>
          </a:p>
          <a:p>
            <a:pPr marL="0" indent="0">
              <a:lnSpc>
                <a:spcPct val="90000"/>
              </a:lnSpc>
              <a:buNone/>
            </a:pPr>
            <a:r>
              <a:rPr lang="en-US" sz="2800" b="1" dirty="0"/>
              <a:t>Same rights apply to everyone receiving</a:t>
            </a:r>
          </a:p>
          <a:p>
            <a:pPr marL="0" indent="0">
              <a:lnSpc>
                <a:spcPct val="90000"/>
              </a:lnSpc>
              <a:buNone/>
            </a:pPr>
            <a:r>
              <a:rPr lang="en-US" sz="2800" b="1" dirty="0"/>
              <a:t> redistributions of the software (copyleft)</a:t>
            </a:r>
          </a:p>
          <a:p>
            <a:pPr marL="0" indent="0">
              <a:lnSpc>
                <a:spcPct val="90000"/>
              </a:lnSpc>
              <a:buNone/>
            </a:pPr>
            <a:endParaRPr lang="en-US" sz="2800" b="1" dirty="0"/>
          </a:p>
          <a:p>
            <a:pPr marL="0" indent="0">
              <a:lnSpc>
                <a:spcPct val="90000"/>
              </a:lnSpc>
              <a:buNone/>
            </a:pPr>
            <a:r>
              <a:rPr lang="en-US" sz="2800" b="1" dirty="0"/>
              <a:t>NOTE: Nothing states that Open Source SW must be given FREE.</a:t>
            </a:r>
            <a:r>
              <a:rPr lang="en-US" sz="2800" dirty="0"/>
              <a:t> </a:t>
            </a:r>
          </a:p>
          <a:p>
            <a:pPr marL="0" indent="0">
              <a:lnSpc>
                <a:spcPct val="90000"/>
              </a:lnSpc>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676400"/>
            <a:ext cx="3810000" cy="4191000"/>
          </a:xfrm>
          <a:prstGeom prst="rect">
            <a:avLst/>
          </a:prstGeom>
        </p:spPr>
      </p:pic>
    </p:spTree>
    <p:extLst>
      <p:ext uri="{BB962C8B-B14F-4D97-AF65-F5344CB8AC3E}">
        <p14:creationId xmlns:p14="http://schemas.microsoft.com/office/powerpoint/2010/main" val="2870840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914400"/>
          </a:xfrm>
        </p:spPr>
        <p:txBody>
          <a:bodyPr>
            <a:normAutofit fontScale="90000"/>
          </a:bodyPr>
          <a:lstStyle/>
          <a:p>
            <a:r>
              <a:rPr lang="en-US" b="1" dirty="0"/>
              <a:t>Beneficial Consequences of Open-Source Software</a:t>
            </a:r>
          </a:p>
        </p:txBody>
      </p:sp>
      <p:sp>
        <p:nvSpPr>
          <p:cNvPr id="3" name="Content Placeholder 2"/>
          <p:cNvSpPr>
            <a:spLocks noGrp="1"/>
          </p:cNvSpPr>
          <p:nvPr>
            <p:ph idx="1"/>
          </p:nvPr>
        </p:nvSpPr>
        <p:spPr>
          <a:xfrm>
            <a:off x="457200" y="1600200"/>
            <a:ext cx="8229600" cy="5029200"/>
          </a:xfrm>
        </p:spPr>
        <p:txBody>
          <a:bodyPr>
            <a:normAutofit/>
          </a:bodyPr>
          <a:lstStyle/>
          <a:p>
            <a:pPr>
              <a:lnSpc>
                <a:spcPct val="90000"/>
              </a:lnSpc>
            </a:pPr>
            <a:r>
              <a:rPr lang="en-US" sz="2800" dirty="0"/>
              <a:t>Gives everyone opportunity to improve program</a:t>
            </a:r>
          </a:p>
          <a:p>
            <a:pPr>
              <a:lnSpc>
                <a:spcPct val="90000"/>
              </a:lnSpc>
            </a:pPr>
            <a:r>
              <a:rPr lang="en-US" sz="2800" dirty="0"/>
              <a:t>New versions of programs appear more frequently</a:t>
            </a:r>
          </a:p>
          <a:p>
            <a:pPr>
              <a:lnSpc>
                <a:spcPct val="90000"/>
              </a:lnSpc>
            </a:pPr>
            <a:r>
              <a:rPr lang="en-US" sz="2800" dirty="0"/>
              <a:t>Eliminates tension between obeying law and helping others</a:t>
            </a:r>
          </a:p>
          <a:p>
            <a:pPr>
              <a:lnSpc>
                <a:spcPct val="90000"/>
              </a:lnSpc>
            </a:pPr>
            <a:r>
              <a:rPr lang="en-US" sz="2800" dirty="0"/>
              <a:t>Programs belong to entire community</a:t>
            </a:r>
          </a:p>
          <a:p>
            <a:pPr>
              <a:lnSpc>
                <a:spcPct val="90000"/>
              </a:lnSpc>
            </a:pPr>
            <a:r>
              <a:rPr lang="en-US" sz="2800" dirty="0"/>
              <a:t>Shifts focus from manufacturing to service</a:t>
            </a:r>
          </a:p>
          <a:p>
            <a:pPr marL="457200" lvl="1" indent="0">
              <a:lnSpc>
                <a:spcPct val="90000"/>
              </a:lnSpc>
              <a:buNone/>
            </a:pPr>
            <a:r>
              <a:rPr lang="en-US" dirty="0"/>
              <a:t>Buying Open Source SW with easy installation steps</a:t>
            </a:r>
          </a:p>
          <a:p>
            <a:pPr marL="457200" lvl="1" indent="0">
              <a:lnSpc>
                <a:spcPct val="90000"/>
              </a:lnSpc>
              <a:buNone/>
            </a:pPr>
            <a:r>
              <a:rPr lang="en-US" dirty="0"/>
              <a:t>Providing great manuals</a:t>
            </a:r>
          </a:p>
          <a:p>
            <a:pPr marL="457200" lvl="1" indent="0">
              <a:lnSpc>
                <a:spcPct val="90000"/>
              </a:lnSpc>
              <a:buNone/>
            </a:pPr>
            <a:r>
              <a:rPr lang="en-US" dirty="0"/>
              <a:t>Providing support after sales </a:t>
            </a:r>
          </a:p>
          <a:p>
            <a:pPr marL="0" indent="0">
              <a:lnSpc>
                <a:spcPct val="90000"/>
              </a:lnSpc>
              <a:buNone/>
            </a:pPr>
            <a:endParaRPr lang="en-US" dirty="0"/>
          </a:p>
        </p:txBody>
      </p:sp>
    </p:spTree>
    <p:extLst>
      <p:ext uri="{BB962C8B-B14F-4D97-AF65-F5344CB8AC3E}">
        <p14:creationId xmlns:p14="http://schemas.microsoft.com/office/powerpoint/2010/main" val="279995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a:normAutofit fontScale="90000"/>
          </a:bodyPr>
          <a:lstStyle/>
          <a:p>
            <a:r>
              <a:rPr lang="en-US" b="1" dirty="0"/>
              <a:t>What is Intellectual Property??</a:t>
            </a:r>
            <a:br>
              <a:rPr lang="en-US" dirty="0"/>
            </a:br>
            <a:endParaRPr lang="en-US" dirty="0"/>
          </a:p>
        </p:txBody>
      </p:sp>
      <p:sp>
        <p:nvSpPr>
          <p:cNvPr id="3" name="Content Placeholder 2"/>
          <p:cNvSpPr>
            <a:spLocks noGrp="1"/>
          </p:cNvSpPr>
          <p:nvPr>
            <p:ph idx="1"/>
          </p:nvPr>
        </p:nvSpPr>
        <p:spPr/>
        <p:txBody>
          <a:bodyPr/>
          <a:lstStyle/>
          <a:p>
            <a:pPr marL="0" indent="0" algn="just">
              <a:buNone/>
            </a:pPr>
            <a:r>
              <a:rPr lang="en-US" dirty="0"/>
              <a:t>Intellectual property refers to creations of the ideas, inventions; literary and artistic works,  symbols, names and images used in commerce.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62142"/>
            <a:ext cx="9144000" cy="2795858"/>
          </a:xfrm>
          <a:prstGeom prst="rect">
            <a:avLst/>
          </a:prstGeom>
        </p:spPr>
      </p:pic>
    </p:spTree>
    <p:extLst>
      <p:ext uri="{BB962C8B-B14F-4D97-AF65-F5344CB8AC3E}">
        <p14:creationId xmlns:p14="http://schemas.microsoft.com/office/powerpoint/2010/main" val="3256069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a:normAutofit fontScale="90000"/>
          </a:bodyPr>
          <a:lstStyle/>
          <a:p>
            <a:r>
              <a:rPr lang="en-US" b="1" dirty="0"/>
              <a:t>What is Intellectual Property??</a:t>
            </a:r>
            <a:br>
              <a:rPr lang="en-US" dirty="0"/>
            </a:br>
            <a:endParaRPr lang="en-US" dirty="0"/>
          </a:p>
        </p:txBody>
      </p:sp>
      <p:sp>
        <p:nvSpPr>
          <p:cNvPr id="3" name="Content Placeholder 2"/>
          <p:cNvSpPr>
            <a:spLocks noGrp="1"/>
          </p:cNvSpPr>
          <p:nvPr>
            <p:ph idx="1"/>
          </p:nvPr>
        </p:nvSpPr>
        <p:spPr/>
        <p:txBody>
          <a:bodyPr/>
          <a:lstStyle/>
          <a:p>
            <a:pPr marL="0" indent="0" algn="just">
              <a:buNone/>
            </a:pPr>
            <a:r>
              <a:rPr lang="en-US" dirty="0"/>
              <a:t>Intellectual Property Rights are like any other Property Right.</a:t>
            </a:r>
          </a:p>
          <a:p>
            <a:pPr marL="0" indent="0" algn="just">
              <a:buNone/>
            </a:pPr>
            <a:r>
              <a:rPr lang="en-US" dirty="0"/>
              <a:t>They allow creators, or owners, to benefit from their own work or investment in a creation.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 y="3886200"/>
            <a:ext cx="9130145" cy="2971800"/>
          </a:xfrm>
          <a:prstGeom prst="rect">
            <a:avLst/>
          </a:prstGeom>
        </p:spPr>
      </p:pic>
    </p:spTree>
    <p:extLst>
      <p:ext uri="{BB962C8B-B14F-4D97-AF65-F5344CB8AC3E}">
        <p14:creationId xmlns:p14="http://schemas.microsoft.com/office/powerpoint/2010/main" val="96201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normAutofit fontScale="90000"/>
          </a:bodyPr>
          <a:lstStyle/>
          <a:p>
            <a:r>
              <a:rPr lang="en-US" b="1" dirty="0"/>
              <a:t> IP is Divided Into Two Categories??</a:t>
            </a:r>
            <a:br>
              <a:rPr lang="en-US" dirty="0"/>
            </a:b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pPr marL="0" indent="0">
              <a:buNone/>
            </a:pPr>
            <a:r>
              <a:rPr lang="en-US" b="1" dirty="0"/>
              <a:t>Industrial Property: </a:t>
            </a:r>
            <a:br>
              <a:rPr lang="en-US" b="1" dirty="0"/>
            </a:br>
            <a:br>
              <a:rPr lang="en-US" b="1" dirty="0"/>
            </a:br>
            <a:r>
              <a:rPr lang="en-US" dirty="0"/>
              <a:t>Includes patents for inventions, trademarks, industrial designs.</a:t>
            </a:r>
          </a:p>
          <a:p>
            <a:pPr marL="0" indent="0">
              <a:buNone/>
            </a:pPr>
            <a:endParaRPr lang="en-US" b="1" dirty="0"/>
          </a:p>
          <a:p>
            <a:pPr marL="0" indent="0">
              <a:buNone/>
            </a:pPr>
            <a:r>
              <a:rPr lang="en-US" b="1" dirty="0"/>
              <a:t>CopyRight:</a:t>
            </a:r>
            <a:r>
              <a:rPr lang="en-US" dirty="0"/>
              <a:t> 		</a:t>
            </a:r>
            <a:br>
              <a:rPr lang="en-US" dirty="0"/>
            </a:br>
            <a:br>
              <a:rPr lang="en-US" dirty="0"/>
            </a:br>
            <a:r>
              <a:rPr lang="en-US" dirty="0"/>
              <a:t>Covers literary works</a:t>
            </a:r>
          </a:p>
          <a:p>
            <a:pPr marL="0" indent="0">
              <a:buNone/>
            </a:pPr>
            <a:r>
              <a:rPr lang="en-US" dirty="0"/>
              <a:t>(such as novels, poems and plays), films, music, artistic works, even programming (e.g., drawings, paintings, photographs and sculptures) etc.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400" y="1600200"/>
            <a:ext cx="1600200" cy="2286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1491" y="2971800"/>
            <a:ext cx="2143125" cy="2057400"/>
          </a:xfrm>
          <a:prstGeom prst="rect">
            <a:avLst/>
          </a:prstGeom>
        </p:spPr>
      </p:pic>
    </p:spTree>
    <p:extLst>
      <p:ext uri="{BB962C8B-B14F-4D97-AF65-F5344CB8AC3E}">
        <p14:creationId xmlns:p14="http://schemas.microsoft.com/office/powerpoint/2010/main" val="1445824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763000" cy="990600"/>
          </a:xfrm>
        </p:spPr>
        <p:txBody>
          <a:bodyPr>
            <a:normAutofit fontScale="90000"/>
          </a:bodyPr>
          <a:lstStyle/>
          <a:p>
            <a:r>
              <a:rPr lang="en-US" b="1" dirty="0"/>
              <a:t>Five Main Types Of IP Rights??</a:t>
            </a:r>
            <a:br>
              <a:rPr lang="en-US" b="1" dirty="0"/>
            </a:br>
            <a:endParaRPr lang="en-US" b="1" dirty="0"/>
          </a:p>
        </p:txBody>
      </p:sp>
      <p:sp>
        <p:nvSpPr>
          <p:cNvPr id="3" name="Content Placeholder 2"/>
          <p:cNvSpPr>
            <a:spLocks noGrp="1"/>
          </p:cNvSpPr>
          <p:nvPr>
            <p:ph idx="1"/>
          </p:nvPr>
        </p:nvSpPr>
        <p:spPr>
          <a:xfrm>
            <a:off x="304800" y="1143000"/>
            <a:ext cx="8610600" cy="5486400"/>
          </a:xfrm>
        </p:spPr>
        <p:txBody>
          <a:bodyPr>
            <a:normAutofit fontScale="70000" lnSpcReduction="20000"/>
          </a:bodyPr>
          <a:lstStyle/>
          <a:p>
            <a:pPr marL="0" indent="0">
              <a:buNone/>
            </a:pPr>
            <a:br>
              <a:rPr lang="en-US" dirty="0"/>
            </a:br>
            <a:r>
              <a:rPr lang="en-US" dirty="0"/>
              <a:t>	</a:t>
            </a:r>
            <a:br>
              <a:rPr lang="en-US" dirty="0"/>
            </a:br>
            <a:r>
              <a:rPr lang="en-US" dirty="0"/>
              <a:t>	</a:t>
            </a:r>
            <a:r>
              <a:rPr lang="en-US"/>
              <a:t> </a:t>
            </a:r>
            <a:r>
              <a:rPr lang="en-US" b="1"/>
              <a:t>Patents </a:t>
            </a:r>
            <a:endParaRPr lang="en-US" b="1" dirty="0"/>
          </a:p>
          <a:p>
            <a:pPr marL="0" indent="0">
              <a:buNone/>
            </a:pPr>
            <a:r>
              <a:rPr lang="en-US" b="1" dirty="0"/>
              <a:t>	</a:t>
            </a:r>
            <a:br>
              <a:rPr lang="en-US" b="1" dirty="0"/>
            </a:br>
            <a:r>
              <a:rPr lang="en-US" b="1" dirty="0"/>
              <a:t>	</a:t>
            </a:r>
          </a:p>
          <a:p>
            <a:pPr marL="0" indent="0">
              <a:buNone/>
            </a:pPr>
            <a:r>
              <a:rPr lang="en-US" b="1" dirty="0"/>
              <a:t>	</a:t>
            </a:r>
            <a:br>
              <a:rPr lang="en-US" b="1" dirty="0"/>
            </a:br>
            <a:r>
              <a:rPr lang="en-US" b="1" dirty="0"/>
              <a:t>	Trade Mark</a:t>
            </a:r>
            <a:br>
              <a:rPr lang="en-US" b="1" dirty="0"/>
            </a:br>
            <a:br>
              <a:rPr lang="en-US" b="1" dirty="0"/>
            </a:br>
            <a:r>
              <a:rPr lang="en-US" b="1" dirty="0"/>
              <a:t>	</a:t>
            </a:r>
            <a:br>
              <a:rPr lang="en-US" b="1" dirty="0"/>
            </a:br>
            <a:r>
              <a:rPr lang="en-US" b="1" dirty="0"/>
              <a:t>	</a:t>
            </a:r>
            <a:br>
              <a:rPr lang="en-US" b="1" dirty="0"/>
            </a:br>
            <a:r>
              <a:rPr lang="en-US" b="1" dirty="0"/>
              <a:t>	Copy Right</a:t>
            </a:r>
          </a:p>
          <a:p>
            <a:pPr marL="0" indent="0">
              <a:buNone/>
            </a:pPr>
            <a:endParaRPr lang="en-US" b="1" dirty="0"/>
          </a:p>
          <a:p>
            <a:pPr marL="0" indent="0">
              <a:buNone/>
            </a:pPr>
            <a:r>
              <a:rPr lang="en-US" b="1" dirty="0"/>
              <a:t>	</a:t>
            </a:r>
            <a:br>
              <a:rPr lang="en-US" b="1" dirty="0"/>
            </a:br>
            <a:r>
              <a:rPr lang="en-US" b="1" dirty="0"/>
              <a:t>	Industrial Design</a:t>
            </a:r>
          </a:p>
          <a:p>
            <a:pPr marL="0" indent="0">
              <a:buNone/>
            </a:pPr>
            <a:endParaRPr lang="en-US" b="1" dirty="0"/>
          </a:p>
          <a:p>
            <a:pPr marL="0" indent="0">
              <a:buNone/>
            </a:pPr>
            <a:endParaRPr lang="en-US" b="1" dirty="0"/>
          </a:p>
          <a:p>
            <a:pPr marL="0" indent="0">
              <a:buNone/>
            </a:pPr>
            <a:r>
              <a:rPr lang="en-US" dirty="0"/>
              <a:t>       	</a:t>
            </a:r>
            <a:r>
              <a:rPr lang="en-US" b="1" dirty="0"/>
              <a:t>Integrated Circuit Topography</a:t>
            </a:r>
          </a:p>
          <a:p>
            <a:pPr marL="0" indent="0">
              <a:buNone/>
            </a:pPr>
            <a:endParaRPr lang="en-US" b="1" dirty="0"/>
          </a:p>
          <a:p>
            <a:pPr marL="0" indent="0">
              <a:buNone/>
            </a:pPr>
            <a:endParaRPr lang="en-US" dirty="0"/>
          </a:p>
        </p:txBody>
      </p:sp>
      <p:pic>
        <p:nvPicPr>
          <p:cNvPr id="4" name="Picture 37" descr="patents_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568378"/>
            <a:ext cx="658812"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trademarks_icon.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590800"/>
            <a:ext cx="6588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8" descr="copyright_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703" y="3657600"/>
            <a:ext cx="658812"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0" descr="runner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8703" y="4730027"/>
            <a:ext cx="658812" cy="6429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descr="ICT_chip_new"/>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1120" y="5727700"/>
            <a:ext cx="658813" cy="6429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1" descr="beaker_rev"/>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599" y="1138561"/>
            <a:ext cx="4155595" cy="4424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64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childTnLst>
                                </p:cTn>
                              </p:par>
                            </p:childTnLst>
                          </p:cTn>
                        </p:par>
                        <p:par>
                          <p:cTn id="25" fill="hold">
                            <p:stCondLst>
                              <p:cond delay="500"/>
                            </p:stCondLst>
                            <p:childTnLst>
                              <p:par>
                                <p:cTn id="26" presetID="53" presetClass="entr" presetSubtype="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763000" cy="990600"/>
          </a:xfrm>
        </p:spPr>
        <p:txBody>
          <a:bodyPr>
            <a:normAutofit fontScale="90000"/>
          </a:bodyPr>
          <a:lstStyle/>
          <a:p>
            <a:br>
              <a:rPr lang="en-US" b="1" dirty="0"/>
            </a:br>
            <a:r>
              <a:rPr lang="en-US" b="1" dirty="0"/>
              <a:t>What is a Patent??</a:t>
            </a:r>
            <a:br>
              <a:rPr lang="en-US" b="1" dirty="0"/>
            </a:br>
            <a:endParaRPr lang="en-US" b="1" dirty="0"/>
          </a:p>
        </p:txBody>
      </p:sp>
      <p:sp>
        <p:nvSpPr>
          <p:cNvPr id="3" name="Content Placeholder 2"/>
          <p:cNvSpPr>
            <a:spLocks noGrp="1"/>
          </p:cNvSpPr>
          <p:nvPr>
            <p:ph idx="1"/>
          </p:nvPr>
        </p:nvSpPr>
        <p:spPr>
          <a:xfrm>
            <a:off x="304800" y="1143000"/>
            <a:ext cx="8610600" cy="5486400"/>
          </a:xfrm>
        </p:spPr>
        <p:txBody>
          <a:bodyPr>
            <a:normAutofit/>
          </a:bodyPr>
          <a:lstStyle/>
          <a:p>
            <a:pPr marL="0" indent="0">
              <a:buNone/>
            </a:pPr>
            <a:r>
              <a:rPr lang="en-US" dirty="0"/>
              <a:t> </a:t>
            </a:r>
          </a:p>
          <a:p>
            <a:pPr marL="0" indent="0">
              <a:buNone/>
            </a:pPr>
            <a:r>
              <a:rPr lang="en-US" b="1" dirty="0"/>
              <a:t>“Invention in Documented form”</a:t>
            </a:r>
            <a:br>
              <a:rPr lang="en-US" dirty="0"/>
            </a:br>
            <a:endParaRPr lang="en-US" dirty="0"/>
          </a:p>
          <a:p>
            <a:pPr marL="0" indent="0">
              <a:buNone/>
            </a:pPr>
            <a:r>
              <a:rPr lang="en-US" dirty="0"/>
              <a:t>A patent is an exclusive right granted for an invention – a product or process that provides a new way of doing something, or that offers a new technical solution to a problem.</a:t>
            </a:r>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dirty="0"/>
          </a:p>
        </p:txBody>
      </p:sp>
      <p:pic>
        <p:nvPicPr>
          <p:cNvPr id="5" name="Picture 37" descr="patents_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533400"/>
            <a:ext cx="1371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217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763000" cy="990600"/>
          </a:xfrm>
        </p:spPr>
        <p:txBody>
          <a:bodyPr>
            <a:normAutofit fontScale="90000"/>
          </a:bodyPr>
          <a:lstStyle/>
          <a:p>
            <a:br>
              <a:rPr lang="en-US" b="1" dirty="0"/>
            </a:br>
            <a:r>
              <a:rPr lang="en-US" b="1" dirty="0"/>
              <a:t>What is a Patent??</a:t>
            </a:r>
            <a:br>
              <a:rPr lang="en-US" b="1" dirty="0"/>
            </a:br>
            <a:endParaRPr lang="en-US" b="1" dirty="0"/>
          </a:p>
        </p:txBody>
      </p:sp>
      <p:sp>
        <p:nvSpPr>
          <p:cNvPr id="3" name="Content Placeholder 2"/>
          <p:cNvSpPr>
            <a:spLocks noGrp="1"/>
          </p:cNvSpPr>
          <p:nvPr>
            <p:ph idx="1"/>
          </p:nvPr>
        </p:nvSpPr>
        <p:spPr>
          <a:xfrm>
            <a:off x="304800" y="1143000"/>
            <a:ext cx="8610600" cy="5486400"/>
          </a:xfrm>
        </p:spPr>
        <p:txBody>
          <a:bodyPr>
            <a:normAutofit/>
          </a:bodyPr>
          <a:lstStyle/>
          <a:p>
            <a:pPr marL="0" indent="0">
              <a:buNone/>
            </a:pPr>
            <a:r>
              <a:rPr lang="en-US" dirty="0"/>
              <a:t> </a:t>
            </a:r>
          </a:p>
          <a:p>
            <a:pPr marL="0" indent="0">
              <a:buNone/>
            </a:pPr>
            <a:endParaRPr lang="en-GB" sz="2400" dirty="0">
              <a:latin typeface="Arial" charset="0"/>
              <a:ea typeface="ＭＳ Ｐゴシック" pitchFamily="84" charset="-128"/>
            </a:endParaRPr>
          </a:p>
          <a:p>
            <a:pPr marL="0" indent="0">
              <a:lnSpc>
                <a:spcPts val="3600"/>
              </a:lnSpc>
              <a:spcAft>
                <a:spcPts val="1200"/>
              </a:spcAft>
              <a:buFontTx/>
              <a:buNone/>
            </a:pPr>
            <a:r>
              <a:rPr lang="en-GB" sz="2400" dirty="0">
                <a:latin typeface="Arial" charset="0"/>
                <a:ea typeface="ＭＳ Ｐゴシック" pitchFamily="84" charset="-128"/>
              </a:rPr>
              <a:t>New inventions or any new and useful improvement of </a:t>
            </a:r>
            <a:br>
              <a:rPr lang="en-GB" sz="2400" dirty="0">
                <a:latin typeface="Arial" charset="0"/>
                <a:ea typeface="ＭＳ Ｐゴシック" pitchFamily="84" charset="-128"/>
              </a:rPr>
            </a:br>
            <a:r>
              <a:rPr lang="en-GB" sz="2400" dirty="0">
                <a:latin typeface="Arial" charset="0"/>
                <a:ea typeface="ＭＳ Ｐゴシック" pitchFamily="84" charset="-128"/>
              </a:rPr>
              <a:t>an existing invention</a:t>
            </a:r>
            <a:endParaRPr lang="en-CA" sz="2400" dirty="0">
              <a:latin typeface="Arial" charset="0"/>
              <a:ea typeface="ＭＳ Ｐゴシック" pitchFamily="84" charset="-128"/>
            </a:endParaRPr>
          </a:p>
          <a:p>
            <a:pPr lvl="1">
              <a:lnSpc>
                <a:spcPct val="90000"/>
              </a:lnSpc>
              <a:spcAft>
                <a:spcPts val="1200"/>
              </a:spcAft>
              <a:buFont typeface="Times" pitchFamily="84" charset="0"/>
              <a:buChar char="•"/>
            </a:pPr>
            <a:r>
              <a:rPr lang="en-CA" sz="2400" b="1" dirty="0">
                <a:latin typeface="Arial" charset="0"/>
                <a:ea typeface="ＭＳ Ｐゴシック" pitchFamily="84" charset="-128"/>
              </a:rPr>
              <a:t>Novel:</a:t>
            </a:r>
            <a:r>
              <a:rPr lang="en-CA" sz="2400" dirty="0">
                <a:latin typeface="Arial" charset="0"/>
                <a:ea typeface="ＭＳ Ｐゴシック" pitchFamily="84" charset="-128"/>
              </a:rPr>
              <a:t> must be new, first in the world</a:t>
            </a:r>
          </a:p>
          <a:p>
            <a:pPr lvl="1">
              <a:lnSpc>
                <a:spcPct val="90000"/>
              </a:lnSpc>
              <a:spcAft>
                <a:spcPts val="1200"/>
              </a:spcAft>
              <a:buFont typeface="Times" pitchFamily="84" charset="0"/>
              <a:buChar char="•"/>
            </a:pPr>
            <a:r>
              <a:rPr lang="en-CA" sz="2400" b="1" dirty="0">
                <a:latin typeface="Arial" charset="0"/>
                <a:ea typeface="ＭＳ Ｐゴシック" pitchFamily="84" charset="-128"/>
              </a:rPr>
              <a:t>Useful: </a:t>
            </a:r>
            <a:r>
              <a:rPr lang="en-CA" sz="2400" dirty="0">
                <a:latin typeface="Arial" charset="0"/>
                <a:ea typeface="ＭＳ Ｐゴシック" pitchFamily="84" charset="-128"/>
              </a:rPr>
              <a:t>functional and operative</a:t>
            </a:r>
          </a:p>
          <a:p>
            <a:pPr lvl="1">
              <a:lnSpc>
                <a:spcPct val="90000"/>
              </a:lnSpc>
              <a:spcAft>
                <a:spcPts val="1200"/>
              </a:spcAft>
              <a:buFont typeface="Times" pitchFamily="84" charset="0"/>
              <a:buChar char="•"/>
            </a:pPr>
            <a:r>
              <a:rPr lang="en-CA" sz="2400" b="1" dirty="0">
                <a:latin typeface="Arial" charset="0"/>
                <a:ea typeface="ＭＳ Ｐゴシック" pitchFamily="84" charset="-128"/>
              </a:rPr>
              <a:t>Inventive: </a:t>
            </a:r>
            <a:r>
              <a:rPr lang="en-CA" sz="2400" dirty="0">
                <a:latin typeface="Arial" charset="0"/>
                <a:ea typeface="ＭＳ Ｐゴシック" pitchFamily="84" charset="-128"/>
              </a:rPr>
              <a:t>must show ingenuity </a:t>
            </a:r>
            <a:r>
              <a:rPr lang="en-CA" sz="2400">
                <a:latin typeface="Arial" charset="0"/>
                <a:ea typeface="ＭＳ Ｐゴシック" pitchFamily="84" charset="-128"/>
              </a:rPr>
              <a:t>and innovative</a:t>
            </a:r>
            <a:br>
              <a:rPr lang="en-CA" sz="2400" dirty="0">
                <a:latin typeface="Arial" charset="0"/>
                <a:ea typeface="ＭＳ Ｐゴシック" pitchFamily="84" charset="-128"/>
              </a:rPr>
            </a:br>
            <a:endParaRPr lang="en-US" sz="2400" dirty="0">
              <a:latin typeface="Arial" charset="0"/>
              <a:ea typeface="ＭＳ Ｐゴシック" pitchFamily="84" charset="-128"/>
            </a:endParaRPr>
          </a:p>
          <a:p>
            <a:pPr marL="0" indent="0">
              <a:buNone/>
            </a:pPr>
            <a:endParaRPr lang="en-US" dirty="0"/>
          </a:p>
          <a:p>
            <a:pPr marL="0" indent="0">
              <a:buNone/>
            </a:pPr>
            <a:endParaRPr lang="en-US" dirty="0"/>
          </a:p>
          <a:p>
            <a:pPr marL="0" indent="0">
              <a:buNone/>
            </a:pPr>
            <a:endParaRPr lang="en-US" b="1" dirty="0"/>
          </a:p>
          <a:p>
            <a:pPr marL="0" indent="0">
              <a:buNone/>
            </a:pPr>
            <a:endParaRPr lang="en-US" dirty="0"/>
          </a:p>
        </p:txBody>
      </p:sp>
      <p:pic>
        <p:nvPicPr>
          <p:cNvPr id="5" name="Picture 37" descr="patents_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533400"/>
            <a:ext cx="1371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776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763000" cy="990600"/>
          </a:xfrm>
        </p:spPr>
        <p:txBody>
          <a:bodyPr>
            <a:normAutofit fontScale="90000"/>
          </a:bodyPr>
          <a:lstStyle/>
          <a:p>
            <a:br>
              <a:rPr lang="en-US" b="1" dirty="0"/>
            </a:br>
            <a:br>
              <a:rPr lang="en-US" b="1" dirty="0"/>
            </a:br>
            <a:br>
              <a:rPr lang="en-US" b="1" dirty="0"/>
            </a:br>
            <a:r>
              <a:rPr lang="en-US" b="1" dirty="0"/>
              <a:t>	Protection Do Patents Offer?</a:t>
            </a:r>
            <a:br>
              <a:rPr lang="en-US" b="1" dirty="0"/>
            </a:br>
            <a:br>
              <a:rPr lang="en-US" b="1" dirty="0"/>
            </a:br>
            <a:endParaRPr lang="en-US" b="1" dirty="0"/>
          </a:p>
        </p:txBody>
      </p:sp>
      <p:sp>
        <p:nvSpPr>
          <p:cNvPr id="3" name="Content Placeholder 2"/>
          <p:cNvSpPr>
            <a:spLocks noGrp="1"/>
          </p:cNvSpPr>
          <p:nvPr>
            <p:ph idx="1"/>
          </p:nvPr>
        </p:nvSpPr>
        <p:spPr>
          <a:xfrm>
            <a:off x="304800" y="1143000"/>
            <a:ext cx="8610600" cy="5486400"/>
          </a:xfrm>
        </p:spPr>
        <p:txBody>
          <a:bodyPr>
            <a:normAutofit/>
          </a:bodyPr>
          <a:lstStyle/>
          <a:p>
            <a:pPr marL="0" indent="0">
              <a:buNone/>
            </a:pPr>
            <a:r>
              <a:rPr lang="en-US" dirty="0"/>
              <a:t> </a:t>
            </a:r>
            <a:endParaRPr lang="en-GB" sz="2400" dirty="0">
              <a:latin typeface="Arial" charset="0"/>
              <a:ea typeface="ＭＳ Ｐゴシック" pitchFamily="84" charset="-128"/>
            </a:endParaRPr>
          </a:p>
          <a:p>
            <a:pPr marL="0" indent="0">
              <a:buNone/>
            </a:pPr>
            <a:r>
              <a:rPr lang="en-US" dirty="0"/>
              <a:t>Patent protection means an invention cannot be commercially made, used, distributed or sold without the patent owner’s consent. Patent rights are usually enforced in courts that, in most systems, hold the authority to stop patent infringement. Conversely, a court can also declare a patent invalid upon a successful challenge by a third party.</a:t>
            </a:r>
          </a:p>
          <a:p>
            <a:pPr marL="0" indent="0">
              <a:buNone/>
            </a:pPr>
            <a:endParaRPr lang="en-US" dirty="0"/>
          </a:p>
          <a:p>
            <a:pPr marL="0" indent="0">
              <a:buNone/>
            </a:pPr>
            <a:endParaRPr lang="en-US" dirty="0"/>
          </a:p>
          <a:p>
            <a:pPr marL="0" indent="0">
              <a:buNone/>
            </a:pPr>
            <a:endParaRPr lang="en-US" b="1" dirty="0"/>
          </a:p>
          <a:p>
            <a:pPr marL="0" indent="0">
              <a:buNone/>
            </a:pPr>
            <a:endParaRPr lang="en-US" dirty="0"/>
          </a:p>
        </p:txBody>
      </p:sp>
      <p:pic>
        <p:nvPicPr>
          <p:cNvPr id="5" name="Picture 37" descr="patents_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381000"/>
            <a:ext cx="1371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264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763000" cy="990600"/>
          </a:xfrm>
        </p:spPr>
        <p:txBody>
          <a:bodyPr>
            <a:normAutofit fontScale="90000"/>
          </a:bodyPr>
          <a:lstStyle/>
          <a:p>
            <a:br>
              <a:rPr lang="en-US" b="1" dirty="0"/>
            </a:br>
            <a:br>
              <a:rPr lang="en-US" b="1" dirty="0"/>
            </a:br>
            <a:br>
              <a:rPr lang="en-US" b="1" dirty="0"/>
            </a:br>
            <a:r>
              <a:rPr lang="en-US" b="1" dirty="0"/>
              <a:t>	Rights Do Patent Owners Have?</a:t>
            </a:r>
            <a:br>
              <a:rPr lang="en-US" b="1" dirty="0"/>
            </a:br>
            <a:br>
              <a:rPr lang="en-US" b="1" dirty="0"/>
            </a:br>
            <a:endParaRPr lang="en-US" b="1" dirty="0"/>
          </a:p>
        </p:txBody>
      </p:sp>
      <p:sp>
        <p:nvSpPr>
          <p:cNvPr id="3" name="Content Placeholder 2"/>
          <p:cNvSpPr>
            <a:spLocks noGrp="1"/>
          </p:cNvSpPr>
          <p:nvPr>
            <p:ph idx="1"/>
          </p:nvPr>
        </p:nvSpPr>
        <p:spPr>
          <a:xfrm>
            <a:off x="360218" y="1350818"/>
            <a:ext cx="8610600" cy="5486400"/>
          </a:xfrm>
        </p:spPr>
        <p:txBody>
          <a:bodyPr>
            <a:normAutofit/>
          </a:bodyPr>
          <a:lstStyle/>
          <a:p>
            <a:pPr marL="0" indent="0">
              <a:buNone/>
            </a:pPr>
            <a:r>
              <a:rPr lang="en-US" dirty="0"/>
              <a:t> </a:t>
            </a:r>
            <a:endParaRPr lang="en-GB" sz="2400" dirty="0">
              <a:latin typeface="Arial" charset="0"/>
              <a:ea typeface="ＭＳ Ｐゴシック" pitchFamily="84" charset="-128"/>
            </a:endParaRPr>
          </a:p>
          <a:p>
            <a:pPr marL="0" indent="0">
              <a:buNone/>
            </a:pPr>
            <a:endParaRPr lang="en-US" dirty="0"/>
          </a:p>
          <a:p>
            <a:pPr marL="0" indent="0">
              <a:buNone/>
            </a:pPr>
            <a:r>
              <a:rPr lang="en-US" dirty="0"/>
              <a:t>A patent owner has the right to decide who may or may not use the patented invention for the period during which it is protected. Patent owners may give permission to, or license, other parties to use their inventions on mutually agreed terms.</a:t>
            </a:r>
          </a:p>
          <a:p>
            <a:pPr marL="0" indent="0">
              <a:buNone/>
            </a:pPr>
            <a:endParaRPr lang="en-US" dirty="0"/>
          </a:p>
        </p:txBody>
      </p:sp>
      <p:pic>
        <p:nvPicPr>
          <p:cNvPr id="5" name="Picture 37" descr="patents_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384464"/>
            <a:ext cx="1371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610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TotalTime>
  <Words>543</Words>
  <Application>Microsoft Office PowerPoint</Application>
  <PresentationFormat>On-screen Show (4:3)</PresentationFormat>
  <Paragraphs>121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vt:lpstr>
      <vt:lpstr>Office Theme</vt:lpstr>
      <vt:lpstr>Intellectual Property</vt:lpstr>
      <vt:lpstr>What is Intellectual Property?? </vt:lpstr>
      <vt:lpstr>What is Intellectual Property?? </vt:lpstr>
      <vt:lpstr> IP is Divided Into Two Categories?? </vt:lpstr>
      <vt:lpstr>Five Main Types Of IP Rights?? </vt:lpstr>
      <vt:lpstr> What is a Patent?? </vt:lpstr>
      <vt:lpstr> What is a Patent?? </vt:lpstr>
      <vt:lpstr>    Protection Do Patents Offer?  </vt:lpstr>
      <vt:lpstr>    Rights Do Patent Owners Have?  </vt:lpstr>
      <vt:lpstr>Copy Right??</vt:lpstr>
      <vt:lpstr>Copy Right??</vt:lpstr>
      <vt:lpstr>What Rights do Copyright and Related Rights Provide? </vt:lpstr>
      <vt:lpstr>Industrial Design??</vt:lpstr>
      <vt:lpstr>IC’s Topography??</vt:lpstr>
      <vt:lpstr>IC’s Topography??</vt:lpstr>
      <vt:lpstr>PowerPoint Presentation</vt:lpstr>
      <vt:lpstr>Safe Software Development</vt:lpstr>
      <vt:lpstr>Open Source Definition</vt:lpstr>
      <vt:lpstr>Beneficial Consequences of Open-Source Software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Intellectual Property</dc:title>
  <dc:creator>Syed Saqib Raza</dc:creator>
  <cp:lastModifiedBy>Abdullah</cp:lastModifiedBy>
  <cp:revision>180</cp:revision>
  <dcterms:created xsi:type="dcterms:W3CDTF">2006-08-16T00:00:00Z</dcterms:created>
  <dcterms:modified xsi:type="dcterms:W3CDTF">2019-01-12T09:35:38Z</dcterms:modified>
</cp:coreProperties>
</file>