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5"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B4A4-A185-4D18-82A1-F6553197A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55FF0B-008F-4DE5-B6B8-D37068F22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8ADB1-9C9A-49E5-B710-6A4537DF948C}"/>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BA8483A9-2556-4D7C-AE80-4AA19C812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C1244-0BE0-4197-9BA0-95457D8940C7}"/>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303985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48CD-3959-4D1A-BE80-5BCB7180F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DF7C3-6D7A-49E6-8F09-568C7BCD6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DDC3A-AA5C-4A1F-B3B8-7B43243E4B4B}"/>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AA5DCDA5-BB8B-44D0-990B-CC1805467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6ED45-2A93-4D6C-BC67-17A2F11F468B}"/>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240929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53A44-5FFE-4EF9-B722-CA8A6F9AB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7BB29-C421-423C-96E4-9BEBF67EF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80004-92E8-4082-A514-55A991F803C9}"/>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A14CD103-63EE-49C2-9C61-EDB166F56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A569E-19B8-44B2-967A-5B093884A379}"/>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1691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DF01-0E23-45D4-9872-9719A0047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3A5696-AA5A-4B51-8A6D-98A2A15636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74616-80D5-4581-B228-4515259C8678}"/>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8954E0AF-970E-4B14-96BF-595EF7DA8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7D962-B38E-4613-8924-020A25276EFC}"/>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385314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2654-5B09-463C-8388-4AD445921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3F76C-592E-43E2-8865-2F78A49F6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77C6B-9E84-42F0-820D-BAAE61416AD7}"/>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D474B067-5CC5-41A5-A47D-2ADFF693F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DB0C6-09EE-4EE6-9FE7-450D43FE1131}"/>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19413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B5CB-71F1-482D-A194-0BF7FF798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6A97E-0406-4051-87A1-D62A33C20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44E54-4A8C-4707-BB56-C64103BED7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C96900-8C4F-4A8C-8840-8ADF3A3247AE}"/>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6" name="Footer Placeholder 5">
            <a:extLst>
              <a:ext uri="{FF2B5EF4-FFF2-40B4-BE49-F238E27FC236}">
                <a16:creationId xmlns:a16="http://schemas.microsoft.com/office/drawing/2014/main" id="{25528DC2-C28A-4660-A643-878331A97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0CDD5-1DD5-4873-8A9D-3964F7547AA2}"/>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322757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C081-5C90-4B6D-9ED3-0EAD32606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C39844-380D-4F97-87C8-E0F94557C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F4767-A602-436F-8970-66E670625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571B9-8BAA-44F1-BB9C-0EC1260D5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2097AF-97D5-43B2-9F2A-B682C1BC4B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9DF343-C7F8-46D0-B3A2-D91240B8A106}"/>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8" name="Footer Placeholder 7">
            <a:extLst>
              <a:ext uri="{FF2B5EF4-FFF2-40B4-BE49-F238E27FC236}">
                <a16:creationId xmlns:a16="http://schemas.microsoft.com/office/drawing/2014/main" id="{6763FE9C-9E1A-4A3F-B122-F6A62F96E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24F28-7183-45A1-B415-852A34E47934}"/>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295075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41E3-1465-423C-9334-0C7DE231D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3B984-6131-48BB-91E3-37953988D69B}"/>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4" name="Footer Placeholder 3">
            <a:extLst>
              <a:ext uri="{FF2B5EF4-FFF2-40B4-BE49-F238E27FC236}">
                <a16:creationId xmlns:a16="http://schemas.microsoft.com/office/drawing/2014/main" id="{4740F9E6-573E-4508-81C5-A6A4538BE0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C1D571-25FC-4948-A079-D2AF646DA3D4}"/>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229575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DB279-07CD-40D0-806B-C18188E6FD23}"/>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3" name="Footer Placeholder 2">
            <a:extLst>
              <a:ext uri="{FF2B5EF4-FFF2-40B4-BE49-F238E27FC236}">
                <a16:creationId xmlns:a16="http://schemas.microsoft.com/office/drawing/2014/main" id="{38969641-D33F-42DE-AA6D-F526E2EFB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84B20-ACA7-4786-A9DC-AA4E3D708C32}"/>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321511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6BEE-53FE-4696-9C4D-3DB154873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59010-4100-4A23-8353-40F008B54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A0B376-4FAC-446B-B856-B9FCCEF2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1B137-1937-4DC1-A458-84D04F80CB62}"/>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6" name="Footer Placeholder 5">
            <a:extLst>
              <a:ext uri="{FF2B5EF4-FFF2-40B4-BE49-F238E27FC236}">
                <a16:creationId xmlns:a16="http://schemas.microsoft.com/office/drawing/2014/main" id="{B5404488-567D-430D-84E9-D01E568FE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58DC7-C5B7-4CC8-9151-3613F218EF68}"/>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223842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18B7-62CC-4151-AA25-77DD8346D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C51F86-31CF-4589-A781-1C5CD4EEF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F8E5B-1441-4B6F-8790-60A226AC1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D998B-E246-4D2B-90CE-64FA40322B3F}"/>
              </a:ext>
            </a:extLst>
          </p:cNvPr>
          <p:cNvSpPr>
            <a:spLocks noGrp="1"/>
          </p:cNvSpPr>
          <p:nvPr>
            <p:ph type="dt" sz="half" idx="10"/>
          </p:nvPr>
        </p:nvSpPr>
        <p:spPr/>
        <p:txBody>
          <a:bodyPr/>
          <a:lstStyle/>
          <a:p>
            <a:fld id="{9FA83FEA-D4C7-453C-A50A-8E1A59863A6D}" type="datetimeFigureOut">
              <a:rPr lang="en-US" smtClean="0"/>
              <a:t>10/1/2020</a:t>
            </a:fld>
            <a:endParaRPr lang="en-US"/>
          </a:p>
        </p:txBody>
      </p:sp>
      <p:sp>
        <p:nvSpPr>
          <p:cNvPr id="6" name="Footer Placeholder 5">
            <a:extLst>
              <a:ext uri="{FF2B5EF4-FFF2-40B4-BE49-F238E27FC236}">
                <a16:creationId xmlns:a16="http://schemas.microsoft.com/office/drawing/2014/main" id="{5D947166-39F6-40D4-A2DD-31319E471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FC942-8177-4106-8C24-751AF075ACC4}"/>
              </a:ext>
            </a:extLst>
          </p:cNvPr>
          <p:cNvSpPr>
            <a:spLocks noGrp="1"/>
          </p:cNvSpPr>
          <p:nvPr>
            <p:ph type="sldNum" sz="quarter" idx="12"/>
          </p:nvPr>
        </p:nvSpPr>
        <p:spPr/>
        <p:txBody>
          <a:bodyPr/>
          <a:lstStyle/>
          <a:p>
            <a:fld id="{91897395-2CE3-4C46-93FA-E3A3E1925A5D}" type="slidenum">
              <a:rPr lang="en-US" smtClean="0"/>
              <a:t>‹#›</a:t>
            </a:fld>
            <a:endParaRPr lang="en-US"/>
          </a:p>
        </p:txBody>
      </p:sp>
    </p:spTree>
    <p:extLst>
      <p:ext uri="{BB962C8B-B14F-4D97-AF65-F5344CB8AC3E}">
        <p14:creationId xmlns:p14="http://schemas.microsoft.com/office/powerpoint/2010/main" val="51665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06376-D416-4DE8-B313-0CAA66489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AF88DA-B9E8-4980-8823-8A210E161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43670-B499-447F-BF05-2900309AC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83FEA-D4C7-453C-A50A-8E1A59863A6D}" type="datetimeFigureOut">
              <a:rPr lang="en-US" smtClean="0"/>
              <a:t>10/1/2020</a:t>
            </a:fld>
            <a:endParaRPr lang="en-US"/>
          </a:p>
        </p:txBody>
      </p:sp>
      <p:sp>
        <p:nvSpPr>
          <p:cNvPr id="5" name="Footer Placeholder 4">
            <a:extLst>
              <a:ext uri="{FF2B5EF4-FFF2-40B4-BE49-F238E27FC236}">
                <a16:creationId xmlns:a16="http://schemas.microsoft.com/office/drawing/2014/main" id="{DF6F3CC2-1703-4EDA-896F-E23572398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BD1CB7-8B35-405E-A074-25AE672A8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97395-2CE3-4C46-93FA-E3A3E1925A5D}" type="slidenum">
              <a:rPr lang="en-US" smtClean="0"/>
              <a:t>‹#›</a:t>
            </a:fld>
            <a:endParaRPr lang="en-US"/>
          </a:p>
        </p:txBody>
      </p:sp>
    </p:spTree>
    <p:extLst>
      <p:ext uri="{BB962C8B-B14F-4D97-AF65-F5344CB8AC3E}">
        <p14:creationId xmlns:p14="http://schemas.microsoft.com/office/powerpoint/2010/main" val="817303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a:xfrm>
            <a:off x="1524000" y="1164567"/>
            <a:ext cx="9144000" cy="2387600"/>
          </a:xfrm>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200" i="0" u="none" strike="noStrike" baseline="0" dirty="0">
                <a:solidFill>
                  <a:srgbClr val="333333"/>
                </a:solidFill>
                <a:latin typeface="Times New Roman" panose="02020603050405020304" pitchFamily="18" charset="0"/>
                <a:cs typeface="Times New Roman" panose="02020603050405020304" pitchFamily="18" charset="0"/>
              </a:rPr>
              <a:t>Chapter 2. </a:t>
            </a:r>
            <a:r>
              <a:rPr lang="en-US" sz="3200" i="0" u="none" strike="noStrike" baseline="0" dirty="0">
                <a:latin typeface="Times New Roman" panose="02020603050405020304" pitchFamily="18" charset="0"/>
                <a:cs typeface="Times New Roman" panose="02020603050405020304" pitchFamily="18" charset="0"/>
              </a:rPr>
              <a:t>Software Project Planning</a:t>
            </a:r>
            <a:endParaRPr lang="en-US" sz="3200" i="0" u="none" strike="noStrike" baseline="0" dirty="0">
              <a:solidFill>
                <a:srgbClr val="333333"/>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AC31-A8C9-44DB-B698-0F973D7FA31F}"/>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Brainstorm potential risks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702FC-A663-4D20-93AA-124B11E4762C}"/>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Risks should be as specific as possible. It’s true that “The project might be delayed” or “We will go out of business” are risks; however, they are far too unclear to do anything about.</a:t>
            </a:r>
          </a:p>
          <a:p>
            <a:pPr algn="just"/>
            <a:r>
              <a:rPr lang="en-US" sz="2600" b="0" i="0" u="none" strike="noStrike" baseline="0" dirty="0">
                <a:latin typeface="Times New Roman" panose="02020603050405020304" pitchFamily="18" charset="0"/>
                <a:cs typeface="Times New Roman" panose="02020603050405020304" pitchFamily="18" charset="0"/>
              </a:rPr>
              <a:t>When a unclear risk comes up, the project manager should push the team into making it more specific.</a:t>
            </a:r>
          </a:p>
          <a:p>
            <a:pPr algn="just"/>
            <a:r>
              <a:rPr lang="en-US" sz="2600" b="0" i="0" u="none" strike="noStrike" baseline="0" dirty="0">
                <a:latin typeface="Times New Roman" panose="02020603050405020304" pitchFamily="18" charset="0"/>
                <a:cs typeface="Times New Roman" panose="02020603050405020304" pitchFamily="18" charset="0"/>
              </a:rPr>
              <a:t>The team should go through them and evaluate each assumption for potential risks as part of the risk brainstorming session.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1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FE53-4B6B-4B91-98CC-95A2131F4D0B}"/>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Estimate the impact of each risk</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ACDD39-4FF5-4F15-971C-22A3E2E4DEAF}"/>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Once the team has generated a final set of risks, they have enough information to estimate two things:</a:t>
            </a:r>
          </a:p>
          <a:p>
            <a:pPr algn="just"/>
            <a:r>
              <a:rPr lang="en-US" sz="2600" b="0" i="0" u="none" strike="noStrike" baseline="0" dirty="0">
                <a:latin typeface="Times New Roman" panose="02020603050405020304" pitchFamily="18" charset="0"/>
                <a:cs typeface="Times New Roman" panose="02020603050405020304" pitchFamily="18" charset="0"/>
              </a:rPr>
              <a:t> a rough estimate of the probability that the risk will occur, </a:t>
            </a:r>
          </a:p>
          <a:p>
            <a:pPr algn="just"/>
            <a:r>
              <a:rPr lang="en-US" sz="2600" b="0" i="0" u="none" strike="noStrike" baseline="0" dirty="0">
                <a:latin typeface="Times New Roman" panose="02020603050405020304" pitchFamily="18" charset="0"/>
                <a:cs typeface="Times New Roman" panose="02020603050405020304" pitchFamily="18" charset="0"/>
              </a:rPr>
              <a:t>and the potential impact of that risk on the project if it does eventually materialize.</a:t>
            </a:r>
          </a:p>
          <a:p>
            <a:pPr algn="just"/>
            <a:r>
              <a:rPr lang="en-US" sz="2600" b="0" i="0" u="none" strike="noStrike" baseline="0" dirty="0">
                <a:latin typeface="Times New Roman" panose="02020603050405020304" pitchFamily="18" charset="0"/>
                <a:cs typeface="Times New Roman" panose="02020603050405020304" pitchFamily="18" charset="0"/>
              </a:rPr>
              <a:t>The risks must then be prioritized in two ways: in order of probability, and in order of impact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16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30E9-3ECC-45A3-9F52-830D90D089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9FE6E816-CA1D-423E-801B-74E2554A0A2C}"/>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numbers for probability and impact are assigned to each risk; a priority can then be calculated by multiplying these numbers together.</a:t>
            </a:r>
          </a:p>
          <a:p>
            <a:pPr algn="just"/>
            <a:r>
              <a:rPr lang="en-US" sz="2600" b="0" i="0" u="none" strike="noStrike" baseline="0" dirty="0">
                <a:latin typeface="Times New Roman" panose="02020603050405020304" pitchFamily="18" charset="0"/>
                <a:cs typeface="Times New Roman" panose="02020603050405020304" pitchFamily="18" charset="0"/>
              </a:rPr>
              <a:t>After the probability and impact of each risk have been estimated, the team can calculate the priority of each risk by multiplying its probability by its impact.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5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4618-CBBB-412A-8CF1-DD303D478D1B}"/>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Make a mitigation plan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A59AE2-A9C1-4083-9D0A-E857CC1F04C4}"/>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The team can take any or all of these actions to mitigate a risk:</a:t>
            </a:r>
          </a:p>
          <a:p>
            <a:pPr algn="just"/>
            <a:r>
              <a:rPr lang="en-US" sz="2600" b="1" u="none" strike="noStrike" baseline="0" dirty="0">
                <a:latin typeface="Times New Roman" panose="02020603050405020304" pitchFamily="18" charset="0"/>
                <a:cs typeface="Times New Roman" panose="02020603050405020304" pitchFamily="18" charset="0"/>
              </a:rPr>
              <a:t>Alter the project plan</a:t>
            </a:r>
            <a:r>
              <a:rPr lang="en-US" sz="2600" b="0" i="1"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The project schedule can be adjusted to help reduce the risk. Riskier tasks can be moved earlier in the project, or given more time.</a:t>
            </a:r>
          </a:p>
          <a:p>
            <a:pPr algn="just"/>
            <a:r>
              <a:rPr lang="en-US" sz="2600" b="1" u="none" strike="noStrike" baseline="0" dirty="0">
                <a:latin typeface="Times New Roman" panose="02020603050405020304" pitchFamily="18" charset="0"/>
                <a:cs typeface="Times New Roman" panose="02020603050405020304" pitchFamily="18" charset="0"/>
              </a:rPr>
              <a:t>Add additional tasks</a:t>
            </a:r>
            <a:r>
              <a:rPr lang="en-US" sz="2600" b="0" i="1"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There are certain actions that can be added to the schedule to help avoid risks.</a:t>
            </a:r>
          </a:p>
          <a:p>
            <a:pPr algn="just"/>
            <a:r>
              <a:rPr lang="en-US" sz="2600" b="1" u="none" strike="noStrike" baseline="0" dirty="0">
                <a:latin typeface="Times New Roman" panose="02020603050405020304" pitchFamily="18" charset="0"/>
                <a:cs typeface="Times New Roman" panose="02020603050405020304" pitchFamily="18" charset="0"/>
              </a:rPr>
              <a:t>Plan for risks</a:t>
            </a:r>
            <a:r>
              <a:rPr lang="en-US" sz="2600" b="0" i="1"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For risks with a high impact that do not need specific tasks or project plan changes, the project manager should have the team spend a few minutes identifying the steps that should be taken in case the risk does occur.</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40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74C2-624D-45CF-BC99-D9C0F1DB0C0B}"/>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Project Plan Inspection Checklist</a:t>
            </a:r>
            <a:endParaRPr lang="en-US"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ACA6840-6984-4B01-9F7E-3EE4CFB07140}"/>
              </a:ext>
            </a:extLst>
          </p:cNvPr>
          <p:cNvPicPr>
            <a:picLocks noGrp="1" noChangeAspect="1"/>
          </p:cNvPicPr>
          <p:nvPr>
            <p:ph idx="1"/>
          </p:nvPr>
        </p:nvPicPr>
        <p:blipFill>
          <a:blip r:embed="rId2"/>
          <a:stretch>
            <a:fillRect/>
          </a:stretch>
        </p:blipFill>
        <p:spPr>
          <a:xfrm>
            <a:off x="838200" y="1448972"/>
            <a:ext cx="10515600" cy="4642339"/>
          </a:xfrm>
          <a:prstGeom prst="rect">
            <a:avLst/>
          </a:prstGeom>
        </p:spPr>
      </p:pic>
    </p:spTree>
    <p:extLst>
      <p:ext uri="{BB962C8B-B14F-4D97-AF65-F5344CB8AC3E}">
        <p14:creationId xmlns:p14="http://schemas.microsoft.com/office/powerpoint/2010/main" val="347926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DD67-2A8B-40BF-801B-18080196E4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3F10E7-9BEB-4BC8-AC83-EC989461CD0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B2F2644-A3E8-4297-96A3-C4888EAB4075}"/>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69504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83CF-0DA6-4824-9FB1-9430E9681EE8}"/>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Diagnosing Project Planning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02E845-7D78-4B49-A53F-C438EA7BC790}"/>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If the project manager does not take the lead in defining the scope immediately, the project will quickly become chaotic. </a:t>
            </a:r>
          </a:p>
          <a:p>
            <a:pPr algn="just"/>
            <a:r>
              <a:rPr lang="en-US" sz="2600" b="0" i="0" u="none" strike="noStrike" baseline="0" dirty="0">
                <a:latin typeface="Times New Roman" panose="02020603050405020304" pitchFamily="18" charset="0"/>
                <a:cs typeface="Times New Roman" panose="02020603050405020304" pitchFamily="18" charset="0"/>
              </a:rPr>
              <a:t>Even if the scope seems to be defined well, the project manager must make sure that all stakeholders really understand and agree to it in order to avoid problems later on</a:t>
            </a:r>
            <a:r>
              <a:rPr lang="en-US" sz="260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in the project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8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E35A-2785-48C9-AE6F-03BC8244B30D}"/>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Lack of Leadership</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CEECBA-E570-419D-AC9C-D1972FEC0F4E}"/>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Without good leadership, the team member might be afraid to make this decision. </a:t>
            </a:r>
          </a:p>
          <a:p>
            <a:pPr algn="just"/>
            <a:r>
              <a:rPr lang="en-US" sz="2600" b="0" i="0" u="none" strike="noStrike" baseline="0" dirty="0">
                <a:latin typeface="Times New Roman" panose="02020603050405020304" pitchFamily="18" charset="0"/>
                <a:cs typeface="Times New Roman" panose="02020603050405020304" pitchFamily="18" charset="0"/>
              </a:rPr>
              <a:t>This</a:t>
            </a:r>
            <a:r>
              <a:rPr lang="en-US" sz="260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usually results in the team member sending emails to peers, managers, stakeholders, and anyone else she can find, requesting confirmation of absolutely every little decision that gets made.</a:t>
            </a:r>
          </a:p>
          <a:p>
            <a:pPr algn="just"/>
            <a:r>
              <a:rPr lang="en-US" sz="2600" b="0" i="0" u="none" strike="noStrike" baseline="0" dirty="0">
                <a:latin typeface="Times New Roman" panose="02020603050405020304" pitchFamily="18" charset="0"/>
                <a:cs typeface="Times New Roman" panose="02020603050405020304" pitchFamily="18" charset="0"/>
              </a:rPr>
              <a:t>People quickly get inundated with notes about project details that they lack the context to even understand.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58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A30-8367-4DCF-B8FD-E43DDBA2AAF8}"/>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The Mid-Course Correction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6DFC05-9DB0-4267-A624-5B65BB30ACF1}"/>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 change in the project priorities partway through the project is one of the most frustrating ways that a software project can break down.</a:t>
            </a:r>
          </a:p>
          <a:p>
            <a:pPr algn="just"/>
            <a:r>
              <a:rPr lang="en-US" sz="2600" b="0" i="0" u="none" strike="noStrike" baseline="0" dirty="0">
                <a:latin typeface="Times New Roman" panose="02020603050405020304" pitchFamily="18" charset="0"/>
                <a:cs typeface="Times New Roman" panose="02020603050405020304" pitchFamily="18" charset="0"/>
              </a:rPr>
              <a:t>This, in turn, wreaks havoc on the project schedules, causing the team to miss important deadlines as they frantically try to go back and hammer the new feature in.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61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C76-4BDE-4B3B-B3D0-6351D24DB5B1}"/>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The Detached Engineering Team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2125C-5F97-40D8-B36D-5C3F5BFD271C}"/>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In many organizations, there is an artificial wall between the people who need the software and the people who build it. </a:t>
            </a:r>
          </a:p>
          <a:p>
            <a:pPr algn="just"/>
            <a:r>
              <a:rPr lang="en-US" sz="2600" b="0" i="0" u="none" strike="noStrike" baseline="0" dirty="0">
                <a:latin typeface="Times New Roman" panose="02020603050405020304" pitchFamily="18" charset="0"/>
                <a:cs typeface="Times New Roman" panose="02020603050405020304" pitchFamily="18" charset="0"/>
              </a:rPr>
              <a:t>The engineering team often sees itself as a separate unit.</a:t>
            </a:r>
          </a:p>
          <a:p>
            <a:pPr algn="just"/>
            <a:r>
              <a:rPr lang="en-US" sz="2600" b="0" i="0" u="none" strike="noStrike" baseline="0" dirty="0">
                <a:latin typeface="Times New Roman" panose="02020603050405020304" pitchFamily="18" charset="0"/>
                <a:cs typeface="Times New Roman" panose="02020603050405020304" pitchFamily="18" charset="0"/>
              </a:rPr>
              <a:t>The priorities of the people in the organization who need the software don’t really figure into the way the engineers plan and carry out their work.</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8303-0FB1-4AF3-88E5-2E0DF47ED6CD}"/>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Create the Project Plan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6A7499-0322-475E-8931-A9E98F94AB79}"/>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The </a:t>
            </a:r>
            <a:r>
              <a:rPr lang="en-US" sz="2600" b="1" u="none" strike="noStrike" baseline="0" dirty="0">
                <a:latin typeface="Times New Roman" panose="02020603050405020304" pitchFamily="18" charset="0"/>
                <a:cs typeface="Times New Roman" panose="02020603050405020304" pitchFamily="18" charset="0"/>
              </a:rPr>
              <a:t>project plan </a:t>
            </a:r>
            <a:r>
              <a:rPr lang="en-US" sz="2600" b="0" i="0" u="none" strike="noStrike" baseline="0" dirty="0">
                <a:latin typeface="Times New Roman" panose="02020603050405020304" pitchFamily="18" charset="0"/>
                <a:cs typeface="Times New Roman" panose="02020603050405020304" pitchFamily="18" charset="0"/>
              </a:rPr>
              <a:t>defines the work that will be done on the project and who will do it. A typical project plan consists of:</a:t>
            </a:r>
          </a:p>
          <a:p>
            <a:pPr algn="just"/>
            <a:r>
              <a:rPr lang="en-US" sz="2600" b="0" i="0" u="none" strike="noStrike" baseline="0" dirty="0">
                <a:latin typeface="Times New Roman" panose="02020603050405020304" pitchFamily="18" charset="0"/>
                <a:cs typeface="Times New Roman" panose="02020603050405020304" pitchFamily="18" charset="0"/>
              </a:rPr>
              <a:t>A statement of work that describes all work products that will be produced and a list of people who will perform that work.</a:t>
            </a:r>
          </a:p>
        </p:txBody>
      </p:sp>
    </p:spTree>
    <p:extLst>
      <p:ext uri="{BB962C8B-B14F-4D97-AF65-F5344CB8AC3E}">
        <p14:creationId xmlns:p14="http://schemas.microsoft.com/office/powerpoint/2010/main" val="338997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AEF8-7168-4A01-BA07-B1BA94259D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C4958BFD-966F-4FF6-984B-106B7B17C568}"/>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 resource list that contains a list of all resources that will be needed for the product, and their availability</a:t>
            </a:r>
          </a:p>
          <a:p>
            <a:pPr algn="just"/>
            <a:r>
              <a:rPr lang="en-US" sz="2600" b="0" i="0" u="none" strike="noStrike" baseline="0" dirty="0">
                <a:latin typeface="Times New Roman" panose="02020603050405020304" pitchFamily="18" charset="0"/>
                <a:cs typeface="Times New Roman" panose="02020603050405020304" pitchFamily="18" charset="0"/>
              </a:rPr>
              <a:t>A work breakdown structure and a set of effort estimates</a:t>
            </a:r>
          </a:p>
          <a:p>
            <a:pPr algn="just"/>
            <a:r>
              <a:rPr lang="en-US" sz="2600" b="0" i="0" u="none" strike="noStrike" baseline="0" dirty="0">
                <a:latin typeface="Times New Roman" panose="02020603050405020304" pitchFamily="18" charset="0"/>
                <a:cs typeface="Times New Roman" panose="02020603050405020304" pitchFamily="18" charset="0"/>
              </a:rPr>
              <a:t>A project schedule </a:t>
            </a:r>
          </a:p>
          <a:p>
            <a:pPr algn="just"/>
            <a:r>
              <a:rPr lang="en-US" sz="2600" b="0" i="0" u="none" strike="noStrike" baseline="0" dirty="0">
                <a:latin typeface="Times New Roman" panose="02020603050405020304" pitchFamily="18" charset="0"/>
                <a:cs typeface="Times New Roman" panose="02020603050405020304" pitchFamily="18" charset="0"/>
              </a:rPr>
              <a:t>A risk plan that identifies any risks that might be encountered and indicates how those risks would be handled, should they occur</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5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2003-42A1-4D82-BCCC-BDC36B02F608}"/>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Statement of 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06C5CF-DE4C-4CD8-9349-3AC400ECA6C2}"/>
              </a:ext>
            </a:extLst>
          </p:cNvPr>
          <p:cNvSpPr>
            <a:spLocks noGrp="1"/>
          </p:cNvSpPr>
          <p:nvPr>
            <p:ph idx="1"/>
          </p:nvPr>
        </p:nvSpPr>
        <p:spPr/>
        <p:txBody>
          <a:bodyPr/>
          <a:lstStyle/>
          <a:p>
            <a:pPr algn="just"/>
            <a:r>
              <a:rPr lang="en-US" sz="2600" b="0" i="0" u="none" strike="noStrike" baseline="0" dirty="0">
                <a:latin typeface="Times New Roman" panose="02020603050405020304" pitchFamily="18" charset="0"/>
                <a:cs typeface="Times New Roman" panose="02020603050405020304" pitchFamily="18" charset="0"/>
              </a:rPr>
              <a:t>The first component of the project plan is a </a:t>
            </a:r>
            <a:r>
              <a:rPr lang="en-US" sz="2600" b="0" i="1" u="none" strike="noStrike" baseline="0" dirty="0">
                <a:latin typeface="Times New Roman" panose="02020603050405020304" pitchFamily="18" charset="0"/>
                <a:cs typeface="Times New Roman" panose="02020603050405020304" pitchFamily="18" charset="0"/>
              </a:rPr>
              <a:t>statement of work </a:t>
            </a:r>
            <a:r>
              <a:rPr lang="en-US" sz="2600" b="0" i="0" u="none" strike="noStrike" baseline="0" dirty="0">
                <a:latin typeface="Times New Roman" panose="02020603050405020304" pitchFamily="18" charset="0"/>
                <a:cs typeface="Times New Roman" panose="02020603050405020304" pitchFamily="18" charset="0"/>
              </a:rPr>
              <a:t>(SOW). </a:t>
            </a:r>
          </a:p>
          <a:p>
            <a:pPr algn="just"/>
            <a:r>
              <a:rPr lang="en-US" sz="2600" b="0" i="0" u="none" strike="noStrike" baseline="0" dirty="0">
                <a:latin typeface="Times New Roman" panose="02020603050405020304" pitchFamily="18" charset="0"/>
                <a:cs typeface="Times New Roman" panose="02020603050405020304" pitchFamily="18" charset="0"/>
              </a:rPr>
              <a:t>This is a detailed description of all of the work products that will be created over the course of the project, including who is responsible for creating each work product.</a:t>
            </a:r>
          </a:p>
          <a:p>
            <a:pPr algn="l"/>
            <a:endParaRPr lang="en-US" dirty="0"/>
          </a:p>
        </p:txBody>
      </p:sp>
    </p:spTree>
    <p:extLst>
      <p:ext uri="{BB962C8B-B14F-4D97-AF65-F5344CB8AC3E}">
        <p14:creationId xmlns:p14="http://schemas.microsoft.com/office/powerpoint/2010/main" val="235331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BBD2-7D9B-47B3-9992-0770BF545A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DC9BCEB9-7D57-4097-A7A6-3F44EC08BFDD}"/>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The SOW is included as part of the project plan, but it should be a separate document that can stand on its own. It should contain each of the following:</a:t>
            </a:r>
          </a:p>
          <a:p>
            <a:pPr algn="just"/>
            <a:r>
              <a:rPr lang="en-US" sz="2600" b="0" i="0" u="none" strike="noStrike" baseline="0" dirty="0">
                <a:latin typeface="Times New Roman" panose="02020603050405020304" pitchFamily="18" charset="0"/>
                <a:cs typeface="Times New Roman" panose="02020603050405020304" pitchFamily="18" charset="0"/>
              </a:rPr>
              <a:t>The list of features being developed. If the software is being released in phases, the features should be divided into those phases as well.</a:t>
            </a:r>
          </a:p>
          <a:p>
            <a:pPr algn="just"/>
            <a:r>
              <a:rPr lang="en-US" sz="2600" b="0" i="0" u="none" strike="noStrike" baseline="0" dirty="0">
                <a:latin typeface="Times New Roman" panose="02020603050405020304" pitchFamily="18" charset="0"/>
                <a:cs typeface="Times New Roman" panose="02020603050405020304" pitchFamily="18" charset="0"/>
              </a:rPr>
              <a:t>A description of the intermediate deliverable or work product that will be built.</a:t>
            </a:r>
            <a:endParaRPr lang="en-US" sz="2600" dirty="0">
              <a:latin typeface="Times New Roman" panose="02020603050405020304" pitchFamily="18" charset="0"/>
              <a:cs typeface="Times New Roman" panose="02020603050405020304" pitchFamily="18" charset="0"/>
            </a:endParaRPr>
          </a:p>
          <a:p>
            <a:pPr algn="just"/>
            <a:r>
              <a:rPr lang="en-US" sz="2600" b="0" i="0" u="none" strike="noStrike" baseline="0" dirty="0">
                <a:latin typeface="Times New Roman" panose="02020603050405020304" pitchFamily="18" charset="0"/>
                <a:cs typeface="Times New Roman" panose="02020603050405020304" pitchFamily="18" charset="0"/>
              </a:rPr>
              <a:t>The estimated effort involved for each work product to be delivered (possibly based on the results of the Wideband Delphi estimation session), if known.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47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DB3E-A302-4491-92E7-AE4A8FE93054}"/>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Resource List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0CB48C-5427-4FF0-B0A4-BE7615BE0E43}"/>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project plan should contain a list of all resources that will be used on the project.</a:t>
            </a:r>
          </a:p>
          <a:p>
            <a:pPr algn="just"/>
            <a:r>
              <a:rPr lang="en-US" sz="2600" b="0" i="0" u="none" strike="noStrike" baseline="0" dirty="0">
                <a:latin typeface="Times New Roman" panose="02020603050405020304" pitchFamily="18" charset="0"/>
                <a:cs typeface="Times New Roman" panose="02020603050405020304" pitchFamily="18" charset="0"/>
              </a:rPr>
              <a:t>This list should go beyond what’s covered by the project schedule by including a description of each resource, as well as any limits on that resource’s availability.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5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C94-182C-46AA-89D6-443545A9A34B}"/>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Estimates and Project Schedule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10128B-AE93-4622-BBF6-564310C4BDF9}"/>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Once the statement of work and the resource list have been created, the project manager should build a project schedule. This is usually done in several steps:</a:t>
            </a:r>
          </a:p>
          <a:p>
            <a:pPr algn="just"/>
            <a:r>
              <a:rPr lang="en-US" sz="2600" b="0" i="0" u="none" strike="noStrike" baseline="0" dirty="0">
                <a:latin typeface="Times New Roman" panose="02020603050405020304" pitchFamily="18" charset="0"/>
                <a:cs typeface="Times New Roman" panose="02020603050405020304" pitchFamily="18" charset="0"/>
              </a:rPr>
              <a:t> A work breakdown structure (WBS) is defined. This is a list of tasks that, if performed, will generate all of the work products needed to build the software.</a:t>
            </a:r>
          </a:p>
          <a:p>
            <a:pPr algn="just"/>
            <a:r>
              <a:rPr lang="en-US" sz="2600" b="0" i="0" u="none" strike="noStrike" baseline="0" dirty="0">
                <a:latin typeface="Times New Roman" panose="02020603050405020304" pitchFamily="18" charset="0"/>
                <a:cs typeface="Times New Roman" panose="02020603050405020304" pitchFamily="18" charset="0"/>
              </a:rPr>
              <a:t>An estimate of the effort required for each task in the WBS is generated.</a:t>
            </a:r>
          </a:p>
          <a:p>
            <a:pPr algn="just"/>
            <a:r>
              <a:rPr lang="en-US" sz="2600" b="0" i="0" u="none" strike="noStrike" baseline="0" dirty="0">
                <a:latin typeface="Times New Roman" panose="02020603050405020304" pitchFamily="18" charset="0"/>
                <a:cs typeface="Times New Roman" panose="02020603050405020304" pitchFamily="18" charset="0"/>
              </a:rPr>
              <a:t>A project schedule is created by assigning resources and determining the calendar time required for each task.</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04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ABD7-7E93-477C-BB77-C26A8EB1B05F}"/>
              </a:ext>
            </a:extLst>
          </p:cNvPr>
          <p:cNvSpPr>
            <a:spLocks noGrp="1"/>
          </p:cNvSpPr>
          <p:nvPr>
            <p:ph type="title"/>
          </p:nvPr>
        </p:nvSpPr>
        <p:spPr/>
        <p:txBody>
          <a:bodyPr>
            <a:normAutofit/>
          </a:bodyPr>
          <a:lstStyle/>
          <a:p>
            <a:pPr algn="ctr"/>
            <a:r>
              <a:rPr lang="en-US" sz="3600" i="0" u="none" strike="noStrike" baseline="0" dirty="0">
                <a:latin typeface="Times New Roman" panose="02020603050405020304" pitchFamily="18" charset="0"/>
                <a:cs typeface="Times New Roman" panose="02020603050405020304" pitchFamily="18" charset="0"/>
              </a:rPr>
              <a:t>Risk Plan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044BD5-8533-4DAA-9C28-04413A842486}"/>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 </a:t>
            </a:r>
            <a:r>
              <a:rPr lang="en-US" sz="2600" b="0" i="1" u="none" strike="noStrike" baseline="0" dirty="0">
                <a:latin typeface="Times New Roman" panose="02020603050405020304" pitchFamily="18" charset="0"/>
                <a:cs typeface="Times New Roman" panose="02020603050405020304" pitchFamily="18" charset="0"/>
              </a:rPr>
              <a:t>risk plan </a:t>
            </a:r>
            <a:r>
              <a:rPr lang="en-US" sz="2600" b="0" i="0" u="none" strike="noStrike" baseline="0" dirty="0">
                <a:latin typeface="Times New Roman" panose="02020603050405020304" pitchFamily="18" charset="0"/>
                <a:cs typeface="Times New Roman" panose="02020603050405020304" pitchFamily="18" charset="0"/>
              </a:rPr>
              <a:t>is a list of all risks that threaten the project, along with a plan to mitigate some or all of those risks.</a:t>
            </a:r>
          </a:p>
          <a:p>
            <a:pPr algn="just"/>
            <a:r>
              <a:rPr lang="en-US" sz="2600" b="0" i="0" u="none" strike="noStrike" baseline="0" dirty="0">
                <a:latin typeface="Times New Roman" panose="02020603050405020304" pitchFamily="18" charset="0"/>
                <a:cs typeface="Times New Roman" panose="02020603050405020304" pitchFamily="18" charset="0"/>
              </a:rPr>
              <a:t>Risk assessment is an important part of planning a software project because it allows the project manager to predict potential problems that will threaten the project and take steps to mitigate those problems.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89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4CBC-9F70-480D-A57A-3BC71AFB08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88BE58-B62E-44DA-B68B-85F187F2811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196F8E-D4C4-44CF-BE22-B272AFFFE2E1}"/>
              </a:ext>
            </a:extLst>
          </p:cNvPr>
          <p:cNvPicPr>
            <a:picLocks noChangeAspect="1"/>
          </p:cNvPicPr>
          <p:nvPr/>
        </p:nvPicPr>
        <p:blipFill>
          <a:blip r:embed="rId2"/>
          <a:stretch>
            <a:fillRect/>
          </a:stretch>
        </p:blipFill>
        <p:spPr>
          <a:xfrm>
            <a:off x="838200" y="168812"/>
            <a:ext cx="10866120" cy="6689187"/>
          </a:xfrm>
          <a:prstGeom prst="rect">
            <a:avLst/>
          </a:prstGeom>
        </p:spPr>
      </p:pic>
    </p:spTree>
    <p:extLst>
      <p:ext uri="{BB962C8B-B14F-4D97-AF65-F5344CB8AC3E}">
        <p14:creationId xmlns:p14="http://schemas.microsoft.com/office/powerpoint/2010/main" val="1254144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1083</Words>
  <Application>Microsoft Office PowerPoint</Application>
  <PresentationFormat>Widescreen</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Software Project Management</vt:lpstr>
      <vt:lpstr>Create the Project Plan</vt:lpstr>
      <vt:lpstr>Continue…</vt:lpstr>
      <vt:lpstr>Statement of Work</vt:lpstr>
      <vt:lpstr>Continue…</vt:lpstr>
      <vt:lpstr>Resource List</vt:lpstr>
      <vt:lpstr>Estimates and Project Schedule</vt:lpstr>
      <vt:lpstr>Risk Plan</vt:lpstr>
      <vt:lpstr>PowerPoint Presentation</vt:lpstr>
      <vt:lpstr>Brainstorm potential risks</vt:lpstr>
      <vt:lpstr>Estimate the impact of each risk</vt:lpstr>
      <vt:lpstr>Continue…</vt:lpstr>
      <vt:lpstr>Make a mitigation plan</vt:lpstr>
      <vt:lpstr>Project Plan Inspection Checklist</vt:lpstr>
      <vt:lpstr>PowerPoint Presentation</vt:lpstr>
      <vt:lpstr>Diagnosing Project Planning Problems</vt:lpstr>
      <vt:lpstr>Lack of Leadership</vt:lpstr>
      <vt:lpstr>The Mid-Course Correction</vt:lpstr>
      <vt:lpstr>The Detached Engineering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Maryum Ishfaq</dc:creator>
  <cp:lastModifiedBy>Zain Ul Islam</cp:lastModifiedBy>
  <cp:revision>32</cp:revision>
  <dcterms:created xsi:type="dcterms:W3CDTF">2020-09-30T17:38:07Z</dcterms:created>
  <dcterms:modified xsi:type="dcterms:W3CDTF">2020-10-01T06:41:22Z</dcterms:modified>
</cp:coreProperties>
</file>