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71" r:id="rId14"/>
    <p:sldId id="269" r:id="rId15"/>
    <p:sldId id="270" r:id="rId16"/>
    <p:sldId id="27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68" d="100"/>
          <a:sy n="68"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2063-6B49-4B77-A892-908E54777B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8E3DBC-903C-4DC5-B483-51F4F5306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549AB3-447E-4D90-AC3F-C1940E9B21CB}"/>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5" name="Footer Placeholder 4">
            <a:extLst>
              <a:ext uri="{FF2B5EF4-FFF2-40B4-BE49-F238E27FC236}">
                <a16:creationId xmlns:a16="http://schemas.microsoft.com/office/drawing/2014/main" id="{31E288E8-574F-43D0-9EEA-813DEF530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B1955-0D1B-41F6-ADEE-40B4ACBC9050}"/>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50142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FBE1-4922-4BC2-879C-DDCAEB3B8A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AD8C24-23AE-45A3-875C-1ECC575A4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49661-FB9D-45A9-BAE5-084BB277CF00}"/>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5" name="Footer Placeholder 4">
            <a:extLst>
              <a:ext uri="{FF2B5EF4-FFF2-40B4-BE49-F238E27FC236}">
                <a16:creationId xmlns:a16="http://schemas.microsoft.com/office/drawing/2014/main" id="{F6F324C8-4A16-45B6-84C4-065F97C8E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49D63-7E18-4EA6-BA16-566C36E8E8F2}"/>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385148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FEEF4-E751-49F9-B3F8-0DCB71B75B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F056E3-8E04-438A-AF04-D4469519BA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6BED9-F5E8-4B61-A7E0-0C934C896AB7}"/>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5" name="Footer Placeholder 4">
            <a:extLst>
              <a:ext uri="{FF2B5EF4-FFF2-40B4-BE49-F238E27FC236}">
                <a16:creationId xmlns:a16="http://schemas.microsoft.com/office/drawing/2014/main" id="{08BC11A7-EA0C-4CCF-93F0-07380C03F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4B64E-30E2-470A-8E60-F3EE4B386026}"/>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318264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652F-302D-44B3-B294-85D2D795E6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3E5DE-CD9C-40EE-ADB1-0B74B50C1E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7909D-2D8C-406C-8F0C-5CC4F2AB03CE}"/>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5" name="Footer Placeholder 4">
            <a:extLst>
              <a:ext uri="{FF2B5EF4-FFF2-40B4-BE49-F238E27FC236}">
                <a16:creationId xmlns:a16="http://schemas.microsoft.com/office/drawing/2014/main" id="{E5551935-A2D0-4C1B-8689-28CC370D1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3C672-F8B1-45AD-AFF8-AAC63E6A4ACD}"/>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1563818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6874-4ED8-48BF-B935-E545394FD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E3FDF7-2CF5-4431-B86B-02551D248A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18A747-B3DA-471B-9D57-67C3444992A7}"/>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5" name="Footer Placeholder 4">
            <a:extLst>
              <a:ext uri="{FF2B5EF4-FFF2-40B4-BE49-F238E27FC236}">
                <a16:creationId xmlns:a16="http://schemas.microsoft.com/office/drawing/2014/main" id="{52D603A1-3B5B-40F9-A2F1-91A4A0935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8C68A-4D9C-4B9D-9AA5-20A78CB76222}"/>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56313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E405-A65C-441F-B187-50F45CBB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70A68-0B37-4BCC-A92A-E2F2523F6D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D8F2EA-6ADC-44FB-B296-1812ACBC5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7CF12-D215-455B-83B6-985430B5E1A6}"/>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6" name="Footer Placeholder 5">
            <a:extLst>
              <a:ext uri="{FF2B5EF4-FFF2-40B4-BE49-F238E27FC236}">
                <a16:creationId xmlns:a16="http://schemas.microsoft.com/office/drawing/2014/main" id="{8FA736B0-F2EA-4AB5-BAFE-CC4A0C5A8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474B0-173D-4E38-B75E-1D962BBF157F}"/>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96020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9DE6-7C3E-4066-8A14-EFAE29E3CF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B7F900-C6F5-400A-B28B-B57BC2227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B07AD7-4D08-4C0B-B392-54A009047E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359BA1-0138-4EFD-B863-C38C957F20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274D2F-F8A0-4196-8931-B7D9AD98C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AE8D8E-DC54-43D8-A51E-6220EA2F10FE}"/>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8" name="Footer Placeholder 7">
            <a:extLst>
              <a:ext uri="{FF2B5EF4-FFF2-40B4-BE49-F238E27FC236}">
                <a16:creationId xmlns:a16="http://schemas.microsoft.com/office/drawing/2014/main" id="{BA85F81A-2127-4045-9517-BDCB7A182F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E11AE-A0C8-45F4-8C90-2866F9D1B854}"/>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275515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EE5C-361C-4B63-B06D-3489F70075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36E352-FDE1-46AA-BE9F-56F06C0BFFDE}"/>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4" name="Footer Placeholder 3">
            <a:extLst>
              <a:ext uri="{FF2B5EF4-FFF2-40B4-BE49-F238E27FC236}">
                <a16:creationId xmlns:a16="http://schemas.microsoft.com/office/drawing/2014/main" id="{F54E1490-E611-41F6-A68C-3F949AC1EE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D8384F-2813-464E-AB18-13D278548704}"/>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150052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D1E9B-33ED-4A68-B78C-1D9EAAD01C69}"/>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3" name="Footer Placeholder 2">
            <a:extLst>
              <a:ext uri="{FF2B5EF4-FFF2-40B4-BE49-F238E27FC236}">
                <a16:creationId xmlns:a16="http://schemas.microsoft.com/office/drawing/2014/main" id="{6CE763C5-DB11-4F60-94DE-D5AE0B1C61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8BAAE7-418F-47EC-A215-480A0F74856A}"/>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10958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17A4-7216-4D10-9143-D11A07B1D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3B714D-ECDE-4AC2-B683-65179C9C7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05C32-822B-4F79-AAEA-81F0F7036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FC42C-4F18-47D2-9ABC-81F815A2077C}"/>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6" name="Footer Placeholder 5">
            <a:extLst>
              <a:ext uri="{FF2B5EF4-FFF2-40B4-BE49-F238E27FC236}">
                <a16:creationId xmlns:a16="http://schemas.microsoft.com/office/drawing/2014/main" id="{BA3BF10A-8786-43E3-96E0-B821AFD3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771A4-35EF-438A-8156-E7A7E192A193}"/>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19138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3EDD-A16C-47C5-8D93-3AAF9EFD7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80BBB5-516B-406E-8840-8754B3558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A80696-B42B-49BD-88F3-C8CBDE6ED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9B19C-6AEF-4422-9A44-420BB4F39797}"/>
              </a:ext>
            </a:extLst>
          </p:cNvPr>
          <p:cNvSpPr>
            <a:spLocks noGrp="1"/>
          </p:cNvSpPr>
          <p:nvPr>
            <p:ph type="dt" sz="half" idx="10"/>
          </p:nvPr>
        </p:nvSpPr>
        <p:spPr/>
        <p:txBody>
          <a:bodyPr/>
          <a:lstStyle/>
          <a:p>
            <a:fld id="{078F9C31-0328-4F33-B004-BF8904B31406}" type="datetimeFigureOut">
              <a:rPr lang="en-US" smtClean="0"/>
              <a:t>10/17/2020</a:t>
            </a:fld>
            <a:endParaRPr lang="en-US"/>
          </a:p>
        </p:txBody>
      </p:sp>
      <p:sp>
        <p:nvSpPr>
          <p:cNvPr id="6" name="Footer Placeholder 5">
            <a:extLst>
              <a:ext uri="{FF2B5EF4-FFF2-40B4-BE49-F238E27FC236}">
                <a16:creationId xmlns:a16="http://schemas.microsoft.com/office/drawing/2014/main" id="{2F54E61A-63FB-4DDF-8A9D-275F0D756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EFD6E-E48A-4CBF-BAB1-A9CC3CC97BF3}"/>
              </a:ext>
            </a:extLst>
          </p:cNvPr>
          <p:cNvSpPr>
            <a:spLocks noGrp="1"/>
          </p:cNvSpPr>
          <p:nvPr>
            <p:ph type="sldNum" sz="quarter" idx="12"/>
          </p:nvPr>
        </p:nvSpPr>
        <p:spPr/>
        <p:txBody>
          <a:bodyPr/>
          <a:lstStyle/>
          <a:p>
            <a:fld id="{6ACCDF1A-BAA3-45D8-AA92-2EA12BC8E5E7}" type="slidenum">
              <a:rPr lang="en-US" smtClean="0"/>
              <a:t>‹#›</a:t>
            </a:fld>
            <a:endParaRPr lang="en-US"/>
          </a:p>
        </p:txBody>
      </p:sp>
    </p:spTree>
    <p:extLst>
      <p:ext uri="{BB962C8B-B14F-4D97-AF65-F5344CB8AC3E}">
        <p14:creationId xmlns:p14="http://schemas.microsoft.com/office/powerpoint/2010/main" val="64097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64E3EE-8CEE-4E40-9BA5-C5D6AD76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7EB82B-A445-4F5A-9342-DF5F736C51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A6D57-1E49-422C-B10F-87BA9622C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F9C31-0328-4F33-B004-BF8904B31406}" type="datetimeFigureOut">
              <a:rPr lang="en-US" smtClean="0"/>
              <a:t>10/17/2020</a:t>
            </a:fld>
            <a:endParaRPr lang="en-US"/>
          </a:p>
        </p:txBody>
      </p:sp>
      <p:sp>
        <p:nvSpPr>
          <p:cNvPr id="5" name="Footer Placeholder 4">
            <a:extLst>
              <a:ext uri="{FF2B5EF4-FFF2-40B4-BE49-F238E27FC236}">
                <a16:creationId xmlns:a16="http://schemas.microsoft.com/office/drawing/2014/main" id="{0FDF9DD8-ED5B-477E-946B-1B5D58B59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3B771E-675C-414D-9AFD-D559014C3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CDF1A-BAA3-45D8-AA92-2EA12BC8E5E7}" type="slidenum">
              <a:rPr lang="en-US" smtClean="0"/>
              <a:t>‹#›</a:t>
            </a:fld>
            <a:endParaRPr lang="en-US"/>
          </a:p>
        </p:txBody>
      </p:sp>
    </p:spTree>
    <p:extLst>
      <p:ext uri="{BB962C8B-B14F-4D97-AF65-F5344CB8AC3E}">
        <p14:creationId xmlns:p14="http://schemas.microsoft.com/office/powerpoint/2010/main" val="1140102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CE70-DF79-443A-8D27-8A2F51EE944D}"/>
              </a:ext>
            </a:extLst>
          </p:cNvPr>
          <p:cNvSpPr>
            <a:spLocks noGrp="1"/>
          </p:cNvSpPr>
          <p:nvPr>
            <p:ph type="ctrTitle"/>
          </p:nvPr>
        </p:nvSpPr>
        <p:spPr>
          <a:xfrm>
            <a:off x="1524000" y="1164567"/>
            <a:ext cx="9144000" cy="2387600"/>
          </a:xfrm>
        </p:spPr>
        <p:txBody>
          <a:bodyPr/>
          <a:lstStyle/>
          <a:p>
            <a:r>
              <a:rPr lang="en-US" dirty="0">
                <a:latin typeface="Times New Roman" panose="02020603050405020304" pitchFamily="18" charset="0"/>
                <a:cs typeface="Times New Roman" panose="02020603050405020304" pitchFamily="18" charset="0"/>
              </a:rPr>
              <a:t>Software Project Management</a:t>
            </a:r>
          </a:p>
        </p:txBody>
      </p:sp>
      <p:sp>
        <p:nvSpPr>
          <p:cNvPr id="3" name="Subtitle 2">
            <a:extLst>
              <a:ext uri="{FF2B5EF4-FFF2-40B4-BE49-F238E27FC236}">
                <a16:creationId xmlns:a16="http://schemas.microsoft.com/office/drawing/2014/main" id="{B3726999-A505-45C9-A16C-3CD7F946165B}"/>
              </a:ext>
            </a:extLst>
          </p:cNvPr>
          <p:cNvSpPr>
            <a:spLocks noGrp="1"/>
          </p:cNvSpPr>
          <p:nvPr>
            <p:ph type="subTitle" idx="1"/>
          </p:nvPr>
        </p:nvSpPr>
        <p:spPr/>
        <p:txBody>
          <a:bodyPr>
            <a:normAutofit/>
          </a:bodyPr>
          <a:lstStyle/>
          <a:p>
            <a:r>
              <a:rPr lang="en-US" sz="3600" i="0" u="none" strike="noStrike" baseline="0" dirty="0">
                <a:solidFill>
                  <a:srgbClr val="333333"/>
                </a:solidFill>
                <a:latin typeface="Times New Roman" panose="02020603050405020304" pitchFamily="18" charset="0"/>
                <a:cs typeface="Times New Roman" panose="02020603050405020304" pitchFamily="18" charset="0"/>
              </a:rPr>
              <a:t>Chapter 3. </a:t>
            </a:r>
            <a:r>
              <a:rPr lang="en-US" sz="3600" i="0" u="none" strike="noStrike" baseline="0" dirty="0">
                <a:latin typeface="Times New Roman" panose="02020603050405020304" pitchFamily="18" charset="0"/>
                <a:cs typeface="Times New Roman" panose="02020603050405020304" pitchFamily="18" charset="0"/>
              </a:rPr>
              <a:t>Estimation</a:t>
            </a:r>
            <a:endParaRPr lang="en-US" sz="3600" i="0" u="none" strike="noStrike" baseline="0" dirty="0">
              <a:solidFill>
                <a:srgbClr val="333333"/>
              </a:solidFill>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91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6F7D-0274-4CA6-972D-1D9D616F5B7A}"/>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Individual preparation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CB9717-C21F-4661-9F2A-8465F6A88C84}"/>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After the kickoff meeting, the moderator writes down all of the assumptions and tasks that were generated by the team during the kickoff meeting and distributes them to the estimation team.</a:t>
            </a:r>
          </a:p>
          <a:p>
            <a:pPr algn="just"/>
            <a:r>
              <a:rPr lang="en-US" sz="2600" b="0" i="0" u="none" strike="noStrike" baseline="0" dirty="0">
                <a:latin typeface="Times New Roman" panose="02020603050405020304" pitchFamily="18" charset="0"/>
                <a:cs typeface="Times New Roman" panose="02020603050405020304" pitchFamily="18" charset="0"/>
              </a:rPr>
              <a:t>Each team member independently generates a set of </a:t>
            </a:r>
            <a:r>
              <a:rPr lang="en-US" sz="2600" b="0" i="1" u="none" strike="noStrike" baseline="0" dirty="0">
                <a:latin typeface="Times New Roman" panose="02020603050405020304" pitchFamily="18" charset="0"/>
                <a:cs typeface="Times New Roman" panose="02020603050405020304" pitchFamily="18" charset="0"/>
              </a:rPr>
              <a:t>preparation results.</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18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06DA-D96E-4438-BCCE-FC9A8B8D2E6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B26F3ED0-DFAD-4B6A-8BCE-BCCCC384E880}"/>
              </a:ext>
            </a:extLst>
          </p:cNvPr>
          <p:cNvSpPr>
            <a:spLocks noGrp="1"/>
          </p:cNvSpPr>
          <p:nvPr>
            <p:ph idx="1"/>
          </p:nvPr>
        </p:nvSpPr>
        <p:spPr/>
        <p:txBody>
          <a:bodyPr/>
          <a:lstStyle/>
          <a:p>
            <a:pPr algn="just"/>
            <a:r>
              <a:rPr lang="en-US" sz="2600" b="0" i="0" u="none" strike="noStrike" baseline="0" dirty="0">
                <a:latin typeface="Times New Roman" panose="02020603050405020304" pitchFamily="18" charset="0"/>
                <a:cs typeface="Times New Roman" panose="02020603050405020304" pitchFamily="18" charset="0"/>
              </a:rPr>
              <a:t>Each team member builds preparation results by first filling in the tasks, and then estimating the effort for each task.</a:t>
            </a:r>
          </a:p>
          <a:p>
            <a:pPr algn="just"/>
            <a:r>
              <a:rPr lang="en-US" sz="2600" b="0" i="0" u="none" strike="noStrike" baseline="0" dirty="0">
                <a:latin typeface="Times New Roman" panose="02020603050405020304" pitchFamily="18" charset="0"/>
                <a:cs typeface="Times New Roman" panose="02020603050405020304" pitchFamily="18" charset="0"/>
              </a:rPr>
              <a:t>An estimate for each task should be added to the “Tasks to achieve goal” section of the preparation results; the “Time” column should contain the estimate for each task.</a:t>
            </a:r>
          </a:p>
          <a:p>
            <a:pPr algn="l"/>
            <a:endParaRPr lang="en-US" dirty="0"/>
          </a:p>
        </p:txBody>
      </p:sp>
    </p:spTree>
    <p:extLst>
      <p:ext uri="{BB962C8B-B14F-4D97-AF65-F5344CB8AC3E}">
        <p14:creationId xmlns:p14="http://schemas.microsoft.com/office/powerpoint/2010/main" val="180262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B630-D8BF-49C1-A2D3-C940F4A4DF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DAC1DA-FA5A-45EA-B6B9-3D680AC8FE9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5D3ACFB-7D15-40FC-8B86-C5613F6BF050}"/>
              </a:ext>
            </a:extLst>
          </p:cNvPr>
          <p:cNvPicPr>
            <a:picLocks noChangeAspect="1"/>
          </p:cNvPicPr>
          <p:nvPr/>
        </p:nvPicPr>
        <p:blipFill>
          <a:blip r:embed="rId2"/>
          <a:stretch>
            <a:fillRect/>
          </a:stretch>
        </p:blipFill>
        <p:spPr>
          <a:xfrm>
            <a:off x="838200" y="365125"/>
            <a:ext cx="10515600" cy="6359231"/>
          </a:xfrm>
          <a:prstGeom prst="rect">
            <a:avLst/>
          </a:prstGeom>
        </p:spPr>
      </p:pic>
    </p:spTree>
    <p:extLst>
      <p:ext uri="{BB962C8B-B14F-4D97-AF65-F5344CB8AC3E}">
        <p14:creationId xmlns:p14="http://schemas.microsoft.com/office/powerpoint/2010/main" val="415030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EC9C-B77F-46A2-B680-C51F5ED3BF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A31C4D-A026-448F-82BA-8FCA47BB2BF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342DB1F-F9E9-402B-8050-D8E75C5BDAD8}"/>
              </a:ext>
            </a:extLst>
          </p:cNvPr>
          <p:cNvPicPr>
            <a:picLocks noChangeAspect="1"/>
          </p:cNvPicPr>
          <p:nvPr/>
        </p:nvPicPr>
        <p:blipFill>
          <a:blip r:embed="rId2"/>
          <a:stretch>
            <a:fillRect/>
          </a:stretch>
        </p:blipFill>
        <p:spPr>
          <a:xfrm>
            <a:off x="715108" y="365125"/>
            <a:ext cx="10761784" cy="6331097"/>
          </a:xfrm>
          <a:prstGeom prst="rect">
            <a:avLst/>
          </a:prstGeom>
        </p:spPr>
      </p:pic>
    </p:spTree>
    <p:extLst>
      <p:ext uri="{BB962C8B-B14F-4D97-AF65-F5344CB8AC3E}">
        <p14:creationId xmlns:p14="http://schemas.microsoft.com/office/powerpoint/2010/main" val="142618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B124-0345-4233-99C2-68C2D11F39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70ECB8-B768-4EBD-B052-89C0388A5105}"/>
              </a:ext>
            </a:extLst>
          </p:cNvPr>
          <p:cNvSpPr>
            <a:spLocks noGrp="1"/>
          </p:cNvSpPr>
          <p:nvPr>
            <p:ph idx="1"/>
          </p:nvPr>
        </p:nvSpPr>
        <p:spPr>
          <a:xfrm>
            <a:off x="838200" y="0"/>
            <a:ext cx="10515600" cy="6176963"/>
          </a:xfrm>
        </p:spPr>
        <p:txBody>
          <a:bodyPr/>
          <a:lstStyle/>
          <a:p>
            <a:endParaRPr lang="en-US" dirty="0"/>
          </a:p>
        </p:txBody>
      </p:sp>
      <p:pic>
        <p:nvPicPr>
          <p:cNvPr id="4" name="Picture 3">
            <a:extLst>
              <a:ext uri="{FF2B5EF4-FFF2-40B4-BE49-F238E27FC236}">
                <a16:creationId xmlns:a16="http://schemas.microsoft.com/office/drawing/2014/main" id="{B3565580-CC40-4D58-BE0D-ED4A03BE7093}"/>
              </a:ext>
            </a:extLst>
          </p:cNvPr>
          <p:cNvPicPr>
            <a:picLocks noChangeAspect="1"/>
          </p:cNvPicPr>
          <p:nvPr/>
        </p:nvPicPr>
        <p:blipFill>
          <a:blip r:embed="rId2"/>
          <a:stretch>
            <a:fillRect/>
          </a:stretch>
        </p:blipFill>
        <p:spPr>
          <a:xfrm>
            <a:off x="838200" y="141299"/>
            <a:ext cx="10515600" cy="5894363"/>
          </a:xfrm>
          <a:prstGeom prst="rect">
            <a:avLst/>
          </a:prstGeom>
        </p:spPr>
      </p:pic>
    </p:spTree>
    <p:extLst>
      <p:ext uri="{BB962C8B-B14F-4D97-AF65-F5344CB8AC3E}">
        <p14:creationId xmlns:p14="http://schemas.microsoft.com/office/powerpoint/2010/main" val="389378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5BA0-4D47-4BDE-A889-CFD563B905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5021E6-1441-4E64-8EF2-975C582C30F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2613E8D-B8DF-469D-AFF5-106F5D09AC14}"/>
              </a:ext>
            </a:extLst>
          </p:cNvPr>
          <p:cNvPicPr>
            <a:picLocks noChangeAspect="1"/>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133024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EE7B-DA35-4A5C-8F3F-14CFA4CAC5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99896-4688-41D2-B38B-D9DAC105EA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541D448-E286-4685-88C5-4D7D9DAE7FA3}"/>
              </a:ext>
            </a:extLst>
          </p:cNvPr>
          <p:cNvPicPr>
            <a:picLocks noChangeAspect="1"/>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185628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E2C1-9218-4444-BB30-ECB4EC92CB3C}"/>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Other Estimation Techniques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446120-739E-42ED-9EF6-7F68C609042F}"/>
              </a:ext>
            </a:extLst>
          </p:cNvPr>
          <p:cNvSpPr>
            <a:spLocks noGrp="1"/>
          </p:cNvSpPr>
          <p:nvPr>
            <p:ph idx="1"/>
          </p:nvPr>
        </p:nvSpPr>
        <p:spPr/>
        <p:txBody>
          <a:bodyPr>
            <a:normAutofit/>
          </a:bodyPr>
          <a:lstStyle/>
          <a:p>
            <a:pPr marL="0" indent="0" algn="just">
              <a:buNone/>
            </a:pPr>
            <a:r>
              <a:rPr lang="en-US" sz="2600" b="0" i="0" u="none" strike="noStrike" baseline="0" dirty="0">
                <a:latin typeface="Times New Roman" panose="02020603050405020304" pitchFamily="18" charset="0"/>
                <a:cs typeface="Times New Roman" panose="02020603050405020304" pitchFamily="18" charset="0"/>
              </a:rPr>
              <a:t>Wideband Delphi is not the only technique that can be effective in estimating software tasks. Here are a few popular and effective alternatives.</a:t>
            </a:r>
          </a:p>
          <a:p>
            <a:pPr algn="just"/>
            <a:r>
              <a:rPr lang="en-US" sz="2600" i="0" u="none" strike="noStrike" baseline="0" dirty="0">
                <a:latin typeface="Times New Roman" panose="02020603050405020304" pitchFamily="18" charset="0"/>
                <a:cs typeface="Times New Roman" panose="02020603050405020304" pitchFamily="18" charset="0"/>
              </a:rPr>
              <a:t>PROBE</a:t>
            </a:r>
            <a:endParaRPr lang="en-US" sz="2600" dirty="0">
              <a:latin typeface="Times New Roman" panose="02020603050405020304" pitchFamily="18" charset="0"/>
              <a:cs typeface="Times New Roman" panose="02020603050405020304" pitchFamily="18" charset="0"/>
            </a:endParaRPr>
          </a:p>
          <a:p>
            <a:pPr algn="just"/>
            <a:r>
              <a:rPr lang="en-US" sz="2600" i="0" u="none" strike="noStrike" baseline="0" dirty="0">
                <a:latin typeface="Times New Roman" panose="02020603050405020304" pitchFamily="18" charset="0"/>
                <a:cs typeface="Times New Roman" panose="02020603050405020304" pitchFamily="18" charset="0"/>
              </a:rPr>
              <a:t>COCOMO II</a:t>
            </a:r>
          </a:p>
          <a:p>
            <a:pPr algn="just"/>
            <a:r>
              <a:rPr lang="en-US" sz="2600" i="0" u="none" strike="noStrike" baseline="0" dirty="0">
                <a:latin typeface="Times New Roman" panose="02020603050405020304" pitchFamily="18" charset="0"/>
                <a:cs typeface="Times New Roman" panose="02020603050405020304" pitchFamily="18" charset="0"/>
              </a:rPr>
              <a:t>The Planning Game</a:t>
            </a:r>
            <a:endParaRPr lang="en-US" sz="2600" dirty="0">
              <a:latin typeface="Times New Roman" panose="02020603050405020304" pitchFamily="18" charset="0"/>
              <a:cs typeface="Times New Roman" panose="02020603050405020304" pitchFamily="18" charset="0"/>
            </a:endParaRPr>
          </a:p>
          <a:p>
            <a:pPr marL="0" indent="0" algn="just">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07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8949-C075-4ED8-A845-D40F5491858C}"/>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Wideband Delphi Estimation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487696-E055-4827-842D-F303C2231272}"/>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a:t>
            </a:r>
            <a:r>
              <a:rPr lang="en-US" sz="2600" b="0" i="1" u="none" strike="noStrike" baseline="0" dirty="0">
                <a:latin typeface="Times New Roman" panose="02020603050405020304" pitchFamily="18" charset="0"/>
                <a:cs typeface="Times New Roman" panose="02020603050405020304" pitchFamily="18" charset="0"/>
              </a:rPr>
              <a:t>Wideband Delphi </a:t>
            </a:r>
            <a:r>
              <a:rPr lang="en-US" sz="2600" b="0" i="0" u="none" strike="noStrike" baseline="0" dirty="0">
                <a:latin typeface="Times New Roman" panose="02020603050405020304" pitchFamily="18" charset="0"/>
                <a:cs typeface="Times New Roman" panose="02020603050405020304" pitchFamily="18" charset="0"/>
              </a:rPr>
              <a:t>estimation method was developed in the 1940s at the Rand Corporation as a forecasting tool.</a:t>
            </a:r>
          </a:p>
          <a:p>
            <a:pPr algn="just"/>
            <a:r>
              <a:rPr lang="en-US" sz="2600" b="0" i="0" u="none" strike="noStrike" baseline="0" dirty="0">
                <a:latin typeface="Times New Roman" panose="02020603050405020304" pitchFamily="18" charset="0"/>
                <a:cs typeface="Times New Roman" panose="02020603050405020304" pitchFamily="18" charset="0"/>
              </a:rPr>
              <a:t>The Wideband Delphi estimation process is especially useful to a project manager because it produces several important elements of the project plan.</a:t>
            </a:r>
          </a:p>
          <a:p>
            <a:pPr algn="just"/>
            <a:r>
              <a:rPr lang="en-US" sz="2600" b="0" i="0" u="none" strike="noStrike" baseline="0" dirty="0">
                <a:latin typeface="Times New Roman" panose="02020603050405020304" pitchFamily="18" charset="0"/>
                <a:cs typeface="Times New Roman" panose="02020603050405020304" pitchFamily="18" charset="0"/>
              </a:rPr>
              <a:t>Wideband Delphi works because it requires the entire team to correct one another in a way that helps avoid errors and poor estimation.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97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2C25-9358-4B65-AD46-A4FCEC61AC8A}"/>
              </a:ext>
            </a:extLst>
          </p:cNvPr>
          <p:cNvSpPr>
            <a:spLocks noGrp="1"/>
          </p:cNvSpPr>
          <p:nvPr>
            <p:ph type="title"/>
          </p:nvPr>
        </p:nvSpPr>
        <p:spPr>
          <a:xfrm>
            <a:off x="838200" y="1"/>
            <a:ext cx="10515600" cy="1252025"/>
          </a:xfrm>
        </p:spPr>
        <p:txBody>
          <a:bodyPr/>
          <a:lstStyle/>
          <a:p>
            <a:pPr algn="ctr"/>
            <a:r>
              <a:rPr lang="en-US" dirty="0"/>
              <a:t>The Delphi Process</a:t>
            </a:r>
          </a:p>
        </p:txBody>
      </p:sp>
      <p:pic>
        <p:nvPicPr>
          <p:cNvPr id="4" name="Content Placeholder 3">
            <a:extLst>
              <a:ext uri="{FF2B5EF4-FFF2-40B4-BE49-F238E27FC236}">
                <a16:creationId xmlns:a16="http://schemas.microsoft.com/office/drawing/2014/main" id="{7C508918-F9FA-459C-9980-89AF75DBE9FA}"/>
              </a:ext>
            </a:extLst>
          </p:cNvPr>
          <p:cNvPicPr>
            <a:picLocks noGrp="1" noChangeAspect="1"/>
          </p:cNvPicPr>
          <p:nvPr>
            <p:ph idx="1"/>
          </p:nvPr>
        </p:nvPicPr>
        <p:blipFill>
          <a:blip r:embed="rId2"/>
          <a:stretch>
            <a:fillRect/>
          </a:stretch>
        </p:blipFill>
        <p:spPr>
          <a:xfrm>
            <a:off x="838200" y="914400"/>
            <a:ext cx="10515600" cy="5943599"/>
          </a:xfrm>
        </p:spPr>
      </p:pic>
    </p:spTree>
    <p:extLst>
      <p:ext uri="{BB962C8B-B14F-4D97-AF65-F5344CB8AC3E}">
        <p14:creationId xmlns:p14="http://schemas.microsoft.com/office/powerpoint/2010/main" val="93743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098E-A1B5-4D55-9DD2-6CE76BAD74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84B6E2-A92F-48C8-9E30-E07E69EF8F7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CA2542-35EA-4EA5-81EB-6FA85DA656C9}"/>
              </a:ext>
            </a:extLst>
          </p:cNvPr>
          <p:cNvPicPr>
            <a:picLocks noChangeAspect="1"/>
          </p:cNvPicPr>
          <p:nvPr/>
        </p:nvPicPr>
        <p:blipFill>
          <a:blip r:embed="rId2"/>
          <a:stretch>
            <a:fillRect/>
          </a:stretch>
        </p:blipFill>
        <p:spPr>
          <a:xfrm>
            <a:off x="838200" y="192504"/>
            <a:ext cx="10647947" cy="6817895"/>
          </a:xfrm>
          <a:prstGeom prst="rect">
            <a:avLst/>
          </a:prstGeom>
        </p:spPr>
      </p:pic>
    </p:spTree>
    <p:extLst>
      <p:ext uri="{BB962C8B-B14F-4D97-AF65-F5344CB8AC3E}">
        <p14:creationId xmlns:p14="http://schemas.microsoft.com/office/powerpoint/2010/main" val="58296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6AB5-ECC8-4B53-A28B-E1A468B3BAC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64BAD56-E90D-43F0-8A37-10E5BD60743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A9972F5-7B3A-475E-8F91-B56D80BF1F17}"/>
              </a:ext>
            </a:extLst>
          </p:cNvPr>
          <p:cNvPicPr>
            <a:picLocks noChangeAspect="1"/>
          </p:cNvPicPr>
          <p:nvPr/>
        </p:nvPicPr>
        <p:blipFill>
          <a:blip r:embed="rId2"/>
          <a:stretch>
            <a:fillRect/>
          </a:stretch>
        </p:blipFill>
        <p:spPr>
          <a:xfrm>
            <a:off x="838200" y="224590"/>
            <a:ext cx="10515600" cy="6633410"/>
          </a:xfrm>
          <a:prstGeom prst="rect">
            <a:avLst/>
          </a:prstGeom>
        </p:spPr>
      </p:pic>
    </p:spTree>
    <p:extLst>
      <p:ext uri="{BB962C8B-B14F-4D97-AF65-F5344CB8AC3E}">
        <p14:creationId xmlns:p14="http://schemas.microsoft.com/office/powerpoint/2010/main" val="226284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3DD1-BC64-4F56-AFA4-3027706CD648}"/>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Choosing the team</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297297-955C-4C69-A782-0A145F63B338}"/>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Picking a qualified team is an important part of generating accurate estimates. </a:t>
            </a:r>
          </a:p>
          <a:p>
            <a:pPr algn="just"/>
            <a:r>
              <a:rPr lang="en-US" sz="2600" b="0" i="0" u="none" strike="noStrike" baseline="0" dirty="0">
                <a:latin typeface="Times New Roman" panose="02020603050405020304" pitchFamily="18" charset="0"/>
                <a:cs typeface="Times New Roman" panose="02020603050405020304" pitchFamily="18" charset="0"/>
              </a:rPr>
              <a:t>Each team member must be willing to make an effort to estimate each task honestly, and should be comfortable working with the rest of the team.</a:t>
            </a:r>
          </a:p>
          <a:p>
            <a:pPr algn="just"/>
            <a:r>
              <a:rPr lang="en-US" sz="2600" b="0" i="0" u="none" strike="noStrike" baseline="0" dirty="0">
                <a:latin typeface="Times New Roman" panose="02020603050405020304" pitchFamily="18" charset="0"/>
                <a:cs typeface="Times New Roman" panose="02020603050405020304" pitchFamily="18" charset="0"/>
              </a:rPr>
              <a:t>The project manager should choose the team, and it should include people that she is comfortable working with.</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69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9220-DFC1-4F33-A270-79DB2D3ADB48}"/>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Kickoff meeting</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0E131D-9FAF-4653-9B04-018475CB320F}"/>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goal of the kickoff meeting is to prepare the team for the estimation session. </a:t>
            </a:r>
          </a:p>
          <a:p>
            <a:pPr algn="just"/>
            <a:r>
              <a:rPr lang="en-US" sz="2600" b="0" i="0" u="none" strike="noStrike" baseline="0" dirty="0">
                <a:latin typeface="Times New Roman" panose="02020603050405020304" pitchFamily="18" charset="0"/>
                <a:cs typeface="Times New Roman" panose="02020603050405020304" pitchFamily="18" charset="0"/>
              </a:rPr>
              <a:t>When the kickoff meeting is scheduled, each team member is given the vision and scope document and any other documentation that will help her understand the project she is estimating.</a:t>
            </a:r>
          </a:p>
          <a:p>
            <a:pPr algn="just"/>
            <a:r>
              <a:rPr lang="en-US" sz="2600" b="0" i="0" u="none" strike="noStrike" baseline="0" dirty="0">
                <a:latin typeface="Times New Roman" panose="02020603050405020304" pitchFamily="18" charset="0"/>
                <a:cs typeface="Times New Roman" panose="02020603050405020304" pitchFamily="18" charset="0"/>
              </a:rPr>
              <a:t>The team members should read all of the material before attending the meeting.</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15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05A0-89A3-464D-9D29-3C5DA6572788}"/>
              </a:ext>
            </a:extLst>
          </p:cNvPr>
          <p:cNvSpPr>
            <a:spLocks noGrp="1"/>
          </p:cNvSpPr>
          <p:nvPr>
            <p:ph type="title"/>
          </p:nvPr>
        </p:nvSpPr>
        <p:spPr/>
        <p:txBody>
          <a:bodyPr>
            <a:normAutofit/>
          </a:bodyPr>
          <a:lstStyle/>
          <a:p>
            <a:pPr algn="ctr"/>
            <a:r>
              <a:rPr lang="en-US" sz="3400" b="0" i="0" u="none" strike="noStrike" baseline="0" dirty="0">
                <a:latin typeface="Times New Roman" panose="02020603050405020304" pitchFamily="18" charset="0"/>
                <a:cs typeface="Times New Roman" panose="02020603050405020304" pitchFamily="18" charset="0"/>
              </a:rPr>
              <a:t>The moderator leads the meeting, which consists of the following activities:</a:t>
            </a:r>
            <a:endParaRPr lang="en-US"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604123-66F0-4DD4-A158-4FC9DD229334}"/>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moderator explains the Wideband Delphi method to any new estimators.</a:t>
            </a:r>
          </a:p>
          <a:p>
            <a:pPr algn="just"/>
            <a:r>
              <a:rPr lang="en-US" sz="2600" b="0" i="0" u="none" strike="noStrike" baseline="0" dirty="0">
                <a:latin typeface="Times New Roman" panose="02020603050405020304" pitchFamily="18" charset="0"/>
                <a:cs typeface="Times New Roman" panose="02020603050405020304" pitchFamily="18" charset="0"/>
              </a:rPr>
              <a:t>If any team member has not yet read the vision and scope document and supporting documentation, the moderator reviews it with the team.</a:t>
            </a:r>
          </a:p>
          <a:p>
            <a:pPr algn="just"/>
            <a:r>
              <a:rPr lang="en-US" sz="2600" b="0" i="0" u="none" strike="noStrike" baseline="0" dirty="0">
                <a:latin typeface="Times New Roman" panose="02020603050405020304" pitchFamily="18" charset="0"/>
                <a:cs typeface="Times New Roman" panose="02020603050405020304" pitchFamily="18" charset="0"/>
              </a:rPr>
              <a:t>The moderator reviews the goal of the estimation session with the team, and checks that each team member is sufficiently knowledgeable to contribute.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92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CCDB-5221-40F7-B33E-C88CAB4AD524}"/>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01F8102-E6FD-4F3E-8D05-E933265C100D}"/>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team discusses the product being developed and brainstorms any assumptions.</a:t>
            </a:r>
          </a:p>
          <a:p>
            <a:pPr algn="just"/>
            <a:r>
              <a:rPr lang="en-US" sz="2600" b="0" i="0" u="none" strike="noStrike" baseline="0" dirty="0">
                <a:latin typeface="Times New Roman" panose="02020603050405020304" pitchFamily="18" charset="0"/>
                <a:cs typeface="Times New Roman" panose="02020603050405020304" pitchFamily="18" charset="0"/>
              </a:rPr>
              <a:t>The team generates a task list consisting of 10–20 major tasks. These tasks represent the top level of the work breakdown structure.</a:t>
            </a:r>
          </a:p>
          <a:p>
            <a:pPr algn="just"/>
            <a:r>
              <a:rPr lang="en-US" sz="2600" b="0" i="0" u="none" strike="noStrike" baseline="0" dirty="0">
                <a:latin typeface="Times New Roman" panose="02020603050405020304" pitchFamily="18" charset="0"/>
                <a:cs typeface="Times New Roman" panose="02020603050405020304" pitchFamily="18" charset="0"/>
              </a:rPr>
              <a:t>The team agrees on the units of estimation (days, weeks, pages, etc.).</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206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476</Words>
  <Application>Microsoft Office PowerPoint</Application>
  <PresentationFormat>Widescreen</PresentationFormat>
  <Paragraphs>34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Software Project Management</vt:lpstr>
      <vt:lpstr>Wideband Delphi Estimation</vt:lpstr>
      <vt:lpstr>The Delphi Process</vt:lpstr>
      <vt:lpstr>PowerPoint Presentation</vt:lpstr>
      <vt:lpstr>PowerPoint Presentation</vt:lpstr>
      <vt:lpstr>Choosing the team</vt:lpstr>
      <vt:lpstr>Kickoff meeting</vt:lpstr>
      <vt:lpstr>The moderator leads the meeting, which consists of the following activities:</vt:lpstr>
      <vt:lpstr>Continue…</vt:lpstr>
      <vt:lpstr>Individual preparation</vt:lpstr>
      <vt:lpstr>Continue…</vt:lpstr>
      <vt:lpstr>PowerPoint Presentation</vt:lpstr>
      <vt:lpstr>PowerPoint Presentation</vt:lpstr>
      <vt:lpstr>PowerPoint Presentation</vt:lpstr>
      <vt:lpstr>PowerPoint Presentation</vt:lpstr>
      <vt:lpstr>PowerPoint Presentation</vt:lpstr>
      <vt:lpstr>Other Estimation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Maryum Ishfaq</dc:creator>
  <cp:lastModifiedBy>Zain Ul Islam</cp:lastModifiedBy>
  <cp:revision>25</cp:revision>
  <dcterms:created xsi:type="dcterms:W3CDTF">2020-10-05T11:09:44Z</dcterms:created>
  <dcterms:modified xsi:type="dcterms:W3CDTF">2020-10-17T15:23:14Z</dcterms:modified>
</cp:coreProperties>
</file>