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4865-F493-4DE6-A2C8-4F40D3D4C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E387A6-B35A-4B5E-989E-19F5896715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49659A-C972-4150-8904-9CAB16EC4A25}"/>
              </a:ext>
            </a:extLst>
          </p:cNvPr>
          <p:cNvSpPr>
            <a:spLocks noGrp="1"/>
          </p:cNvSpPr>
          <p:nvPr>
            <p:ph type="dt" sz="half" idx="10"/>
          </p:nvPr>
        </p:nvSpPr>
        <p:spPr/>
        <p:txBody>
          <a:bodyPr/>
          <a:lstStyle/>
          <a:p>
            <a:fld id="{18550C3D-E2B2-4026-91CD-545D9F20E392}" type="datetimeFigureOut">
              <a:rPr lang="en-US" smtClean="0"/>
              <a:t>9/23/2020</a:t>
            </a:fld>
            <a:endParaRPr lang="en-US"/>
          </a:p>
        </p:txBody>
      </p:sp>
      <p:sp>
        <p:nvSpPr>
          <p:cNvPr id="5" name="Footer Placeholder 4">
            <a:extLst>
              <a:ext uri="{FF2B5EF4-FFF2-40B4-BE49-F238E27FC236}">
                <a16:creationId xmlns:a16="http://schemas.microsoft.com/office/drawing/2014/main" id="{16D6D449-02B7-4E0C-AE5F-EA4264D05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0BE47-3ACF-4A42-8EEC-C6E9FC883EB5}"/>
              </a:ext>
            </a:extLst>
          </p:cNvPr>
          <p:cNvSpPr>
            <a:spLocks noGrp="1"/>
          </p:cNvSpPr>
          <p:nvPr>
            <p:ph type="sldNum" sz="quarter" idx="12"/>
          </p:nvPr>
        </p:nvSpPr>
        <p:spPr/>
        <p:txBody>
          <a:bodyPr/>
          <a:lstStyle/>
          <a:p>
            <a:fld id="{20C2641B-E5FD-434C-87C4-4D1495D76BFC}" type="slidenum">
              <a:rPr lang="en-US" smtClean="0"/>
              <a:t>‹#›</a:t>
            </a:fld>
            <a:endParaRPr lang="en-US"/>
          </a:p>
        </p:txBody>
      </p:sp>
    </p:spTree>
    <p:extLst>
      <p:ext uri="{BB962C8B-B14F-4D97-AF65-F5344CB8AC3E}">
        <p14:creationId xmlns:p14="http://schemas.microsoft.com/office/powerpoint/2010/main" val="51725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B6BE-3E4A-4C6C-A3DC-8EFC243610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C41B06-BD8F-40B1-A9FA-814C5A03D8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B5ACF-9007-460B-8CB0-CA5670EEB0DD}"/>
              </a:ext>
            </a:extLst>
          </p:cNvPr>
          <p:cNvSpPr>
            <a:spLocks noGrp="1"/>
          </p:cNvSpPr>
          <p:nvPr>
            <p:ph type="dt" sz="half" idx="10"/>
          </p:nvPr>
        </p:nvSpPr>
        <p:spPr/>
        <p:txBody>
          <a:bodyPr/>
          <a:lstStyle/>
          <a:p>
            <a:fld id="{18550C3D-E2B2-4026-91CD-545D9F20E392}" type="datetimeFigureOut">
              <a:rPr lang="en-US" smtClean="0"/>
              <a:t>9/23/2020</a:t>
            </a:fld>
            <a:endParaRPr lang="en-US"/>
          </a:p>
        </p:txBody>
      </p:sp>
      <p:sp>
        <p:nvSpPr>
          <p:cNvPr id="5" name="Footer Placeholder 4">
            <a:extLst>
              <a:ext uri="{FF2B5EF4-FFF2-40B4-BE49-F238E27FC236}">
                <a16:creationId xmlns:a16="http://schemas.microsoft.com/office/drawing/2014/main" id="{691CB029-93FF-4AD5-A3C0-01E31CD8A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158F-8DD8-4114-99A9-C80C601D0483}"/>
              </a:ext>
            </a:extLst>
          </p:cNvPr>
          <p:cNvSpPr>
            <a:spLocks noGrp="1"/>
          </p:cNvSpPr>
          <p:nvPr>
            <p:ph type="sldNum" sz="quarter" idx="12"/>
          </p:nvPr>
        </p:nvSpPr>
        <p:spPr/>
        <p:txBody>
          <a:bodyPr/>
          <a:lstStyle/>
          <a:p>
            <a:fld id="{20C2641B-E5FD-434C-87C4-4D1495D76BFC}" type="slidenum">
              <a:rPr lang="en-US" smtClean="0"/>
              <a:t>‹#›</a:t>
            </a:fld>
            <a:endParaRPr lang="en-US"/>
          </a:p>
        </p:txBody>
      </p:sp>
    </p:spTree>
    <p:extLst>
      <p:ext uri="{BB962C8B-B14F-4D97-AF65-F5344CB8AC3E}">
        <p14:creationId xmlns:p14="http://schemas.microsoft.com/office/powerpoint/2010/main" val="1995235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FF2CD0-0772-4E0F-88B4-1F7BD8635D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E0017A-1766-4BA2-A9FF-21156C4AD8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64CD4-57EF-47E1-ADDE-DA24321B1169}"/>
              </a:ext>
            </a:extLst>
          </p:cNvPr>
          <p:cNvSpPr>
            <a:spLocks noGrp="1"/>
          </p:cNvSpPr>
          <p:nvPr>
            <p:ph type="dt" sz="half" idx="10"/>
          </p:nvPr>
        </p:nvSpPr>
        <p:spPr/>
        <p:txBody>
          <a:bodyPr/>
          <a:lstStyle/>
          <a:p>
            <a:fld id="{18550C3D-E2B2-4026-91CD-545D9F20E392}" type="datetimeFigureOut">
              <a:rPr lang="en-US" smtClean="0"/>
              <a:t>9/23/2020</a:t>
            </a:fld>
            <a:endParaRPr lang="en-US"/>
          </a:p>
        </p:txBody>
      </p:sp>
      <p:sp>
        <p:nvSpPr>
          <p:cNvPr id="5" name="Footer Placeholder 4">
            <a:extLst>
              <a:ext uri="{FF2B5EF4-FFF2-40B4-BE49-F238E27FC236}">
                <a16:creationId xmlns:a16="http://schemas.microsoft.com/office/drawing/2014/main" id="{1A57E831-8780-448B-B615-4EAAF5784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7489-E038-4600-B953-7E2D9EE3B327}"/>
              </a:ext>
            </a:extLst>
          </p:cNvPr>
          <p:cNvSpPr>
            <a:spLocks noGrp="1"/>
          </p:cNvSpPr>
          <p:nvPr>
            <p:ph type="sldNum" sz="quarter" idx="12"/>
          </p:nvPr>
        </p:nvSpPr>
        <p:spPr/>
        <p:txBody>
          <a:bodyPr/>
          <a:lstStyle/>
          <a:p>
            <a:fld id="{20C2641B-E5FD-434C-87C4-4D1495D76BFC}" type="slidenum">
              <a:rPr lang="en-US" smtClean="0"/>
              <a:t>‹#›</a:t>
            </a:fld>
            <a:endParaRPr lang="en-US"/>
          </a:p>
        </p:txBody>
      </p:sp>
    </p:spTree>
    <p:extLst>
      <p:ext uri="{BB962C8B-B14F-4D97-AF65-F5344CB8AC3E}">
        <p14:creationId xmlns:p14="http://schemas.microsoft.com/office/powerpoint/2010/main" val="85820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286A-3677-41D5-A8AB-37D0F9DB2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AA7C8-37D1-4CBA-B07C-930EFBD00D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F14A21-3984-45EE-8440-A746E721F80C}"/>
              </a:ext>
            </a:extLst>
          </p:cNvPr>
          <p:cNvSpPr>
            <a:spLocks noGrp="1"/>
          </p:cNvSpPr>
          <p:nvPr>
            <p:ph type="dt" sz="half" idx="10"/>
          </p:nvPr>
        </p:nvSpPr>
        <p:spPr/>
        <p:txBody>
          <a:bodyPr/>
          <a:lstStyle/>
          <a:p>
            <a:fld id="{18550C3D-E2B2-4026-91CD-545D9F20E392}" type="datetimeFigureOut">
              <a:rPr lang="en-US" smtClean="0"/>
              <a:t>9/23/2020</a:t>
            </a:fld>
            <a:endParaRPr lang="en-US"/>
          </a:p>
        </p:txBody>
      </p:sp>
      <p:sp>
        <p:nvSpPr>
          <p:cNvPr id="5" name="Footer Placeholder 4">
            <a:extLst>
              <a:ext uri="{FF2B5EF4-FFF2-40B4-BE49-F238E27FC236}">
                <a16:creationId xmlns:a16="http://schemas.microsoft.com/office/drawing/2014/main" id="{FD2C43D0-3866-4022-A640-E23AC9D57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0E121-1444-4E33-B2E0-146AAF04948C}"/>
              </a:ext>
            </a:extLst>
          </p:cNvPr>
          <p:cNvSpPr>
            <a:spLocks noGrp="1"/>
          </p:cNvSpPr>
          <p:nvPr>
            <p:ph type="sldNum" sz="quarter" idx="12"/>
          </p:nvPr>
        </p:nvSpPr>
        <p:spPr/>
        <p:txBody>
          <a:bodyPr/>
          <a:lstStyle/>
          <a:p>
            <a:fld id="{20C2641B-E5FD-434C-87C4-4D1495D76BFC}" type="slidenum">
              <a:rPr lang="en-US" smtClean="0"/>
              <a:t>‹#›</a:t>
            </a:fld>
            <a:endParaRPr lang="en-US"/>
          </a:p>
        </p:txBody>
      </p:sp>
    </p:spTree>
    <p:extLst>
      <p:ext uri="{BB962C8B-B14F-4D97-AF65-F5344CB8AC3E}">
        <p14:creationId xmlns:p14="http://schemas.microsoft.com/office/powerpoint/2010/main" val="425082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9179-AC93-4083-A8B8-9D4F9C1FD5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9662CB-684D-4E19-B678-427A48B630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42F38F-A3E6-4AE4-8037-79388982F721}"/>
              </a:ext>
            </a:extLst>
          </p:cNvPr>
          <p:cNvSpPr>
            <a:spLocks noGrp="1"/>
          </p:cNvSpPr>
          <p:nvPr>
            <p:ph type="dt" sz="half" idx="10"/>
          </p:nvPr>
        </p:nvSpPr>
        <p:spPr/>
        <p:txBody>
          <a:bodyPr/>
          <a:lstStyle/>
          <a:p>
            <a:fld id="{18550C3D-E2B2-4026-91CD-545D9F20E392}" type="datetimeFigureOut">
              <a:rPr lang="en-US" smtClean="0"/>
              <a:t>9/23/2020</a:t>
            </a:fld>
            <a:endParaRPr lang="en-US"/>
          </a:p>
        </p:txBody>
      </p:sp>
      <p:sp>
        <p:nvSpPr>
          <p:cNvPr id="5" name="Footer Placeholder 4">
            <a:extLst>
              <a:ext uri="{FF2B5EF4-FFF2-40B4-BE49-F238E27FC236}">
                <a16:creationId xmlns:a16="http://schemas.microsoft.com/office/drawing/2014/main" id="{E5D63F18-B2DC-4A2B-899A-3BDAB387E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E277E-CC03-44C4-9596-F560881410D4}"/>
              </a:ext>
            </a:extLst>
          </p:cNvPr>
          <p:cNvSpPr>
            <a:spLocks noGrp="1"/>
          </p:cNvSpPr>
          <p:nvPr>
            <p:ph type="sldNum" sz="quarter" idx="12"/>
          </p:nvPr>
        </p:nvSpPr>
        <p:spPr/>
        <p:txBody>
          <a:bodyPr/>
          <a:lstStyle/>
          <a:p>
            <a:fld id="{20C2641B-E5FD-434C-87C4-4D1495D76BFC}" type="slidenum">
              <a:rPr lang="en-US" smtClean="0"/>
              <a:t>‹#›</a:t>
            </a:fld>
            <a:endParaRPr lang="en-US"/>
          </a:p>
        </p:txBody>
      </p:sp>
    </p:spTree>
    <p:extLst>
      <p:ext uri="{BB962C8B-B14F-4D97-AF65-F5344CB8AC3E}">
        <p14:creationId xmlns:p14="http://schemas.microsoft.com/office/powerpoint/2010/main" val="114216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5FE1-1DB6-4200-B716-82CAD7D1CE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A5F93-8951-4E0B-80AA-825D24732A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5F01CF-59B7-4581-8133-E8F962A02E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EF6F23-D1B3-4696-901D-CFC91BA163A8}"/>
              </a:ext>
            </a:extLst>
          </p:cNvPr>
          <p:cNvSpPr>
            <a:spLocks noGrp="1"/>
          </p:cNvSpPr>
          <p:nvPr>
            <p:ph type="dt" sz="half" idx="10"/>
          </p:nvPr>
        </p:nvSpPr>
        <p:spPr/>
        <p:txBody>
          <a:bodyPr/>
          <a:lstStyle/>
          <a:p>
            <a:fld id="{18550C3D-E2B2-4026-91CD-545D9F20E392}" type="datetimeFigureOut">
              <a:rPr lang="en-US" smtClean="0"/>
              <a:t>9/23/2020</a:t>
            </a:fld>
            <a:endParaRPr lang="en-US"/>
          </a:p>
        </p:txBody>
      </p:sp>
      <p:sp>
        <p:nvSpPr>
          <p:cNvPr id="6" name="Footer Placeholder 5">
            <a:extLst>
              <a:ext uri="{FF2B5EF4-FFF2-40B4-BE49-F238E27FC236}">
                <a16:creationId xmlns:a16="http://schemas.microsoft.com/office/drawing/2014/main" id="{C035C38D-9530-4D09-8200-02D33D8CE3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94E8B-1DEF-486E-B534-27EBAEA10919}"/>
              </a:ext>
            </a:extLst>
          </p:cNvPr>
          <p:cNvSpPr>
            <a:spLocks noGrp="1"/>
          </p:cNvSpPr>
          <p:nvPr>
            <p:ph type="sldNum" sz="quarter" idx="12"/>
          </p:nvPr>
        </p:nvSpPr>
        <p:spPr/>
        <p:txBody>
          <a:bodyPr/>
          <a:lstStyle/>
          <a:p>
            <a:fld id="{20C2641B-E5FD-434C-87C4-4D1495D76BFC}" type="slidenum">
              <a:rPr lang="en-US" smtClean="0"/>
              <a:t>‹#›</a:t>
            </a:fld>
            <a:endParaRPr lang="en-US"/>
          </a:p>
        </p:txBody>
      </p:sp>
    </p:spTree>
    <p:extLst>
      <p:ext uri="{BB962C8B-B14F-4D97-AF65-F5344CB8AC3E}">
        <p14:creationId xmlns:p14="http://schemas.microsoft.com/office/powerpoint/2010/main" val="290515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2D61-0780-4639-91F3-6EF95AF016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72239-D7E4-4FD1-94C1-B41B83E85D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9A5F4C-A19F-4FA7-9A84-F233B30370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73DAC0-1D4E-463C-BB91-D85F4ECDEA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9883E0-FD5B-4635-95D9-86C9C12A80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66F685-F13D-4185-A7AD-50CA78014708}"/>
              </a:ext>
            </a:extLst>
          </p:cNvPr>
          <p:cNvSpPr>
            <a:spLocks noGrp="1"/>
          </p:cNvSpPr>
          <p:nvPr>
            <p:ph type="dt" sz="half" idx="10"/>
          </p:nvPr>
        </p:nvSpPr>
        <p:spPr/>
        <p:txBody>
          <a:bodyPr/>
          <a:lstStyle/>
          <a:p>
            <a:fld id="{18550C3D-E2B2-4026-91CD-545D9F20E392}" type="datetimeFigureOut">
              <a:rPr lang="en-US" smtClean="0"/>
              <a:t>9/23/2020</a:t>
            </a:fld>
            <a:endParaRPr lang="en-US"/>
          </a:p>
        </p:txBody>
      </p:sp>
      <p:sp>
        <p:nvSpPr>
          <p:cNvPr id="8" name="Footer Placeholder 7">
            <a:extLst>
              <a:ext uri="{FF2B5EF4-FFF2-40B4-BE49-F238E27FC236}">
                <a16:creationId xmlns:a16="http://schemas.microsoft.com/office/drawing/2014/main" id="{58F86ECE-430F-4123-ADBD-3DD29D115C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DBF027-355B-409C-A63E-CD518B418E4A}"/>
              </a:ext>
            </a:extLst>
          </p:cNvPr>
          <p:cNvSpPr>
            <a:spLocks noGrp="1"/>
          </p:cNvSpPr>
          <p:nvPr>
            <p:ph type="sldNum" sz="quarter" idx="12"/>
          </p:nvPr>
        </p:nvSpPr>
        <p:spPr/>
        <p:txBody>
          <a:bodyPr/>
          <a:lstStyle/>
          <a:p>
            <a:fld id="{20C2641B-E5FD-434C-87C4-4D1495D76BFC}" type="slidenum">
              <a:rPr lang="en-US" smtClean="0"/>
              <a:t>‹#›</a:t>
            </a:fld>
            <a:endParaRPr lang="en-US"/>
          </a:p>
        </p:txBody>
      </p:sp>
    </p:spTree>
    <p:extLst>
      <p:ext uri="{BB962C8B-B14F-4D97-AF65-F5344CB8AC3E}">
        <p14:creationId xmlns:p14="http://schemas.microsoft.com/office/powerpoint/2010/main" val="3183932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7788-2008-4E21-B073-AFE343C938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074FE1-FE61-4FDA-9125-D8A92E1F6F18}"/>
              </a:ext>
            </a:extLst>
          </p:cNvPr>
          <p:cNvSpPr>
            <a:spLocks noGrp="1"/>
          </p:cNvSpPr>
          <p:nvPr>
            <p:ph type="dt" sz="half" idx="10"/>
          </p:nvPr>
        </p:nvSpPr>
        <p:spPr/>
        <p:txBody>
          <a:bodyPr/>
          <a:lstStyle/>
          <a:p>
            <a:fld id="{18550C3D-E2B2-4026-91CD-545D9F20E392}" type="datetimeFigureOut">
              <a:rPr lang="en-US" smtClean="0"/>
              <a:t>9/23/2020</a:t>
            </a:fld>
            <a:endParaRPr lang="en-US"/>
          </a:p>
        </p:txBody>
      </p:sp>
      <p:sp>
        <p:nvSpPr>
          <p:cNvPr id="4" name="Footer Placeholder 3">
            <a:extLst>
              <a:ext uri="{FF2B5EF4-FFF2-40B4-BE49-F238E27FC236}">
                <a16:creationId xmlns:a16="http://schemas.microsoft.com/office/drawing/2014/main" id="{5FCAD412-160F-4202-A56A-52C5CC50C7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4AB3EA-D455-47BE-BFC7-EB1F9CD50C12}"/>
              </a:ext>
            </a:extLst>
          </p:cNvPr>
          <p:cNvSpPr>
            <a:spLocks noGrp="1"/>
          </p:cNvSpPr>
          <p:nvPr>
            <p:ph type="sldNum" sz="quarter" idx="12"/>
          </p:nvPr>
        </p:nvSpPr>
        <p:spPr/>
        <p:txBody>
          <a:bodyPr/>
          <a:lstStyle/>
          <a:p>
            <a:fld id="{20C2641B-E5FD-434C-87C4-4D1495D76BFC}" type="slidenum">
              <a:rPr lang="en-US" smtClean="0"/>
              <a:t>‹#›</a:t>
            </a:fld>
            <a:endParaRPr lang="en-US"/>
          </a:p>
        </p:txBody>
      </p:sp>
    </p:spTree>
    <p:extLst>
      <p:ext uri="{BB962C8B-B14F-4D97-AF65-F5344CB8AC3E}">
        <p14:creationId xmlns:p14="http://schemas.microsoft.com/office/powerpoint/2010/main" val="984492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8D0ED8-3792-496E-9FB4-C87C8C55FE34}"/>
              </a:ext>
            </a:extLst>
          </p:cNvPr>
          <p:cNvSpPr>
            <a:spLocks noGrp="1"/>
          </p:cNvSpPr>
          <p:nvPr>
            <p:ph type="dt" sz="half" idx="10"/>
          </p:nvPr>
        </p:nvSpPr>
        <p:spPr/>
        <p:txBody>
          <a:bodyPr/>
          <a:lstStyle/>
          <a:p>
            <a:fld id="{18550C3D-E2B2-4026-91CD-545D9F20E392}" type="datetimeFigureOut">
              <a:rPr lang="en-US" smtClean="0"/>
              <a:t>9/23/2020</a:t>
            </a:fld>
            <a:endParaRPr lang="en-US"/>
          </a:p>
        </p:txBody>
      </p:sp>
      <p:sp>
        <p:nvSpPr>
          <p:cNvPr id="3" name="Footer Placeholder 2">
            <a:extLst>
              <a:ext uri="{FF2B5EF4-FFF2-40B4-BE49-F238E27FC236}">
                <a16:creationId xmlns:a16="http://schemas.microsoft.com/office/drawing/2014/main" id="{54FC05AD-87F5-4342-9BA5-A386A1A531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336568-8F97-4039-8308-6974B5F71D03}"/>
              </a:ext>
            </a:extLst>
          </p:cNvPr>
          <p:cNvSpPr>
            <a:spLocks noGrp="1"/>
          </p:cNvSpPr>
          <p:nvPr>
            <p:ph type="sldNum" sz="quarter" idx="12"/>
          </p:nvPr>
        </p:nvSpPr>
        <p:spPr/>
        <p:txBody>
          <a:bodyPr/>
          <a:lstStyle/>
          <a:p>
            <a:fld id="{20C2641B-E5FD-434C-87C4-4D1495D76BFC}" type="slidenum">
              <a:rPr lang="en-US" smtClean="0"/>
              <a:t>‹#›</a:t>
            </a:fld>
            <a:endParaRPr lang="en-US"/>
          </a:p>
        </p:txBody>
      </p:sp>
    </p:spTree>
    <p:extLst>
      <p:ext uri="{BB962C8B-B14F-4D97-AF65-F5344CB8AC3E}">
        <p14:creationId xmlns:p14="http://schemas.microsoft.com/office/powerpoint/2010/main" val="1253823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6DCB-F99D-445F-B84F-88453FAE5D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5A60EA-2B34-47E1-8CC4-8BB6960CB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6D2D03-D457-42CB-9C03-69A7E9441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DEDF6-E8EA-4EFE-8CD3-A853DD910130}"/>
              </a:ext>
            </a:extLst>
          </p:cNvPr>
          <p:cNvSpPr>
            <a:spLocks noGrp="1"/>
          </p:cNvSpPr>
          <p:nvPr>
            <p:ph type="dt" sz="half" idx="10"/>
          </p:nvPr>
        </p:nvSpPr>
        <p:spPr/>
        <p:txBody>
          <a:bodyPr/>
          <a:lstStyle/>
          <a:p>
            <a:fld id="{18550C3D-E2B2-4026-91CD-545D9F20E392}" type="datetimeFigureOut">
              <a:rPr lang="en-US" smtClean="0"/>
              <a:t>9/23/2020</a:t>
            </a:fld>
            <a:endParaRPr lang="en-US"/>
          </a:p>
        </p:txBody>
      </p:sp>
      <p:sp>
        <p:nvSpPr>
          <p:cNvPr id="6" name="Footer Placeholder 5">
            <a:extLst>
              <a:ext uri="{FF2B5EF4-FFF2-40B4-BE49-F238E27FC236}">
                <a16:creationId xmlns:a16="http://schemas.microsoft.com/office/drawing/2014/main" id="{95B518B4-6D26-42D3-A94C-93BD60E0C0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5D5CF3-D3A5-4C04-AE9D-D279E795FD0F}"/>
              </a:ext>
            </a:extLst>
          </p:cNvPr>
          <p:cNvSpPr>
            <a:spLocks noGrp="1"/>
          </p:cNvSpPr>
          <p:nvPr>
            <p:ph type="sldNum" sz="quarter" idx="12"/>
          </p:nvPr>
        </p:nvSpPr>
        <p:spPr/>
        <p:txBody>
          <a:bodyPr/>
          <a:lstStyle/>
          <a:p>
            <a:fld id="{20C2641B-E5FD-434C-87C4-4D1495D76BFC}" type="slidenum">
              <a:rPr lang="en-US" smtClean="0"/>
              <a:t>‹#›</a:t>
            </a:fld>
            <a:endParaRPr lang="en-US"/>
          </a:p>
        </p:txBody>
      </p:sp>
    </p:spTree>
    <p:extLst>
      <p:ext uri="{BB962C8B-B14F-4D97-AF65-F5344CB8AC3E}">
        <p14:creationId xmlns:p14="http://schemas.microsoft.com/office/powerpoint/2010/main" val="120632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0AA4-A85D-4125-B2A0-F26516D12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0508FD-3943-48B9-A649-7CEA1AB689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6DC08C-ACAE-4F58-B8F8-58E4773E2F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3A030C-5E73-4BF8-A713-EC1B46101F22}"/>
              </a:ext>
            </a:extLst>
          </p:cNvPr>
          <p:cNvSpPr>
            <a:spLocks noGrp="1"/>
          </p:cNvSpPr>
          <p:nvPr>
            <p:ph type="dt" sz="half" idx="10"/>
          </p:nvPr>
        </p:nvSpPr>
        <p:spPr/>
        <p:txBody>
          <a:bodyPr/>
          <a:lstStyle/>
          <a:p>
            <a:fld id="{18550C3D-E2B2-4026-91CD-545D9F20E392}" type="datetimeFigureOut">
              <a:rPr lang="en-US" smtClean="0"/>
              <a:t>9/23/2020</a:t>
            </a:fld>
            <a:endParaRPr lang="en-US"/>
          </a:p>
        </p:txBody>
      </p:sp>
      <p:sp>
        <p:nvSpPr>
          <p:cNvPr id="6" name="Footer Placeholder 5">
            <a:extLst>
              <a:ext uri="{FF2B5EF4-FFF2-40B4-BE49-F238E27FC236}">
                <a16:creationId xmlns:a16="http://schemas.microsoft.com/office/drawing/2014/main" id="{E5D400EA-A713-4ACC-BA39-5F2CF522F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D370A4-36B7-49FC-A2C8-925C8B6464F4}"/>
              </a:ext>
            </a:extLst>
          </p:cNvPr>
          <p:cNvSpPr>
            <a:spLocks noGrp="1"/>
          </p:cNvSpPr>
          <p:nvPr>
            <p:ph type="sldNum" sz="quarter" idx="12"/>
          </p:nvPr>
        </p:nvSpPr>
        <p:spPr/>
        <p:txBody>
          <a:bodyPr/>
          <a:lstStyle/>
          <a:p>
            <a:fld id="{20C2641B-E5FD-434C-87C4-4D1495D76BFC}" type="slidenum">
              <a:rPr lang="en-US" smtClean="0"/>
              <a:t>‹#›</a:t>
            </a:fld>
            <a:endParaRPr lang="en-US"/>
          </a:p>
        </p:txBody>
      </p:sp>
    </p:spTree>
    <p:extLst>
      <p:ext uri="{BB962C8B-B14F-4D97-AF65-F5344CB8AC3E}">
        <p14:creationId xmlns:p14="http://schemas.microsoft.com/office/powerpoint/2010/main" val="1212025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B5AE01-C33E-456D-A347-A41E7AA9EA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BE12C3-5F2D-4FBB-810B-E4C9E7E399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32948-2292-4426-A377-13C34CD81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550C3D-E2B2-4026-91CD-545D9F20E392}" type="datetimeFigureOut">
              <a:rPr lang="en-US" smtClean="0"/>
              <a:t>9/23/2020</a:t>
            </a:fld>
            <a:endParaRPr lang="en-US"/>
          </a:p>
        </p:txBody>
      </p:sp>
      <p:sp>
        <p:nvSpPr>
          <p:cNvPr id="5" name="Footer Placeholder 4">
            <a:extLst>
              <a:ext uri="{FF2B5EF4-FFF2-40B4-BE49-F238E27FC236}">
                <a16:creationId xmlns:a16="http://schemas.microsoft.com/office/drawing/2014/main" id="{582BCF04-EA9E-476B-B1FF-AA87B751D6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98481C-A57B-411C-85BD-271A593B6E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2641B-E5FD-434C-87C4-4D1495D76BFC}" type="slidenum">
              <a:rPr lang="en-US" smtClean="0"/>
              <a:t>‹#›</a:t>
            </a:fld>
            <a:endParaRPr lang="en-US"/>
          </a:p>
        </p:txBody>
      </p:sp>
    </p:spTree>
    <p:extLst>
      <p:ext uri="{BB962C8B-B14F-4D97-AF65-F5344CB8AC3E}">
        <p14:creationId xmlns:p14="http://schemas.microsoft.com/office/powerpoint/2010/main" val="3901904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CE70-DF79-443A-8D27-8A2F51EE944D}"/>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Software Project Management</a:t>
            </a:r>
          </a:p>
        </p:txBody>
      </p:sp>
      <p:sp>
        <p:nvSpPr>
          <p:cNvPr id="3" name="Subtitle 2">
            <a:extLst>
              <a:ext uri="{FF2B5EF4-FFF2-40B4-BE49-F238E27FC236}">
                <a16:creationId xmlns:a16="http://schemas.microsoft.com/office/drawing/2014/main" id="{B3726999-A505-45C9-A16C-3CD7F946165B}"/>
              </a:ext>
            </a:extLst>
          </p:cNvPr>
          <p:cNvSpPr>
            <a:spLocks noGrp="1"/>
          </p:cNvSpPr>
          <p:nvPr>
            <p:ph type="subTitle" idx="1"/>
          </p:nvPr>
        </p:nvSpPr>
        <p:spPr/>
        <p:txBody>
          <a:bodyPr>
            <a:normAutofit/>
          </a:bodyPr>
          <a:lstStyle/>
          <a:p>
            <a:r>
              <a:rPr lang="en-US" sz="3600" i="0" u="none" strike="noStrike" baseline="0" dirty="0">
                <a:solidFill>
                  <a:srgbClr val="333333"/>
                </a:solidFill>
                <a:latin typeface="Times New Roman" panose="02020603050405020304" pitchFamily="18" charset="0"/>
                <a:cs typeface="Times New Roman" panose="02020603050405020304" pitchFamily="18" charset="0"/>
              </a:rPr>
              <a:t>Chapter 6. Selecting a Project Team</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912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3C6D5-ECE9-4708-BB05-B883E4DCD715}"/>
              </a:ext>
            </a:extLst>
          </p:cNvPr>
          <p:cNvSpPr>
            <a:spLocks noGrp="1"/>
          </p:cNvSpPr>
          <p:nvPr>
            <p:ph type="title"/>
          </p:nvPr>
        </p:nvSpPr>
        <p:spPr/>
        <p:txBody>
          <a:bodyPr>
            <a:normAutofit/>
          </a:bodyPr>
          <a:lstStyle/>
          <a:p>
            <a:pPr algn="ctr"/>
            <a:r>
              <a:rPr lang="en-US" sz="4000" u="none" strike="noStrike" baseline="0" dirty="0">
                <a:solidFill>
                  <a:srgbClr val="333333"/>
                </a:solidFill>
                <a:latin typeface="Times New Roman" panose="02020603050405020304" pitchFamily="18" charset="0"/>
                <a:cs typeface="Times New Roman" panose="02020603050405020304" pitchFamily="18" charset="0"/>
              </a:rPr>
              <a:t>The Whole Is the Sum of the Parts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E6291C-F208-4E3A-AE6B-CF43D4C97658}"/>
              </a:ext>
            </a:extLst>
          </p:cNvPr>
          <p:cNvSpPr>
            <a:spLocks noGrp="1"/>
          </p:cNvSpPr>
          <p:nvPr>
            <p:ph idx="1"/>
          </p:nvPr>
        </p:nvSpPr>
        <p:spPr/>
        <p:txBody>
          <a:bodyPr>
            <a:normAutofit/>
          </a:bodyPr>
          <a:lstStyle/>
          <a:p>
            <a:pPr algn="just"/>
            <a:r>
              <a:rPr lang="en-US" sz="2600" b="0" i="0" u="none" strike="noStrike" baseline="0" dirty="0">
                <a:solidFill>
                  <a:srgbClr val="333333"/>
                </a:solidFill>
                <a:latin typeface="Times New Roman" panose="02020603050405020304" pitchFamily="18" charset="0"/>
                <a:cs typeface="Times New Roman" panose="02020603050405020304" pitchFamily="18" charset="0"/>
              </a:rPr>
              <a:t>The personality of a project is comprised of individuals who, in turn, have complex personalities. Taibi Kahler suggests, Observing people is like observing holograms.</a:t>
            </a:r>
          </a:p>
          <a:p>
            <a:pPr lvl="1" algn="just"/>
            <a:r>
              <a:rPr lang="en-US" sz="2200" b="0" i="0" u="none" strike="noStrike" baseline="0" dirty="0">
                <a:solidFill>
                  <a:srgbClr val="333333"/>
                </a:solidFill>
                <a:latin typeface="Times New Roman" panose="02020603050405020304" pitchFamily="18" charset="0"/>
                <a:cs typeface="Times New Roman" panose="02020603050405020304" pitchFamily="18" charset="0"/>
              </a:rPr>
              <a:t>A hologram consists of hundreds of thousands of independent images, each of which portrays a complete object from a slightly different angle</a:t>
            </a:r>
            <a:r>
              <a:rPr lang="en-US" sz="2600" b="0" i="0" u="none" strike="noStrike" baseline="0" dirty="0">
                <a:solidFill>
                  <a:srgbClr val="333333"/>
                </a:solidFill>
                <a:latin typeface="Times New Roman" panose="02020603050405020304" pitchFamily="18" charset="0"/>
                <a:cs typeface="Times New Roman" panose="02020603050405020304" pitchFamily="18" charset="0"/>
              </a:rPr>
              <a:t>.</a:t>
            </a:r>
          </a:p>
          <a:p>
            <a:pPr algn="just"/>
            <a:r>
              <a:rPr lang="en-US" sz="2600" b="0" i="0" u="none" strike="noStrike" baseline="0" dirty="0">
                <a:solidFill>
                  <a:srgbClr val="333333"/>
                </a:solidFill>
                <a:latin typeface="Times New Roman" panose="02020603050405020304" pitchFamily="18" charset="0"/>
                <a:cs typeface="Times New Roman" panose="02020603050405020304" pitchFamily="18" charset="0"/>
              </a:rPr>
              <a:t>A PM key skill, often unnatural among technical leaders, is the ability to recognize the mix of personalities that a project team possesses and maximize that mix for productivity.</a:t>
            </a:r>
          </a:p>
          <a:p>
            <a:pPr algn="just"/>
            <a:r>
              <a:rPr lang="en-US" sz="2600" b="0" i="0" u="none" strike="noStrike" baseline="0" dirty="0">
                <a:solidFill>
                  <a:srgbClr val="333333"/>
                </a:solidFill>
                <a:latin typeface="Times New Roman" panose="02020603050405020304" pitchFamily="18" charset="0"/>
                <a:cs typeface="Times New Roman" panose="02020603050405020304" pitchFamily="18" charset="0"/>
              </a:rPr>
              <a:t>A team is made up of independent images, just as is each person.</a:t>
            </a:r>
          </a:p>
        </p:txBody>
      </p:sp>
    </p:spTree>
    <p:extLst>
      <p:ext uri="{BB962C8B-B14F-4D97-AF65-F5344CB8AC3E}">
        <p14:creationId xmlns:p14="http://schemas.microsoft.com/office/powerpoint/2010/main" val="1627160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81F4-EFF3-40B0-9D9D-20C21E8E6B5A}"/>
              </a:ext>
            </a:extLst>
          </p:cNvPr>
          <p:cNvSpPr>
            <a:spLocks noGrp="1"/>
          </p:cNvSpPr>
          <p:nvPr>
            <p:ph type="title"/>
          </p:nvPr>
        </p:nvSpPr>
        <p:spPr/>
        <p:txBody>
          <a:bodyPr>
            <a:normAutofit/>
          </a:bodyPr>
          <a:lstStyle/>
          <a:p>
            <a:pPr algn="ctr"/>
            <a:r>
              <a:rPr lang="en-US" sz="4000" i="0" u="none" strike="noStrike" baseline="0" dirty="0">
                <a:solidFill>
                  <a:srgbClr val="333333"/>
                </a:solidFill>
                <a:latin typeface="Times New Roman" panose="02020603050405020304" pitchFamily="18" charset="0"/>
                <a:cs typeface="Times New Roman" panose="02020603050405020304" pitchFamily="18" charset="0"/>
              </a:rPr>
              <a:t>Individual Personality Type</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020D79-5514-453D-8E0B-41661EF0B3BE}"/>
              </a:ext>
            </a:extLst>
          </p:cNvPr>
          <p:cNvSpPr>
            <a:spLocks noGrp="1"/>
          </p:cNvSpPr>
          <p:nvPr>
            <p:ph idx="1"/>
          </p:nvPr>
        </p:nvSpPr>
        <p:spPr/>
        <p:txBody>
          <a:bodyPr/>
          <a:lstStyle/>
          <a:p>
            <a:pPr marL="0" indent="0" algn="just">
              <a:buNone/>
            </a:pPr>
            <a:r>
              <a:rPr lang="en-US" b="0" i="0" u="none" strike="noStrike" baseline="0" dirty="0">
                <a:solidFill>
                  <a:srgbClr val="333333"/>
                </a:solidFill>
                <a:latin typeface="Times New Roman" panose="02020603050405020304" pitchFamily="18" charset="0"/>
                <a:cs typeface="Times New Roman" panose="02020603050405020304" pitchFamily="18" charset="0"/>
              </a:rPr>
              <a:t>Starting with the individual, several personality models have been derived from Carl Jung's theory of "psychological types. That are:</a:t>
            </a:r>
          </a:p>
          <a:p>
            <a:pPr algn="just"/>
            <a:r>
              <a:rPr lang="en-US" b="0" i="0" u="none" strike="noStrike" baseline="0" dirty="0">
                <a:solidFill>
                  <a:srgbClr val="333333"/>
                </a:solidFill>
                <a:latin typeface="Times New Roman" panose="02020603050405020304" pitchFamily="18" charset="0"/>
                <a:cs typeface="Times New Roman" panose="02020603050405020304" pitchFamily="18" charset="0"/>
              </a:rPr>
              <a:t>The Myers-Briggs Type Indicator (MBTI)</a:t>
            </a:r>
          </a:p>
          <a:p>
            <a:pPr algn="just"/>
            <a:r>
              <a:rPr lang="en-US" dirty="0">
                <a:solidFill>
                  <a:srgbClr val="333333"/>
                </a:solidFill>
                <a:latin typeface="Times New Roman" panose="02020603050405020304" pitchFamily="18" charset="0"/>
                <a:cs typeface="Times New Roman" panose="02020603050405020304" pitchFamily="18" charset="0"/>
              </a:rPr>
              <a:t>T</a:t>
            </a:r>
            <a:r>
              <a:rPr lang="en-US" b="0" i="0" u="none" strike="noStrike" baseline="0" dirty="0">
                <a:solidFill>
                  <a:srgbClr val="333333"/>
                </a:solidFill>
                <a:latin typeface="Times New Roman" panose="02020603050405020304" pitchFamily="18" charset="0"/>
                <a:cs typeface="Times New Roman" panose="02020603050405020304" pitchFamily="18" charset="0"/>
              </a:rPr>
              <a:t>he Fundamental Interpersonal Relations Orientation Behavior (FIRO-B) model</a:t>
            </a:r>
          </a:p>
          <a:p>
            <a:pPr algn="just"/>
            <a:r>
              <a:rPr lang="en-US" dirty="0">
                <a:solidFill>
                  <a:srgbClr val="333333"/>
                </a:solidFill>
                <a:latin typeface="Times New Roman" panose="02020603050405020304" pitchFamily="18" charset="0"/>
                <a:cs typeface="Times New Roman" panose="02020603050405020304" pitchFamily="18" charset="0"/>
              </a:rPr>
              <a:t>T</a:t>
            </a:r>
            <a:r>
              <a:rPr lang="en-US" b="0" i="0" u="none" strike="noStrike" baseline="0" dirty="0">
                <a:solidFill>
                  <a:srgbClr val="333333"/>
                </a:solidFill>
                <a:latin typeface="Times New Roman" panose="02020603050405020304" pitchFamily="18" charset="0"/>
                <a:cs typeface="Times New Roman" panose="02020603050405020304" pitchFamily="18" charset="0"/>
              </a:rPr>
              <a:t>he Keirsey Temperament Sorter, the Kahler Process Communication Model (PCM)</a:t>
            </a:r>
          </a:p>
          <a:p>
            <a:pPr marL="0" indent="0" algn="l">
              <a:buNone/>
            </a:pPr>
            <a:endParaRPr lang="en-US" dirty="0"/>
          </a:p>
        </p:txBody>
      </p:sp>
    </p:spTree>
    <p:extLst>
      <p:ext uri="{BB962C8B-B14F-4D97-AF65-F5344CB8AC3E}">
        <p14:creationId xmlns:p14="http://schemas.microsoft.com/office/powerpoint/2010/main" val="1964148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ED7F-2879-46AF-A544-EF21B3F44CFF}"/>
              </a:ext>
            </a:extLst>
          </p:cNvPr>
          <p:cNvSpPr>
            <a:spLocks noGrp="1"/>
          </p:cNvSpPr>
          <p:nvPr>
            <p:ph type="title"/>
          </p:nvPr>
        </p:nvSpPr>
        <p:spPr/>
        <p:txBody>
          <a:bodyPr>
            <a:normAutofit/>
          </a:bodyPr>
          <a:lstStyle/>
          <a:p>
            <a:pPr algn="ctr"/>
            <a:r>
              <a:rPr lang="en-US" sz="4000" i="0" u="none" strike="noStrike" baseline="0" dirty="0">
                <a:solidFill>
                  <a:srgbClr val="333333"/>
                </a:solidFill>
                <a:latin typeface="Times New Roman" panose="02020603050405020304" pitchFamily="18" charset="0"/>
                <a:cs typeface="Times New Roman" panose="02020603050405020304" pitchFamily="18" charset="0"/>
              </a:rPr>
              <a:t>Myers-Briggs Type Indicator</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36E149-21A0-4BF0-BF13-823B03B0ABC6}"/>
              </a:ext>
            </a:extLst>
          </p:cNvPr>
          <p:cNvSpPr>
            <a:spLocks noGrp="1"/>
          </p:cNvSpPr>
          <p:nvPr>
            <p:ph idx="1"/>
          </p:nvPr>
        </p:nvSpPr>
        <p:spPr>
          <a:xfrm>
            <a:off x="1161757" y="1797490"/>
            <a:ext cx="10515600" cy="4351338"/>
          </a:xfrm>
        </p:spPr>
        <p:txBody>
          <a:bodyPr>
            <a:normAutofit/>
          </a:bodyPr>
          <a:lstStyle/>
          <a:p>
            <a:pPr algn="just"/>
            <a:r>
              <a:rPr lang="en-US" b="0" i="0" u="none" strike="noStrike" baseline="0" dirty="0">
                <a:solidFill>
                  <a:srgbClr val="333333"/>
                </a:solidFill>
                <a:latin typeface="Times New Roman" panose="02020603050405020304" pitchFamily="18" charset="0"/>
                <a:cs typeface="Times New Roman" panose="02020603050405020304" pitchFamily="18" charset="0"/>
              </a:rPr>
              <a:t>The Myers-Briggs Personality Type Indicator may be the most popular and widespread, having been in use for more than 40 years.</a:t>
            </a:r>
          </a:p>
          <a:p>
            <a:pPr algn="just"/>
            <a:r>
              <a:rPr lang="en-US" b="0" i="0" u="none" strike="noStrike" baseline="0" dirty="0">
                <a:solidFill>
                  <a:srgbClr val="333333"/>
                </a:solidFill>
                <a:latin typeface="Times New Roman" panose="02020603050405020304" pitchFamily="18" charset="0"/>
                <a:cs typeface="Times New Roman" panose="02020603050405020304" pitchFamily="18" charset="0"/>
              </a:rPr>
              <a:t>MBTI identifies four bipolar dimensions of behavior, measuring self-reported preferences on each one, which allows different personality descriptions, identified by 4-letter codes.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721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92D7-57FD-4BDF-BB4A-6293A80241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C4D2A0-5216-49C5-8087-DE0AD00EEC3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64D140C-80BF-4D76-8D96-303E3A10433B}"/>
              </a:ext>
            </a:extLst>
          </p:cNvPr>
          <p:cNvPicPr>
            <a:picLocks noChangeAspect="1"/>
          </p:cNvPicPr>
          <p:nvPr/>
        </p:nvPicPr>
        <p:blipFill>
          <a:blip r:embed="rId2"/>
          <a:stretch>
            <a:fillRect/>
          </a:stretch>
        </p:blipFill>
        <p:spPr>
          <a:xfrm>
            <a:off x="838200" y="365125"/>
            <a:ext cx="10515599" cy="6492875"/>
          </a:xfrm>
          <a:prstGeom prst="rect">
            <a:avLst/>
          </a:prstGeom>
        </p:spPr>
      </p:pic>
    </p:spTree>
    <p:extLst>
      <p:ext uri="{BB962C8B-B14F-4D97-AF65-F5344CB8AC3E}">
        <p14:creationId xmlns:p14="http://schemas.microsoft.com/office/powerpoint/2010/main" val="2308640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F353-31D5-445B-9FA3-C9F2F705C423}"/>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4p’s of Project Management? </a:t>
            </a:r>
          </a:p>
        </p:txBody>
      </p:sp>
      <p:sp>
        <p:nvSpPr>
          <p:cNvPr id="3" name="Content Placeholder 2">
            <a:extLst>
              <a:ext uri="{FF2B5EF4-FFF2-40B4-BE49-F238E27FC236}">
                <a16:creationId xmlns:a16="http://schemas.microsoft.com/office/drawing/2014/main" id="{E88C1F6C-4116-4720-9D54-EFADF4CB509C}"/>
              </a:ext>
            </a:extLst>
          </p:cNvPr>
          <p:cNvSpPr>
            <a:spLocks noGrp="1"/>
          </p:cNvSpPr>
          <p:nvPr>
            <p:ph idx="1"/>
          </p:nvPr>
        </p:nvSpPr>
        <p:spPr/>
        <p:txBody>
          <a:bodyPr/>
          <a:lstStyle/>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your project can help your team meet its goals and objectives. The four P’s are :</a:t>
            </a:r>
          </a:p>
          <a:p>
            <a:pPr algn="just"/>
            <a:r>
              <a:rPr lang="en-US" b="0" i="0" dirty="0">
                <a:solidFill>
                  <a:srgbClr val="000000"/>
                </a:solidFill>
                <a:effectLst/>
                <a:latin typeface="Times New Roman" panose="02020603050405020304" pitchFamily="18" charset="0"/>
                <a:cs typeface="Times New Roman" panose="02020603050405020304" pitchFamily="18" charset="0"/>
              </a:rPr>
              <a:t>People</a:t>
            </a:r>
          </a:p>
          <a:p>
            <a:pPr algn="just"/>
            <a:r>
              <a:rPr lang="en-US" b="0" i="0" dirty="0">
                <a:solidFill>
                  <a:srgbClr val="000000"/>
                </a:solidFill>
                <a:effectLst/>
                <a:latin typeface="Times New Roman" panose="02020603050405020304" pitchFamily="18" charset="0"/>
                <a:cs typeface="Times New Roman" panose="02020603050405020304" pitchFamily="18" charset="0"/>
              </a:rPr>
              <a:t>Product</a:t>
            </a:r>
          </a:p>
          <a:p>
            <a:pPr algn="just"/>
            <a:r>
              <a:rPr lang="en-US" b="0" i="0" dirty="0">
                <a:solidFill>
                  <a:srgbClr val="000000"/>
                </a:solidFill>
                <a:effectLst/>
                <a:latin typeface="Times New Roman" panose="02020603050405020304" pitchFamily="18" charset="0"/>
                <a:cs typeface="Times New Roman" panose="02020603050405020304" pitchFamily="18" charset="0"/>
              </a:rPr>
              <a:t>Process</a:t>
            </a:r>
          </a:p>
          <a:p>
            <a:pPr algn="just"/>
            <a:r>
              <a:rPr lang="en-US" b="0" i="0" dirty="0">
                <a:solidFill>
                  <a:srgbClr val="000000"/>
                </a:solidFill>
                <a:effectLst/>
                <a:latin typeface="Times New Roman" panose="02020603050405020304" pitchFamily="18" charset="0"/>
                <a:cs typeface="Times New Roman" panose="02020603050405020304" pitchFamily="18" charset="0"/>
              </a:rPr>
              <a:t>Project</a:t>
            </a:r>
          </a:p>
          <a:p>
            <a:endParaRPr lang="en-US" dirty="0"/>
          </a:p>
        </p:txBody>
      </p:sp>
    </p:spTree>
    <p:extLst>
      <p:ext uri="{BB962C8B-B14F-4D97-AF65-F5344CB8AC3E}">
        <p14:creationId xmlns:p14="http://schemas.microsoft.com/office/powerpoint/2010/main" val="171597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967A-FBD4-4F99-AF01-837F552F63C7}"/>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People</a:t>
            </a:r>
          </a:p>
        </p:txBody>
      </p:sp>
      <p:sp>
        <p:nvSpPr>
          <p:cNvPr id="3" name="Content Placeholder 2">
            <a:extLst>
              <a:ext uri="{FF2B5EF4-FFF2-40B4-BE49-F238E27FC236}">
                <a16:creationId xmlns:a16="http://schemas.microsoft.com/office/drawing/2014/main" id="{57EF8B07-B5F2-4248-A011-C1C0CAE231C7}"/>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Identifying the roles people play in almost any given project is the first step to a successful project. People are the primary resource on every project, and a well-managed team can greatly increase the chances for success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074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07F9-7423-4579-87A7-58EC0C90EB28}"/>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Product</a:t>
            </a:r>
          </a:p>
        </p:txBody>
      </p:sp>
      <p:sp>
        <p:nvSpPr>
          <p:cNvPr id="3" name="Content Placeholder 2">
            <a:extLst>
              <a:ext uri="{FF2B5EF4-FFF2-40B4-BE49-F238E27FC236}">
                <a16:creationId xmlns:a16="http://schemas.microsoft.com/office/drawing/2014/main" id="{4D64767F-B03D-4498-9B88-7931751702CA}"/>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As the name suggests, this is the deliverable of the project. The project manager should define the product scope to ensure a successful outcome, control “scope creep”; as well as technical hurdles that he or she may encounter.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51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8F0D-92B5-41B6-B4FD-650AD2CDD51F}"/>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Process</a:t>
            </a:r>
          </a:p>
        </p:txBody>
      </p:sp>
      <p:sp>
        <p:nvSpPr>
          <p:cNvPr id="3" name="Content Placeholder 2">
            <a:extLst>
              <a:ext uri="{FF2B5EF4-FFF2-40B4-BE49-F238E27FC236}">
                <a16:creationId xmlns:a16="http://schemas.microsoft.com/office/drawing/2014/main" id="{E7841CD1-FCD1-41AD-AAA1-F48C3E8E8CE7}"/>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The third P of project management is Process. Project managers and team members should have a methodology and plan that outlines their approach. Without a clearly defined process, team members will not know what to do and when to carry out project activities.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21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A40D-3F2F-4F82-B384-F6279E014DFB}"/>
              </a:ext>
            </a:extLst>
          </p:cNvPr>
          <p:cNvSpPr>
            <a:spLocks noGrp="1"/>
          </p:cNvSpPr>
          <p:nvPr>
            <p:ph type="title"/>
          </p:nvPr>
        </p:nvSpPr>
        <p:spPr/>
        <p:txBody>
          <a:bodyPr>
            <a:normAutofit fontScale="90000"/>
          </a:bodyPr>
          <a:lstStyle/>
          <a:p>
            <a:pPr algn="ctr"/>
            <a:br>
              <a:rPr lang="en-US" sz="4000" i="0" dirty="0">
                <a:solidFill>
                  <a:srgbClr val="000000"/>
                </a:solidFill>
                <a:effectLst/>
                <a:latin typeface="Times New Roman" panose="02020603050405020304" pitchFamily="18" charset="0"/>
                <a:cs typeface="Times New Roman" panose="02020603050405020304" pitchFamily="18" charset="0"/>
              </a:rPr>
            </a:br>
            <a:r>
              <a:rPr lang="en-US" i="0" dirty="0">
                <a:solidFill>
                  <a:srgbClr val="000000"/>
                </a:solidFill>
                <a:effectLst/>
                <a:latin typeface="Times New Roman" panose="02020603050405020304" pitchFamily="18" charset="0"/>
                <a:cs typeface="Times New Roman" panose="02020603050405020304" pitchFamily="18" charset="0"/>
              </a:rPr>
              <a:t>Project</a:t>
            </a:r>
            <a:br>
              <a:rPr lang="en-US" b="0" i="0" dirty="0">
                <a:solidFill>
                  <a:srgbClr val="000000"/>
                </a:solidFill>
                <a:effectLst/>
                <a:latin typeface="Open Sans"/>
              </a:rPr>
            </a:br>
            <a:endParaRPr lang="en-US" dirty="0"/>
          </a:p>
        </p:txBody>
      </p:sp>
      <p:sp>
        <p:nvSpPr>
          <p:cNvPr id="3" name="Content Placeholder 2">
            <a:extLst>
              <a:ext uri="{FF2B5EF4-FFF2-40B4-BE49-F238E27FC236}">
                <a16:creationId xmlns:a16="http://schemas.microsoft.com/office/drawing/2014/main" id="{EEDF8CA6-C391-4EDB-8744-57D52533AB5D}"/>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The fourth and final P of project management is Project. This is where the project manager’s roles and responsibilities come into play. He or she must guide team members to achieve the project’s goals and objectives. </a:t>
            </a:r>
          </a:p>
          <a:p>
            <a:pPr algn="just"/>
            <a:r>
              <a:rPr lang="en-US" b="0" i="0" dirty="0">
                <a:solidFill>
                  <a:srgbClr val="000000"/>
                </a:solidFill>
                <a:effectLst/>
                <a:latin typeface="Times New Roman" panose="02020603050405020304" pitchFamily="18" charset="0"/>
                <a:cs typeface="Times New Roman" panose="02020603050405020304" pitchFamily="18" charset="0"/>
              </a:rPr>
              <a:t>The project manager must delegate tasks, help team members when needed, and ultimately strive to accomplish all requirements set forth in the project scope.</a:t>
            </a:r>
          </a:p>
          <a:p>
            <a:endParaRPr lang="en-US" dirty="0"/>
          </a:p>
        </p:txBody>
      </p:sp>
    </p:spTree>
    <p:extLst>
      <p:ext uri="{BB962C8B-B14F-4D97-AF65-F5344CB8AC3E}">
        <p14:creationId xmlns:p14="http://schemas.microsoft.com/office/powerpoint/2010/main" val="1122801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1F16-76FF-48C4-82EB-61B3B940B326}"/>
              </a:ext>
            </a:extLst>
          </p:cNvPr>
          <p:cNvSpPr>
            <a:spLocks noGrp="1"/>
          </p:cNvSpPr>
          <p:nvPr>
            <p:ph type="title"/>
          </p:nvPr>
        </p:nvSpPr>
        <p:spPr/>
        <p:txBody>
          <a:bodyPr>
            <a:normAutofit/>
          </a:bodyPr>
          <a:lstStyle/>
          <a:p>
            <a:pPr algn="ctr"/>
            <a:r>
              <a:rPr lang="en-US" sz="4000" i="0" u="none" strike="noStrike" baseline="0" dirty="0">
                <a:solidFill>
                  <a:srgbClr val="333333"/>
                </a:solidFill>
                <a:latin typeface="Times New Roman" panose="02020603050405020304" pitchFamily="18" charset="0"/>
                <a:cs typeface="Times New Roman" panose="02020603050405020304" pitchFamily="18" charset="0"/>
              </a:rPr>
              <a:t>Selecting a Project Team</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07E37E-1D6D-4D43-92C2-FB9793EB472E}"/>
              </a:ext>
            </a:extLst>
          </p:cNvPr>
          <p:cNvSpPr>
            <a:spLocks noGrp="1"/>
          </p:cNvSpPr>
          <p:nvPr>
            <p:ph idx="1"/>
          </p:nvPr>
        </p:nvSpPr>
        <p:spPr/>
        <p:txBody>
          <a:bodyPr>
            <a:normAutofit/>
          </a:bodyPr>
          <a:lstStyle/>
          <a:p>
            <a:pPr algn="just"/>
            <a:r>
              <a:rPr lang="en-US" b="0" i="0" u="none" strike="noStrike" baseline="0" dirty="0">
                <a:solidFill>
                  <a:srgbClr val="333333"/>
                </a:solidFill>
                <a:latin typeface="Times New Roman" panose="02020603050405020304" pitchFamily="18" charset="0"/>
                <a:cs typeface="Times New Roman" panose="02020603050405020304" pitchFamily="18" charset="0"/>
              </a:rPr>
              <a:t>The selection of a project team occurs early in the life cycle of a software development project.</a:t>
            </a:r>
          </a:p>
          <a:p>
            <a:pPr algn="just"/>
            <a:r>
              <a:rPr lang="en-US" b="0" i="0" u="none" strike="noStrike" baseline="0" dirty="0">
                <a:solidFill>
                  <a:srgbClr val="333333"/>
                </a:solidFill>
                <a:latin typeface="Times New Roman" panose="02020603050405020304" pitchFamily="18" charset="0"/>
                <a:cs typeface="Times New Roman" panose="02020603050405020304" pitchFamily="18" charset="0"/>
              </a:rPr>
              <a:t>The selection of team members, the stages of team building that occur, and the way in which the team transforms all support and affect the remainder of the activities in the life cycle.</a:t>
            </a:r>
          </a:p>
          <a:p>
            <a:pPr algn="just"/>
            <a:r>
              <a:rPr lang="en-US" b="0" i="0" u="none" strike="noStrike" baseline="0" dirty="0">
                <a:solidFill>
                  <a:srgbClr val="333333"/>
                </a:solidFill>
                <a:latin typeface="Times New Roman" panose="02020603050405020304" pitchFamily="18" charset="0"/>
                <a:cs typeface="Times New Roman" panose="02020603050405020304" pitchFamily="18" charset="0"/>
              </a:rPr>
              <a:t>Many project teams exhibit behavioral characteristics of a single personality. Some are productive, some are seemingly dysfunctional, and others exhibit wide mood swings.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6599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EEBD-E4E2-4247-951E-ED5A80C702FD}"/>
              </a:ext>
            </a:extLst>
          </p:cNvPr>
          <p:cNvSpPr>
            <a:spLocks noGrp="1"/>
          </p:cNvSpPr>
          <p:nvPr>
            <p:ph type="title"/>
          </p:nvPr>
        </p:nvSpPr>
        <p:spPr/>
        <p:txBody>
          <a:bodyPr>
            <a:normAutofit/>
          </a:bodyPr>
          <a:lstStyle/>
          <a:p>
            <a:pPr algn="ctr"/>
            <a:r>
              <a:rPr lang="en-US" sz="4000" i="0" u="none" strike="noStrike" baseline="0" dirty="0">
                <a:solidFill>
                  <a:srgbClr val="333333"/>
                </a:solidFill>
                <a:latin typeface="Times New Roman" panose="02020603050405020304" pitchFamily="18" charset="0"/>
                <a:cs typeface="Times New Roman" panose="02020603050405020304" pitchFamily="18" charset="0"/>
              </a:rPr>
              <a:t>Where We Are in the Product Development Life Cycle</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3077A1-7E0C-467F-83A6-5E1A8BE9ED08}"/>
              </a:ext>
            </a:extLst>
          </p:cNvPr>
          <p:cNvSpPr>
            <a:spLocks noGrp="1"/>
          </p:cNvSpPr>
          <p:nvPr>
            <p:ph idx="1"/>
          </p:nvPr>
        </p:nvSpPr>
        <p:spPr/>
        <p:txBody>
          <a:bodyPr>
            <a:normAutofit/>
          </a:bodyPr>
          <a:lstStyle/>
          <a:p>
            <a:pPr algn="just"/>
            <a:r>
              <a:rPr lang="en-US" b="0" i="0" u="none" strike="noStrike" baseline="0" dirty="0">
                <a:solidFill>
                  <a:srgbClr val="333333"/>
                </a:solidFill>
                <a:latin typeface="Times New Roman" panose="02020603050405020304" pitchFamily="18" charset="0"/>
                <a:cs typeface="Times New Roman" panose="02020603050405020304" pitchFamily="18" charset="0"/>
              </a:rPr>
              <a:t>The selection and formation of a project team supports the entire life cycle and is therefore important to every phase, but the first team formation occurs early in the project.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40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E5E4-DE81-45EA-81D0-7767A0F961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13996E-44E3-4729-8F28-1C0D6434F1C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8D53F5E-8D4A-463B-8B2B-742E56DB2635}"/>
              </a:ext>
            </a:extLst>
          </p:cNvPr>
          <p:cNvPicPr>
            <a:picLocks noChangeAspect="1"/>
          </p:cNvPicPr>
          <p:nvPr/>
        </p:nvPicPr>
        <p:blipFill>
          <a:blip r:embed="rId2"/>
          <a:stretch>
            <a:fillRect/>
          </a:stretch>
        </p:blipFill>
        <p:spPr>
          <a:xfrm>
            <a:off x="838200" y="365125"/>
            <a:ext cx="10515600" cy="5864225"/>
          </a:xfrm>
          <a:prstGeom prst="rect">
            <a:avLst/>
          </a:prstGeom>
        </p:spPr>
      </p:pic>
    </p:spTree>
    <p:extLst>
      <p:ext uri="{BB962C8B-B14F-4D97-AF65-F5344CB8AC3E}">
        <p14:creationId xmlns:p14="http://schemas.microsoft.com/office/powerpoint/2010/main" val="2044645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1565</TotalTime>
  <Words>580</Words>
  <Application>Microsoft Office PowerPoint</Application>
  <PresentationFormat>Widescreen</PresentationFormat>
  <Paragraphs>36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Software Project Management</vt:lpstr>
      <vt:lpstr>4p’s of Project Management? </vt:lpstr>
      <vt:lpstr>People</vt:lpstr>
      <vt:lpstr>Product</vt:lpstr>
      <vt:lpstr>Process</vt:lpstr>
      <vt:lpstr> Project </vt:lpstr>
      <vt:lpstr>Selecting a Project Team</vt:lpstr>
      <vt:lpstr>Where We Are in the Product Development Life Cycle</vt:lpstr>
      <vt:lpstr>PowerPoint Presentation</vt:lpstr>
      <vt:lpstr>The Whole Is the Sum of the Parts</vt:lpstr>
      <vt:lpstr>Individual Personality Type</vt:lpstr>
      <vt:lpstr>Myers-Briggs Type Indicator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Maryum Ishfaq</dc:creator>
  <cp:lastModifiedBy>Zain Ul Islam</cp:lastModifiedBy>
  <cp:revision>25</cp:revision>
  <dcterms:created xsi:type="dcterms:W3CDTF">2020-09-22T07:37:35Z</dcterms:created>
  <dcterms:modified xsi:type="dcterms:W3CDTF">2020-09-23T15:12:07Z</dcterms:modified>
</cp:coreProperties>
</file>