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58" r:id="rId4"/>
    <p:sldId id="267" r:id="rId5"/>
    <p:sldId id="268" r:id="rId6"/>
    <p:sldId id="273" r:id="rId7"/>
    <p:sldId id="274" r:id="rId8"/>
    <p:sldId id="275" r:id="rId9"/>
    <p:sldId id="276"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FCD18-57D0-4255-BBFB-96BC70EFC584}" type="datetimeFigureOut">
              <a:rPr lang="en-US" smtClean="0"/>
              <a:t>9/24/2020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9C9EC-FC6A-447A-97D9-C9F653A1D2BF}" type="slidenum">
              <a:rPr lang="en-US" smtClean="0"/>
              <a:t>‹#›</a:t>
            </a:fld>
            <a:endParaRPr lang="en-US"/>
          </a:p>
        </p:txBody>
      </p:sp>
    </p:spTree>
    <p:extLst>
      <p:ext uri="{BB962C8B-B14F-4D97-AF65-F5344CB8AC3E}">
        <p14:creationId xmlns:p14="http://schemas.microsoft.com/office/powerpoint/2010/main" val="77437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9C9EC-FC6A-447A-97D9-C9F653A1D2BF}" type="slidenum">
              <a:rPr lang="en-US" smtClean="0"/>
              <a:t>8</a:t>
            </a:fld>
            <a:endParaRPr lang="en-US"/>
          </a:p>
        </p:txBody>
      </p:sp>
    </p:spTree>
    <p:extLst>
      <p:ext uri="{BB962C8B-B14F-4D97-AF65-F5344CB8AC3E}">
        <p14:creationId xmlns:p14="http://schemas.microsoft.com/office/powerpoint/2010/main" val="2863637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E8A7-DEB3-4032-BEEA-5165B90878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4F5D62-028D-4B31-8313-77FF63081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15EDD8-9A24-46FF-ADF5-D2826B83D10D}"/>
              </a:ext>
            </a:extLst>
          </p:cNvPr>
          <p:cNvSpPr>
            <a:spLocks noGrp="1"/>
          </p:cNvSpPr>
          <p:nvPr>
            <p:ph type="dt" sz="half" idx="10"/>
          </p:nvPr>
        </p:nvSpPr>
        <p:spPr/>
        <p:txBody>
          <a:bodyPr/>
          <a:lstStyle/>
          <a:p>
            <a:fld id="{A70068D5-A961-4D1B-A52B-2EC59D623202}" type="datetimeFigureOut">
              <a:rPr lang="en-US" smtClean="0"/>
              <a:t>9/24/2020</a:t>
            </a:fld>
            <a:endParaRPr lang="en-US"/>
          </a:p>
        </p:txBody>
      </p:sp>
      <p:sp>
        <p:nvSpPr>
          <p:cNvPr id="5" name="Footer Placeholder 4">
            <a:extLst>
              <a:ext uri="{FF2B5EF4-FFF2-40B4-BE49-F238E27FC236}">
                <a16:creationId xmlns:a16="http://schemas.microsoft.com/office/drawing/2014/main" id="{47DF358E-5ABC-42A1-BBC1-C129F3A0E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131F8-204C-4EB1-9D65-1FDB1EFCAC5C}"/>
              </a:ext>
            </a:extLst>
          </p:cNvPr>
          <p:cNvSpPr>
            <a:spLocks noGrp="1"/>
          </p:cNvSpPr>
          <p:nvPr>
            <p:ph type="sldNum" sz="quarter" idx="12"/>
          </p:nvPr>
        </p:nvSpPr>
        <p:spPr/>
        <p:txBody>
          <a:bodyPr/>
          <a:lstStyle/>
          <a:p>
            <a:fld id="{6FC17C56-07C6-4542-B577-0F0DE071A697}" type="slidenum">
              <a:rPr lang="en-US" smtClean="0"/>
              <a:t>‹#›</a:t>
            </a:fld>
            <a:endParaRPr lang="en-US"/>
          </a:p>
        </p:txBody>
      </p:sp>
    </p:spTree>
    <p:extLst>
      <p:ext uri="{BB962C8B-B14F-4D97-AF65-F5344CB8AC3E}">
        <p14:creationId xmlns:p14="http://schemas.microsoft.com/office/powerpoint/2010/main" val="396579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77F7-6ABD-4AD5-BA2A-8723E31F21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389B9-9A92-4606-9C1B-AEE016AD9B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061D-399E-4555-8969-AD7982983B07}"/>
              </a:ext>
            </a:extLst>
          </p:cNvPr>
          <p:cNvSpPr>
            <a:spLocks noGrp="1"/>
          </p:cNvSpPr>
          <p:nvPr>
            <p:ph type="dt" sz="half" idx="10"/>
          </p:nvPr>
        </p:nvSpPr>
        <p:spPr/>
        <p:txBody>
          <a:bodyPr/>
          <a:lstStyle/>
          <a:p>
            <a:fld id="{A70068D5-A961-4D1B-A52B-2EC59D623202}" type="datetimeFigureOut">
              <a:rPr lang="en-US" smtClean="0"/>
              <a:t>9/24/2020</a:t>
            </a:fld>
            <a:endParaRPr lang="en-US"/>
          </a:p>
        </p:txBody>
      </p:sp>
      <p:sp>
        <p:nvSpPr>
          <p:cNvPr id="5" name="Footer Placeholder 4">
            <a:extLst>
              <a:ext uri="{FF2B5EF4-FFF2-40B4-BE49-F238E27FC236}">
                <a16:creationId xmlns:a16="http://schemas.microsoft.com/office/drawing/2014/main" id="{F8FAB131-A9CF-4AA3-BAA5-BAA9A9590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E6171-1AFC-42B3-BAFF-8537130CD2B2}"/>
              </a:ext>
            </a:extLst>
          </p:cNvPr>
          <p:cNvSpPr>
            <a:spLocks noGrp="1"/>
          </p:cNvSpPr>
          <p:nvPr>
            <p:ph type="sldNum" sz="quarter" idx="12"/>
          </p:nvPr>
        </p:nvSpPr>
        <p:spPr/>
        <p:txBody>
          <a:bodyPr/>
          <a:lstStyle/>
          <a:p>
            <a:fld id="{6FC17C56-07C6-4542-B577-0F0DE071A697}" type="slidenum">
              <a:rPr lang="en-US" smtClean="0"/>
              <a:t>‹#›</a:t>
            </a:fld>
            <a:endParaRPr lang="en-US"/>
          </a:p>
        </p:txBody>
      </p:sp>
    </p:spTree>
    <p:extLst>
      <p:ext uri="{BB962C8B-B14F-4D97-AF65-F5344CB8AC3E}">
        <p14:creationId xmlns:p14="http://schemas.microsoft.com/office/powerpoint/2010/main" val="417641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C0EFD-D2FB-4434-A81D-6FE385E07C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D9E6A3-C695-4EF6-9EBA-F8F009D0C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AD912-7A6A-44D6-B301-FE4E5424BD5F}"/>
              </a:ext>
            </a:extLst>
          </p:cNvPr>
          <p:cNvSpPr>
            <a:spLocks noGrp="1"/>
          </p:cNvSpPr>
          <p:nvPr>
            <p:ph type="dt" sz="half" idx="10"/>
          </p:nvPr>
        </p:nvSpPr>
        <p:spPr/>
        <p:txBody>
          <a:bodyPr/>
          <a:lstStyle/>
          <a:p>
            <a:fld id="{A70068D5-A961-4D1B-A52B-2EC59D623202}" type="datetimeFigureOut">
              <a:rPr lang="en-US" smtClean="0"/>
              <a:t>9/24/2020</a:t>
            </a:fld>
            <a:endParaRPr lang="en-US"/>
          </a:p>
        </p:txBody>
      </p:sp>
      <p:sp>
        <p:nvSpPr>
          <p:cNvPr id="5" name="Footer Placeholder 4">
            <a:extLst>
              <a:ext uri="{FF2B5EF4-FFF2-40B4-BE49-F238E27FC236}">
                <a16:creationId xmlns:a16="http://schemas.microsoft.com/office/drawing/2014/main" id="{FE075A42-EC3A-464B-9D37-120F6ADA2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4B915-CA89-42AA-9E47-0712A80DCEA0}"/>
              </a:ext>
            </a:extLst>
          </p:cNvPr>
          <p:cNvSpPr>
            <a:spLocks noGrp="1"/>
          </p:cNvSpPr>
          <p:nvPr>
            <p:ph type="sldNum" sz="quarter" idx="12"/>
          </p:nvPr>
        </p:nvSpPr>
        <p:spPr/>
        <p:txBody>
          <a:bodyPr/>
          <a:lstStyle/>
          <a:p>
            <a:fld id="{6FC17C56-07C6-4542-B577-0F0DE071A697}" type="slidenum">
              <a:rPr lang="en-US" smtClean="0"/>
              <a:t>‹#›</a:t>
            </a:fld>
            <a:endParaRPr lang="en-US"/>
          </a:p>
        </p:txBody>
      </p:sp>
    </p:spTree>
    <p:extLst>
      <p:ext uri="{BB962C8B-B14F-4D97-AF65-F5344CB8AC3E}">
        <p14:creationId xmlns:p14="http://schemas.microsoft.com/office/powerpoint/2010/main" val="247825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F60B-8E78-4AD0-84A9-70F38CB19B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5BE01-2CEC-4B13-A83B-94F4FCD92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E8EC0-D776-4B20-9B19-59625D46D8A7}"/>
              </a:ext>
            </a:extLst>
          </p:cNvPr>
          <p:cNvSpPr>
            <a:spLocks noGrp="1"/>
          </p:cNvSpPr>
          <p:nvPr>
            <p:ph type="dt" sz="half" idx="10"/>
          </p:nvPr>
        </p:nvSpPr>
        <p:spPr/>
        <p:txBody>
          <a:bodyPr/>
          <a:lstStyle/>
          <a:p>
            <a:fld id="{A70068D5-A961-4D1B-A52B-2EC59D623202}" type="datetimeFigureOut">
              <a:rPr lang="en-US" smtClean="0"/>
              <a:t>9/24/2020</a:t>
            </a:fld>
            <a:endParaRPr lang="en-US"/>
          </a:p>
        </p:txBody>
      </p:sp>
      <p:sp>
        <p:nvSpPr>
          <p:cNvPr id="5" name="Footer Placeholder 4">
            <a:extLst>
              <a:ext uri="{FF2B5EF4-FFF2-40B4-BE49-F238E27FC236}">
                <a16:creationId xmlns:a16="http://schemas.microsoft.com/office/drawing/2014/main" id="{4EA69F8B-1BCD-4DE7-BC41-C121DFE35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2D59F-1F7F-4854-8BD0-42CAD6882982}"/>
              </a:ext>
            </a:extLst>
          </p:cNvPr>
          <p:cNvSpPr>
            <a:spLocks noGrp="1"/>
          </p:cNvSpPr>
          <p:nvPr>
            <p:ph type="sldNum" sz="quarter" idx="12"/>
          </p:nvPr>
        </p:nvSpPr>
        <p:spPr/>
        <p:txBody>
          <a:bodyPr/>
          <a:lstStyle/>
          <a:p>
            <a:fld id="{6FC17C56-07C6-4542-B577-0F0DE071A697}" type="slidenum">
              <a:rPr lang="en-US" smtClean="0"/>
              <a:t>‹#›</a:t>
            </a:fld>
            <a:endParaRPr lang="en-US"/>
          </a:p>
        </p:txBody>
      </p:sp>
    </p:spTree>
    <p:extLst>
      <p:ext uri="{BB962C8B-B14F-4D97-AF65-F5344CB8AC3E}">
        <p14:creationId xmlns:p14="http://schemas.microsoft.com/office/powerpoint/2010/main" val="65335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96C0-D439-4A12-9B7C-5FB4AE68F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6D88D3-48BF-4AA4-933F-BCE35A86C7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49DA4E-8EB4-4176-8F7A-0BDC05F179D1}"/>
              </a:ext>
            </a:extLst>
          </p:cNvPr>
          <p:cNvSpPr>
            <a:spLocks noGrp="1"/>
          </p:cNvSpPr>
          <p:nvPr>
            <p:ph type="dt" sz="half" idx="10"/>
          </p:nvPr>
        </p:nvSpPr>
        <p:spPr/>
        <p:txBody>
          <a:bodyPr/>
          <a:lstStyle/>
          <a:p>
            <a:fld id="{A70068D5-A961-4D1B-A52B-2EC59D623202}" type="datetimeFigureOut">
              <a:rPr lang="en-US" smtClean="0"/>
              <a:t>9/24/2020</a:t>
            </a:fld>
            <a:endParaRPr lang="en-US"/>
          </a:p>
        </p:txBody>
      </p:sp>
      <p:sp>
        <p:nvSpPr>
          <p:cNvPr id="5" name="Footer Placeholder 4">
            <a:extLst>
              <a:ext uri="{FF2B5EF4-FFF2-40B4-BE49-F238E27FC236}">
                <a16:creationId xmlns:a16="http://schemas.microsoft.com/office/drawing/2014/main" id="{5E9BFBEC-4A45-4EF8-A9AD-0FC32B27C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7731F-36C8-4C48-810F-AC3A88AEE81E}"/>
              </a:ext>
            </a:extLst>
          </p:cNvPr>
          <p:cNvSpPr>
            <a:spLocks noGrp="1"/>
          </p:cNvSpPr>
          <p:nvPr>
            <p:ph type="sldNum" sz="quarter" idx="12"/>
          </p:nvPr>
        </p:nvSpPr>
        <p:spPr/>
        <p:txBody>
          <a:bodyPr/>
          <a:lstStyle/>
          <a:p>
            <a:fld id="{6FC17C56-07C6-4542-B577-0F0DE071A697}" type="slidenum">
              <a:rPr lang="en-US" smtClean="0"/>
              <a:t>‹#›</a:t>
            </a:fld>
            <a:endParaRPr lang="en-US"/>
          </a:p>
        </p:txBody>
      </p:sp>
    </p:spTree>
    <p:extLst>
      <p:ext uri="{BB962C8B-B14F-4D97-AF65-F5344CB8AC3E}">
        <p14:creationId xmlns:p14="http://schemas.microsoft.com/office/powerpoint/2010/main" val="3279768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DEFB-A207-4C8D-A2F2-B86E0398D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4824D-FD5A-4EDB-8353-F14B1A8A7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50DE1E-94EF-4CC8-8764-317A5EA383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2398AF-05A5-44DA-8F0E-848977B5B7C7}"/>
              </a:ext>
            </a:extLst>
          </p:cNvPr>
          <p:cNvSpPr>
            <a:spLocks noGrp="1"/>
          </p:cNvSpPr>
          <p:nvPr>
            <p:ph type="dt" sz="half" idx="10"/>
          </p:nvPr>
        </p:nvSpPr>
        <p:spPr/>
        <p:txBody>
          <a:bodyPr/>
          <a:lstStyle/>
          <a:p>
            <a:fld id="{A70068D5-A961-4D1B-A52B-2EC59D623202}" type="datetimeFigureOut">
              <a:rPr lang="en-US" smtClean="0"/>
              <a:t>9/24/2020</a:t>
            </a:fld>
            <a:endParaRPr lang="en-US"/>
          </a:p>
        </p:txBody>
      </p:sp>
      <p:sp>
        <p:nvSpPr>
          <p:cNvPr id="6" name="Footer Placeholder 5">
            <a:extLst>
              <a:ext uri="{FF2B5EF4-FFF2-40B4-BE49-F238E27FC236}">
                <a16:creationId xmlns:a16="http://schemas.microsoft.com/office/drawing/2014/main" id="{12A8DB5A-AFD1-455A-A47A-B22E9862E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6CB77-EC44-46D9-B957-149C00BE4A56}"/>
              </a:ext>
            </a:extLst>
          </p:cNvPr>
          <p:cNvSpPr>
            <a:spLocks noGrp="1"/>
          </p:cNvSpPr>
          <p:nvPr>
            <p:ph type="sldNum" sz="quarter" idx="12"/>
          </p:nvPr>
        </p:nvSpPr>
        <p:spPr/>
        <p:txBody>
          <a:bodyPr/>
          <a:lstStyle/>
          <a:p>
            <a:fld id="{6FC17C56-07C6-4542-B577-0F0DE071A697}" type="slidenum">
              <a:rPr lang="en-US" smtClean="0"/>
              <a:t>‹#›</a:t>
            </a:fld>
            <a:endParaRPr lang="en-US"/>
          </a:p>
        </p:txBody>
      </p:sp>
    </p:spTree>
    <p:extLst>
      <p:ext uri="{BB962C8B-B14F-4D97-AF65-F5344CB8AC3E}">
        <p14:creationId xmlns:p14="http://schemas.microsoft.com/office/powerpoint/2010/main" val="26799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074F-37C2-4551-8127-955D6AC767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374A8E-A1CC-4C36-8BFC-689CA1A9A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3F05BA-188B-4245-BD05-144C68410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12EE37-E717-416A-BDA7-082A3F6630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1670D0-D7A3-4A0B-9BCB-2D3B9F747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4E8D5B-45C6-4B71-9466-DC055ACEEEE4}"/>
              </a:ext>
            </a:extLst>
          </p:cNvPr>
          <p:cNvSpPr>
            <a:spLocks noGrp="1"/>
          </p:cNvSpPr>
          <p:nvPr>
            <p:ph type="dt" sz="half" idx="10"/>
          </p:nvPr>
        </p:nvSpPr>
        <p:spPr/>
        <p:txBody>
          <a:bodyPr/>
          <a:lstStyle/>
          <a:p>
            <a:fld id="{A70068D5-A961-4D1B-A52B-2EC59D623202}" type="datetimeFigureOut">
              <a:rPr lang="en-US" smtClean="0"/>
              <a:t>9/24/2020</a:t>
            </a:fld>
            <a:endParaRPr lang="en-US"/>
          </a:p>
        </p:txBody>
      </p:sp>
      <p:sp>
        <p:nvSpPr>
          <p:cNvPr id="8" name="Footer Placeholder 7">
            <a:extLst>
              <a:ext uri="{FF2B5EF4-FFF2-40B4-BE49-F238E27FC236}">
                <a16:creationId xmlns:a16="http://schemas.microsoft.com/office/drawing/2014/main" id="{E438ACE9-1DD1-4016-89B8-D12C8D533D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5CD339-6EAB-4DF7-8DA6-A5397E5F8D6E}"/>
              </a:ext>
            </a:extLst>
          </p:cNvPr>
          <p:cNvSpPr>
            <a:spLocks noGrp="1"/>
          </p:cNvSpPr>
          <p:nvPr>
            <p:ph type="sldNum" sz="quarter" idx="12"/>
          </p:nvPr>
        </p:nvSpPr>
        <p:spPr/>
        <p:txBody>
          <a:bodyPr/>
          <a:lstStyle/>
          <a:p>
            <a:fld id="{6FC17C56-07C6-4542-B577-0F0DE071A697}" type="slidenum">
              <a:rPr lang="en-US" smtClean="0"/>
              <a:t>‹#›</a:t>
            </a:fld>
            <a:endParaRPr lang="en-US"/>
          </a:p>
        </p:txBody>
      </p:sp>
    </p:spTree>
    <p:extLst>
      <p:ext uri="{BB962C8B-B14F-4D97-AF65-F5344CB8AC3E}">
        <p14:creationId xmlns:p14="http://schemas.microsoft.com/office/powerpoint/2010/main" val="250755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D73D-FFFE-46AD-A439-7432771593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47ACA3-D877-4455-9923-EA83CA6B5CB3}"/>
              </a:ext>
            </a:extLst>
          </p:cNvPr>
          <p:cNvSpPr>
            <a:spLocks noGrp="1"/>
          </p:cNvSpPr>
          <p:nvPr>
            <p:ph type="dt" sz="half" idx="10"/>
          </p:nvPr>
        </p:nvSpPr>
        <p:spPr/>
        <p:txBody>
          <a:bodyPr/>
          <a:lstStyle/>
          <a:p>
            <a:fld id="{A70068D5-A961-4D1B-A52B-2EC59D623202}" type="datetimeFigureOut">
              <a:rPr lang="en-US" smtClean="0"/>
              <a:t>9/24/2020</a:t>
            </a:fld>
            <a:endParaRPr lang="en-US"/>
          </a:p>
        </p:txBody>
      </p:sp>
      <p:sp>
        <p:nvSpPr>
          <p:cNvPr id="4" name="Footer Placeholder 3">
            <a:extLst>
              <a:ext uri="{FF2B5EF4-FFF2-40B4-BE49-F238E27FC236}">
                <a16:creationId xmlns:a16="http://schemas.microsoft.com/office/drawing/2014/main" id="{1C3AB40C-C3E6-4CA6-B420-814CBD1874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133519-7EC9-49CA-99A2-6FBE7D5DFD53}"/>
              </a:ext>
            </a:extLst>
          </p:cNvPr>
          <p:cNvSpPr>
            <a:spLocks noGrp="1"/>
          </p:cNvSpPr>
          <p:nvPr>
            <p:ph type="sldNum" sz="quarter" idx="12"/>
          </p:nvPr>
        </p:nvSpPr>
        <p:spPr/>
        <p:txBody>
          <a:bodyPr/>
          <a:lstStyle/>
          <a:p>
            <a:fld id="{6FC17C56-07C6-4542-B577-0F0DE071A697}" type="slidenum">
              <a:rPr lang="en-US" smtClean="0"/>
              <a:t>‹#›</a:t>
            </a:fld>
            <a:endParaRPr lang="en-US"/>
          </a:p>
        </p:txBody>
      </p:sp>
    </p:spTree>
    <p:extLst>
      <p:ext uri="{BB962C8B-B14F-4D97-AF65-F5344CB8AC3E}">
        <p14:creationId xmlns:p14="http://schemas.microsoft.com/office/powerpoint/2010/main" val="82550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0F654-0B17-471B-A0B8-862349A78620}"/>
              </a:ext>
            </a:extLst>
          </p:cNvPr>
          <p:cNvSpPr>
            <a:spLocks noGrp="1"/>
          </p:cNvSpPr>
          <p:nvPr>
            <p:ph type="dt" sz="half" idx="10"/>
          </p:nvPr>
        </p:nvSpPr>
        <p:spPr/>
        <p:txBody>
          <a:bodyPr/>
          <a:lstStyle/>
          <a:p>
            <a:fld id="{A70068D5-A961-4D1B-A52B-2EC59D623202}" type="datetimeFigureOut">
              <a:rPr lang="en-US" smtClean="0"/>
              <a:t>9/24/2020</a:t>
            </a:fld>
            <a:endParaRPr lang="en-US"/>
          </a:p>
        </p:txBody>
      </p:sp>
      <p:sp>
        <p:nvSpPr>
          <p:cNvPr id="3" name="Footer Placeholder 2">
            <a:extLst>
              <a:ext uri="{FF2B5EF4-FFF2-40B4-BE49-F238E27FC236}">
                <a16:creationId xmlns:a16="http://schemas.microsoft.com/office/drawing/2014/main" id="{A4750688-5A4A-4400-865D-AE6C803B2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CF7726-2176-42F7-AD8B-41E36DE572BA}"/>
              </a:ext>
            </a:extLst>
          </p:cNvPr>
          <p:cNvSpPr>
            <a:spLocks noGrp="1"/>
          </p:cNvSpPr>
          <p:nvPr>
            <p:ph type="sldNum" sz="quarter" idx="12"/>
          </p:nvPr>
        </p:nvSpPr>
        <p:spPr/>
        <p:txBody>
          <a:bodyPr/>
          <a:lstStyle/>
          <a:p>
            <a:fld id="{6FC17C56-07C6-4542-B577-0F0DE071A697}" type="slidenum">
              <a:rPr lang="en-US" smtClean="0"/>
              <a:t>‹#›</a:t>
            </a:fld>
            <a:endParaRPr lang="en-US"/>
          </a:p>
        </p:txBody>
      </p:sp>
    </p:spTree>
    <p:extLst>
      <p:ext uri="{BB962C8B-B14F-4D97-AF65-F5344CB8AC3E}">
        <p14:creationId xmlns:p14="http://schemas.microsoft.com/office/powerpoint/2010/main" val="381905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7860-0BED-4BE6-8BC6-B05AEC406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71B23C-F084-4214-A9B4-5C11044296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2C777D-EB6D-4D58-87A7-B5E484069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E63E7-057B-4433-9CAE-7C5B2D9EEBB3}"/>
              </a:ext>
            </a:extLst>
          </p:cNvPr>
          <p:cNvSpPr>
            <a:spLocks noGrp="1"/>
          </p:cNvSpPr>
          <p:nvPr>
            <p:ph type="dt" sz="half" idx="10"/>
          </p:nvPr>
        </p:nvSpPr>
        <p:spPr/>
        <p:txBody>
          <a:bodyPr/>
          <a:lstStyle/>
          <a:p>
            <a:fld id="{A70068D5-A961-4D1B-A52B-2EC59D623202}" type="datetimeFigureOut">
              <a:rPr lang="en-US" smtClean="0"/>
              <a:t>9/24/2020</a:t>
            </a:fld>
            <a:endParaRPr lang="en-US"/>
          </a:p>
        </p:txBody>
      </p:sp>
      <p:sp>
        <p:nvSpPr>
          <p:cNvPr id="6" name="Footer Placeholder 5">
            <a:extLst>
              <a:ext uri="{FF2B5EF4-FFF2-40B4-BE49-F238E27FC236}">
                <a16:creationId xmlns:a16="http://schemas.microsoft.com/office/drawing/2014/main" id="{CC11A005-2A09-443C-90F7-518BCE0B4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572766-A931-47DD-A9A6-97E6672841F4}"/>
              </a:ext>
            </a:extLst>
          </p:cNvPr>
          <p:cNvSpPr>
            <a:spLocks noGrp="1"/>
          </p:cNvSpPr>
          <p:nvPr>
            <p:ph type="sldNum" sz="quarter" idx="12"/>
          </p:nvPr>
        </p:nvSpPr>
        <p:spPr/>
        <p:txBody>
          <a:bodyPr/>
          <a:lstStyle/>
          <a:p>
            <a:fld id="{6FC17C56-07C6-4542-B577-0F0DE071A697}" type="slidenum">
              <a:rPr lang="en-US" smtClean="0"/>
              <a:t>‹#›</a:t>
            </a:fld>
            <a:endParaRPr lang="en-US"/>
          </a:p>
        </p:txBody>
      </p:sp>
    </p:spTree>
    <p:extLst>
      <p:ext uri="{BB962C8B-B14F-4D97-AF65-F5344CB8AC3E}">
        <p14:creationId xmlns:p14="http://schemas.microsoft.com/office/powerpoint/2010/main" val="188429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E204-C1E5-4590-A3DF-899E6976D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0F94FC-4B2E-48F5-9473-2DE3A7D8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E5FF5C-FD0B-4FD3-9247-ED2C385E7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E84D8-5102-485F-B270-42262F268763}"/>
              </a:ext>
            </a:extLst>
          </p:cNvPr>
          <p:cNvSpPr>
            <a:spLocks noGrp="1"/>
          </p:cNvSpPr>
          <p:nvPr>
            <p:ph type="dt" sz="half" idx="10"/>
          </p:nvPr>
        </p:nvSpPr>
        <p:spPr/>
        <p:txBody>
          <a:bodyPr/>
          <a:lstStyle/>
          <a:p>
            <a:fld id="{A70068D5-A961-4D1B-A52B-2EC59D623202}" type="datetimeFigureOut">
              <a:rPr lang="en-US" smtClean="0"/>
              <a:t>9/24/2020</a:t>
            </a:fld>
            <a:endParaRPr lang="en-US"/>
          </a:p>
        </p:txBody>
      </p:sp>
      <p:sp>
        <p:nvSpPr>
          <p:cNvPr id="6" name="Footer Placeholder 5">
            <a:extLst>
              <a:ext uri="{FF2B5EF4-FFF2-40B4-BE49-F238E27FC236}">
                <a16:creationId xmlns:a16="http://schemas.microsoft.com/office/drawing/2014/main" id="{595DCAAE-4FA1-4883-925F-73B282087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818BE-C0EC-4BAD-83D3-FAE8BB0756AA}"/>
              </a:ext>
            </a:extLst>
          </p:cNvPr>
          <p:cNvSpPr>
            <a:spLocks noGrp="1"/>
          </p:cNvSpPr>
          <p:nvPr>
            <p:ph type="sldNum" sz="quarter" idx="12"/>
          </p:nvPr>
        </p:nvSpPr>
        <p:spPr/>
        <p:txBody>
          <a:bodyPr/>
          <a:lstStyle/>
          <a:p>
            <a:fld id="{6FC17C56-07C6-4542-B577-0F0DE071A697}" type="slidenum">
              <a:rPr lang="en-US" smtClean="0"/>
              <a:t>‹#›</a:t>
            </a:fld>
            <a:endParaRPr lang="en-US"/>
          </a:p>
        </p:txBody>
      </p:sp>
    </p:spTree>
    <p:extLst>
      <p:ext uri="{BB962C8B-B14F-4D97-AF65-F5344CB8AC3E}">
        <p14:creationId xmlns:p14="http://schemas.microsoft.com/office/powerpoint/2010/main" val="28778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333BB-8ED3-4156-A20F-45B4291A9F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2B9E8B-488A-4CC2-A983-BE3710588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7B804-AD07-4A6D-B9BE-FBBCD0493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068D5-A961-4D1B-A52B-2EC59D623202}" type="datetimeFigureOut">
              <a:rPr lang="en-US" smtClean="0"/>
              <a:t>9/24/2020</a:t>
            </a:fld>
            <a:endParaRPr lang="en-US"/>
          </a:p>
        </p:txBody>
      </p:sp>
      <p:sp>
        <p:nvSpPr>
          <p:cNvPr id="5" name="Footer Placeholder 4">
            <a:extLst>
              <a:ext uri="{FF2B5EF4-FFF2-40B4-BE49-F238E27FC236}">
                <a16:creationId xmlns:a16="http://schemas.microsoft.com/office/drawing/2014/main" id="{8359F0D3-6BB0-4B42-937A-B3D1D3F0B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C07B5F-611D-4361-9927-186C99C0B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17C56-07C6-4542-B577-0F0DE071A697}" type="slidenum">
              <a:rPr lang="en-US" smtClean="0"/>
              <a:t>‹#›</a:t>
            </a:fld>
            <a:endParaRPr lang="en-US"/>
          </a:p>
        </p:txBody>
      </p:sp>
    </p:spTree>
    <p:extLst>
      <p:ext uri="{BB962C8B-B14F-4D97-AF65-F5344CB8AC3E}">
        <p14:creationId xmlns:p14="http://schemas.microsoft.com/office/powerpoint/2010/main" val="3964115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CE70-DF79-443A-8D27-8A2F51EE944D}"/>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Software Project Management</a:t>
            </a:r>
          </a:p>
        </p:txBody>
      </p:sp>
      <p:sp>
        <p:nvSpPr>
          <p:cNvPr id="3" name="Subtitle 2">
            <a:extLst>
              <a:ext uri="{FF2B5EF4-FFF2-40B4-BE49-F238E27FC236}">
                <a16:creationId xmlns:a16="http://schemas.microsoft.com/office/drawing/2014/main" id="{B3726999-A505-45C9-A16C-3CD7F946165B}"/>
              </a:ext>
            </a:extLst>
          </p:cNvPr>
          <p:cNvSpPr>
            <a:spLocks noGrp="1"/>
          </p:cNvSpPr>
          <p:nvPr>
            <p:ph type="subTitle" idx="1"/>
          </p:nvPr>
        </p:nvSpPr>
        <p:spPr/>
        <p:txBody>
          <a:bodyPr>
            <a:normAutofit/>
          </a:bodyPr>
          <a:lstStyle/>
          <a:p>
            <a:r>
              <a:rPr lang="en-US" sz="3600" i="0" u="none" strike="noStrike" baseline="0" dirty="0">
                <a:solidFill>
                  <a:srgbClr val="333333"/>
                </a:solidFill>
                <a:latin typeface="Times New Roman" panose="02020603050405020304" pitchFamily="18" charset="0"/>
                <a:cs typeface="Times New Roman" panose="02020603050405020304" pitchFamily="18" charset="0"/>
              </a:rPr>
              <a:t>Chapter 6. Selecting a Project Team</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91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A3F6-7D2F-468D-82DB-857188C65D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34F199-9519-4C39-A3BF-E36D430C9F3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99BAEE0-B0EA-4BE7-8306-1487E1196731}"/>
              </a:ext>
            </a:extLst>
          </p:cNvPr>
          <p:cNvPicPr>
            <a:picLocks noChangeAspect="1"/>
          </p:cNvPicPr>
          <p:nvPr/>
        </p:nvPicPr>
        <p:blipFill>
          <a:blip r:embed="rId2"/>
          <a:stretch>
            <a:fillRect/>
          </a:stretch>
        </p:blipFill>
        <p:spPr>
          <a:xfrm>
            <a:off x="838200" y="168812"/>
            <a:ext cx="10669172" cy="6443003"/>
          </a:xfrm>
          <a:prstGeom prst="rect">
            <a:avLst/>
          </a:prstGeom>
        </p:spPr>
      </p:pic>
    </p:spTree>
    <p:extLst>
      <p:ext uri="{BB962C8B-B14F-4D97-AF65-F5344CB8AC3E}">
        <p14:creationId xmlns:p14="http://schemas.microsoft.com/office/powerpoint/2010/main" val="105543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81F4-EFF3-40B0-9D9D-20C21E8E6B5A}"/>
              </a:ext>
            </a:extLst>
          </p:cNvPr>
          <p:cNvSpPr>
            <a:spLocks noGrp="1"/>
          </p:cNvSpPr>
          <p:nvPr>
            <p:ph type="title"/>
          </p:nvPr>
        </p:nvSpPr>
        <p:spPr/>
        <p:txBody>
          <a:bodyPr>
            <a:normAutofit/>
          </a:bodyPr>
          <a:lstStyle/>
          <a:p>
            <a:pPr algn="ctr"/>
            <a:r>
              <a:rPr lang="en-US" sz="4000" i="0" u="none" strike="noStrike" baseline="0" dirty="0">
                <a:solidFill>
                  <a:srgbClr val="333333"/>
                </a:solidFill>
                <a:latin typeface="Times New Roman" panose="02020603050405020304" pitchFamily="18" charset="0"/>
                <a:cs typeface="Times New Roman" panose="02020603050405020304" pitchFamily="18" charset="0"/>
              </a:rPr>
              <a:t>Individual Personality Type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020D79-5514-453D-8E0B-41661EF0B3BE}"/>
              </a:ext>
            </a:extLst>
          </p:cNvPr>
          <p:cNvSpPr>
            <a:spLocks noGrp="1"/>
          </p:cNvSpPr>
          <p:nvPr>
            <p:ph idx="1"/>
          </p:nvPr>
        </p:nvSpPr>
        <p:spPr/>
        <p:txBody>
          <a:bodyPr/>
          <a:lstStyle/>
          <a:p>
            <a:pPr marL="0" indent="0" algn="just">
              <a:buNone/>
            </a:pPr>
            <a:r>
              <a:rPr lang="en-US" b="0" i="0" u="none" strike="noStrike" baseline="0" dirty="0">
                <a:solidFill>
                  <a:srgbClr val="333333"/>
                </a:solidFill>
                <a:latin typeface="Times New Roman" panose="02020603050405020304" pitchFamily="18" charset="0"/>
                <a:cs typeface="Times New Roman" panose="02020603050405020304" pitchFamily="18" charset="0"/>
              </a:rPr>
              <a:t>Starting with the individual, several personality models have been derived from Carl Jung's theory of "psychological types. That are:</a:t>
            </a:r>
          </a:p>
          <a:p>
            <a:pPr algn="just"/>
            <a:r>
              <a:rPr lang="en-US" b="0" i="0" u="none" strike="noStrike" baseline="0" dirty="0">
                <a:solidFill>
                  <a:srgbClr val="333333"/>
                </a:solidFill>
                <a:latin typeface="Times New Roman" panose="02020603050405020304" pitchFamily="18" charset="0"/>
                <a:cs typeface="Times New Roman" panose="02020603050405020304" pitchFamily="18" charset="0"/>
              </a:rPr>
              <a:t>The Myers-Briggs Type Indicator (MBTI)</a:t>
            </a:r>
          </a:p>
          <a:p>
            <a:pPr algn="just"/>
            <a:r>
              <a:rPr lang="en-US" dirty="0">
                <a:solidFill>
                  <a:srgbClr val="333333"/>
                </a:solidFill>
                <a:latin typeface="Times New Roman" panose="02020603050405020304" pitchFamily="18" charset="0"/>
                <a:cs typeface="Times New Roman" panose="02020603050405020304" pitchFamily="18" charset="0"/>
              </a:rPr>
              <a:t>T</a:t>
            </a:r>
            <a:r>
              <a:rPr lang="en-US" b="0" i="0" u="none" strike="noStrike" baseline="0" dirty="0">
                <a:solidFill>
                  <a:srgbClr val="333333"/>
                </a:solidFill>
                <a:latin typeface="Times New Roman" panose="02020603050405020304" pitchFamily="18" charset="0"/>
                <a:cs typeface="Times New Roman" panose="02020603050405020304" pitchFamily="18" charset="0"/>
              </a:rPr>
              <a:t>he Fundamental Interpersonal Relations Orientation Behavior (FIRO-B) model</a:t>
            </a:r>
          </a:p>
          <a:p>
            <a:pPr algn="just"/>
            <a:r>
              <a:rPr lang="en-US" dirty="0">
                <a:solidFill>
                  <a:srgbClr val="333333"/>
                </a:solidFill>
                <a:latin typeface="Times New Roman" panose="02020603050405020304" pitchFamily="18" charset="0"/>
                <a:cs typeface="Times New Roman" panose="02020603050405020304" pitchFamily="18" charset="0"/>
              </a:rPr>
              <a:t>T</a:t>
            </a:r>
            <a:r>
              <a:rPr lang="en-US" b="0" i="0" u="none" strike="noStrike" baseline="0" dirty="0">
                <a:solidFill>
                  <a:srgbClr val="333333"/>
                </a:solidFill>
                <a:latin typeface="Times New Roman" panose="02020603050405020304" pitchFamily="18" charset="0"/>
                <a:cs typeface="Times New Roman" panose="02020603050405020304" pitchFamily="18" charset="0"/>
              </a:rPr>
              <a:t>he Keirsey Temperament Sorter, the Kahler Process Communication Model (PCM)</a:t>
            </a:r>
          </a:p>
          <a:p>
            <a:pPr marL="0" indent="0" algn="l">
              <a:buNone/>
            </a:pPr>
            <a:endParaRPr lang="en-US" dirty="0"/>
          </a:p>
        </p:txBody>
      </p:sp>
    </p:spTree>
    <p:extLst>
      <p:ext uri="{BB962C8B-B14F-4D97-AF65-F5344CB8AC3E}">
        <p14:creationId xmlns:p14="http://schemas.microsoft.com/office/powerpoint/2010/main" val="196414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89C7-FD09-4794-AA52-B5A76C2EBAB3}"/>
              </a:ext>
            </a:extLst>
          </p:cNvPr>
          <p:cNvSpPr>
            <a:spLocks noGrp="1"/>
          </p:cNvSpPr>
          <p:nvPr>
            <p:ph type="title"/>
          </p:nvPr>
        </p:nvSpPr>
        <p:spPr/>
        <p:txBody>
          <a:bodyPr>
            <a:normAutofit/>
          </a:bodyPr>
          <a:lstStyle/>
          <a:p>
            <a:pPr algn="ctr"/>
            <a:r>
              <a:rPr lang="en-US" sz="4000" i="0" u="none" strike="noStrike" baseline="0" dirty="0">
                <a:solidFill>
                  <a:srgbClr val="333333"/>
                </a:solidFill>
                <a:latin typeface="Times New Roman" panose="02020603050405020304" pitchFamily="18" charset="0"/>
                <a:cs typeface="Times New Roman" panose="02020603050405020304" pitchFamily="18" charset="0"/>
              </a:rPr>
              <a:t>FIRO-B Instrument</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0BF6C2-27E0-45BD-BD4D-EB69FAEC7797}"/>
              </a:ext>
            </a:extLst>
          </p:cNvPr>
          <p:cNvSpPr>
            <a:spLocks noGrp="1"/>
          </p:cNvSpPr>
          <p:nvPr>
            <p:ph idx="1"/>
          </p:nvPr>
        </p:nvSpPr>
        <p:spPr/>
        <p:txBody>
          <a:bodyPr>
            <a:normAutofit/>
          </a:bodyPr>
          <a:lstStyle/>
          <a:p>
            <a:pPr algn="just"/>
            <a:r>
              <a:rPr lang="en-US" b="0" i="0" u="none" strike="noStrike" baseline="0" dirty="0">
                <a:solidFill>
                  <a:srgbClr val="333333"/>
                </a:solidFill>
                <a:latin typeface="Times New Roman" panose="02020603050405020304" pitchFamily="18" charset="0"/>
                <a:cs typeface="Times New Roman" panose="02020603050405020304" pitchFamily="18" charset="0"/>
              </a:rPr>
              <a:t>Another tool that requires certification to administer is the Fundamental Interpersonal Relations Orientation-Measuring Behavior (FIRO-B).</a:t>
            </a:r>
          </a:p>
          <a:p>
            <a:pPr algn="just"/>
            <a:r>
              <a:rPr lang="en-US" b="0" i="0" u="none" strike="noStrike" baseline="0" dirty="0">
                <a:solidFill>
                  <a:srgbClr val="333333"/>
                </a:solidFill>
                <a:latin typeface="Times New Roman" panose="02020603050405020304" pitchFamily="18" charset="0"/>
                <a:cs typeface="Times New Roman" panose="02020603050405020304" pitchFamily="18" charset="0"/>
              </a:rPr>
              <a:t>It is an efficient measure of interpersonal relationships, and it has been normalized by data from tens of thousands of individuals across 15 occupations.</a:t>
            </a:r>
          </a:p>
          <a:p>
            <a:pPr algn="just"/>
            <a:r>
              <a:rPr lang="en-US" dirty="0">
                <a:solidFill>
                  <a:srgbClr val="333333"/>
                </a:solidFill>
                <a:latin typeface="Times New Roman" panose="02020603050405020304" pitchFamily="18" charset="0"/>
                <a:cs typeface="Times New Roman" panose="02020603050405020304" pitchFamily="18" charset="0"/>
              </a:rPr>
              <a:t>A</a:t>
            </a:r>
            <a:r>
              <a:rPr lang="en-US" b="0" i="0" u="none" strike="noStrike" baseline="0" dirty="0">
                <a:solidFill>
                  <a:srgbClr val="333333"/>
                </a:solidFill>
                <a:latin typeface="Times New Roman" panose="02020603050405020304" pitchFamily="18" charset="0"/>
                <a:cs typeface="Times New Roman" panose="02020603050405020304" pitchFamily="18" charset="0"/>
              </a:rPr>
              <a:t>ll humans possess three basic needs, to a greater or lesser degree. They are the needs for </a:t>
            </a:r>
            <a:r>
              <a:rPr lang="en-US" b="0" i="1" u="none" strike="noStrike" baseline="0" dirty="0">
                <a:solidFill>
                  <a:srgbClr val="333333"/>
                </a:solidFill>
                <a:latin typeface="Times New Roman" panose="02020603050405020304" pitchFamily="18" charset="0"/>
                <a:cs typeface="Times New Roman" panose="02020603050405020304" pitchFamily="18" charset="0"/>
              </a:rPr>
              <a:t>inclusion</a:t>
            </a:r>
            <a:r>
              <a:rPr lang="en-US" b="0" i="0" u="none" strike="noStrike" baseline="0" dirty="0">
                <a:solidFill>
                  <a:srgbClr val="333333"/>
                </a:solidFill>
                <a:latin typeface="Times New Roman" panose="02020603050405020304" pitchFamily="18" charset="0"/>
                <a:cs typeface="Times New Roman" panose="02020603050405020304" pitchFamily="18" charset="0"/>
              </a:rPr>
              <a:t>, </a:t>
            </a:r>
            <a:r>
              <a:rPr lang="en-US" b="0" i="1" u="none" strike="noStrike" baseline="0" dirty="0">
                <a:solidFill>
                  <a:srgbClr val="333333"/>
                </a:solidFill>
                <a:latin typeface="Times New Roman" panose="02020603050405020304" pitchFamily="18" charset="0"/>
                <a:cs typeface="Times New Roman" panose="02020603050405020304" pitchFamily="18" charset="0"/>
              </a:rPr>
              <a:t>control</a:t>
            </a:r>
            <a:r>
              <a:rPr lang="en-US" b="0" i="0" u="none" strike="noStrike" baseline="0" dirty="0">
                <a:solidFill>
                  <a:srgbClr val="333333"/>
                </a:solidFill>
                <a:latin typeface="Times New Roman" panose="02020603050405020304" pitchFamily="18" charset="0"/>
                <a:cs typeface="Times New Roman" panose="02020603050405020304" pitchFamily="18" charset="0"/>
              </a:rPr>
              <a:t>, and </a:t>
            </a:r>
            <a:r>
              <a:rPr lang="en-US" b="0" i="1" u="none" strike="noStrike" baseline="0" dirty="0">
                <a:solidFill>
                  <a:srgbClr val="333333"/>
                </a:solidFill>
                <a:latin typeface="Times New Roman" panose="02020603050405020304" pitchFamily="18" charset="0"/>
                <a:cs typeface="Times New Roman" panose="02020603050405020304" pitchFamily="18" charset="0"/>
              </a:rPr>
              <a:t>affection.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64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023A-47DF-441C-99C7-2CCB8DE3A30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5072FDC8-73AD-4E12-AE28-B8E399E49FF4}"/>
              </a:ext>
            </a:extLst>
          </p:cNvPr>
          <p:cNvSpPr>
            <a:spLocks noGrp="1"/>
          </p:cNvSpPr>
          <p:nvPr>
            <p:ph idx="1"/>
          </p:nvPr>
        </p:nvSpPr>
        <p:spPr/>
        <p:txBody>
          <a:bodyPr>
            <a:normAutofit/>
          </a:bodyPr>
          <a:lstStyle/>
          <a:p>
            <a:pPr algn="just"/>
            <a:r>
              <a:rPr lang="en-US" sz="2600" b="0" i="0" u="none" strike="noStrike" baseline="0" dirty="0">
                <a:solidFill>
                  <a:srgbClr val="333333"/>
                </a:solidFill>
                <a:latin typeface="Times New Roman" panose="02020603050405020304" pitchFamily="18" charset="0"/>
                <a:cs typeface="Times New Roman" panose="02020603050405020304" pitchFamily="18" charset="0"/>
              </a:rPr>
              <a:t>Inclusion is the inner drive "to establish and maintain a satisfactory relation with people with respect to interaction and association." It has to do with being "in" or "out.</a:t>
            </a:r>
          </a:p>
          <a:p>
            <a:pPr algn="just"/>
            <a:r>
              <a:rPr lang="en-US" sz="2600" b="0" i="0" u="none" strike="noStrike" baseline="0" dirty="0">
                <a:solidFill>
                  <a:srgbClr val="333333"/>
                </a:solidFill>
                <a:latin typeface="Times New Roman" panose="02020603050405020304" pitchFamily="18" charset="0"/>
                <a:cs typeface="Times New Roman" panose="02020603050405020304" pitchFamily="18" charset="0"/>
              </a:rPr>
              <a:t>Control is "the need to establish and maintain a satisfactory relation with people with respect to control and power." It has to do with being on top or on the bottom.</a:t>
            </a:r>
          </a:p>
          <a:p>
            <a:pPr algn="just"/>
            <a:r>
              <a:rPr lang="en-US" sz="2600" b="0" i="0" u="none" strike="noStrike" baseline="0" dirty="0">
                <a:solidFill>
                  <a:srgbClr val="333333"/>
                </a:solidFill>
                <a:latin typeface="Times New Roman" panose="02020603050405020304" pitchFamily="18" charset="0"/>
                <a:cs typeface="Times New Roman" panose="02020603050405020304" pitchFamily="18" charset="0"/>
              </a:rPr>
              <a:t>The third need of the triad is "the need to establish and maintain a satisfactory relationship with others with respect to love and affection." It has to do with being close or far.</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62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A155-C9D5-4D90-8411-B7908586DA0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EF46107D-9FE0-4E1E-9CBD-7DF314BC9166}"/>
              </a:ext>
            </a:extLst>
          </p:cNvPr>
          <p:cNvSpPr>
            <a:spLocks noGrp="1"/>
          </p:cNvSpPr>
          <p:nvPr>
            <p:ph idx="1"/>
          </p:nvPr>
        </p:nvSpPr>
        <p:spPr/>
        <p:txBody>
          <a:bodyPr/>
          <a:lstStyle/>
          <a:p>
            <a:pPr algn="l"/>
            <a:r>
              <a:rPr lang="en-US" b="0" i="0" u="none" strike="noStrike" baseline="0" dirty="0">
                <a:solidFill>
                  <a:srgbClr val="333333"/>
                </a:solidFill>
                <a:latin typeface="Times New Roman" panose="02020603050405020304" pitchFamily="18" charset="0"/>
                <a:cs typeface="Times New Roman" panose="02020603050405020304" pitchFamily="18" charset="0"/>
              </a:rPr>
              <a:t>Applying the FIRO-B postulate of compatibility to teams helps determine which individuals will work well together and which ones will clash.</a:t>
            </a:r>
          </a:p>
          <a:p>
            <a:pPr algn="l"/>
            <a:endParaRPr lang="en-US" dirty="0"/>
          </a:p>
        </p:txBody>
      </p:sp>
      <p:pic>
        <p:nvPicPr>
          <p:cNvPr id="4" name="Picture 3">
            <a:extLst>
              <a:ext uri="{FF2B5EF4-FFF2-40B4-BE49-F238E27FC236}">
                <a16:creationId xmlns:a16="http://schemas.microsoft.com/office/drawing/2014/main" id="{B64297CF-EF45-4626-A21A-82B926088562}"/>
              </a:ext>
            </a:extLst>
          </p:cNvPr>
          <p:cNvPicPr>
            <a:picLocks noChangeAspect="1"/>
          </p:cNvPicPr>
          <p:nvPr/>
        </p:nvPicPr>
        <p:blipFill>
          <a:blip r:embed="rId2"/>
          <a:stretch>
            <a:fillRect/>
          </a:stretch>
        </p:blipFill>
        <p:spPr>
          <a:xfrm>
            <a:off x="838200" y="3594148"/>
            <a:ext cx="10387818" cy="2356486"/>
          </a:xfrm>
          <a:prstGeom prst="rect">
            <a:avLst/>
          </a:prstGeom>
        </p:spPr>
      </p:pic>
    </p:spTree>
    <p:extLst>
      <p:ext uri="{BB962C8B-B14F-4D97-AF65-F5344CB8AC3E}">
        <p14:creationId xmlns:p14="http://schemas.microsoft.com/office/powerpoint/2010/main" val="323110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E6D6-E419-4831-ADDD-784CFA1D4FAF}"/>
              </a:ext>
            </a:extLst>
          </p:cNvPr>
          <p:cNvSpPr>
            <a:spLocks noGrp="1"/>
          </p:cNvSpPr>
          <p:nvPr>
            <p:ph type="title"/>
          </p:nvPr>
        </p:nvSpPr>
        <p:spPr/>
        <p:txBody>
          <a:bodyPr>
            <a:normAutofit/>
          </a:bodyPr>
          <a:lstStyle/>
          <a:p>
            <a:pPr algn="ctr"/>
            <a:r>
              <a:rPr lang="en-US" sz="4000" i="0" u="none" strike="noStrike" baseline="0" dirty="0">
                <a:solidFill>
                  <a:srgbClr val="333333"/>
                </a:solidFill>
                <a:latin typeface="Times New Roman" panose="02020603050405020304" pitchFamily="18" charset="0"/>
                <a:cs typeface="Times New Roman" panose="02020603050405020304" pitchFamily="18" charset="0"/>
              </a:rPr>
              <a:t>Understand Group Dynamics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F34325-3583-4809-9BDA-D57272F7DFEF}"/>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A leader must recognize how teams form to be able to lead them properly. A well-known</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model of team formation is the five-stage model.</a:t>
            </a:r>
          </a:p>
          <a:p>
            <a:pPr algn="l"/>
            <a:endParaRPr lang="en-US" dirty="0"/>
          </a:p>
        </p:txBody>
      </p:sp>
      <p:pic>
        <p:nvPicPr>
          <p:cNvPr id="4" name="Picture 3">
            <a:extLst>
              <a:ext uri="{FF2B5EF4-FFF2-40B4-BE49-F238E27FC236}">
                <a16:creationId xmlns:a16="http://schemas.microsoft.com/office/drawing/2014/main" id="{6A83DC19-E337-4015-966D-A32744D45E1D}"/>
              </a:ext>
            </a:extLst>
          </p:cNvPr>
          <p:cNvPicPr>
            <a:picLocks noChangeAspect="1"/>
          </p:cNvPicPr>
          <p:nvPr/>
        </p:nvPicPr>
        <p:blipFill>
          <a:blip r:embed="rId2"/>
          <a:stretch>
            <a:fillRect/>
          </a:stretch>
        </p:blipFill>
        <p:spPr>
          <a:xfrm>
            <a:off x="838200" y="2506662"/>
            <a:ext cx="10515600" cy="4351338"/>
          </a:xfrm>
          <a:prstGeom prst="rect">
            <a:avLst/>
          </a:prstGeom>
        </p:spPr>
      </p:pic>
    </p:spTree>
    <p:extLst>
      <p:ext uri="{BB962C8B-B14F-4D97-AF65-F5344CB8AC3E}">
        <p14:creationId xmlns:p14="http://schemas.microsoft.com/office/powerpoint/2010/main" val="297726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C371-0852-4172-97B2-F8A106F7BF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DCAD5E-6996-4C66-852D-FE2B4D6BE81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8CC6277-630D-444A-89C3-1E16D5D9EF22}"/>
              </a:ext>
            </a:extLst>
          </p:cNvPr>
          <p:cNvPicPr>
            <a:picLocks noChangeAspect="1"/>
          </p:cNvPicPr>
          <p:nvPr/>
        </p:nvPicPr>
        <p:blipFill>
          <a:blip r:embed="rId2"/>
          <a:stretch>
            <a:fillRect/>
          </a:stretch>
        </p:blipFill>
        <p:spPr>
          <a:xfrm>
            <a:off x="337624" y="365125"/>
            <a:ext cx="11016175" cy="6260757"/>
          </a:xfrm>
          <a:prstGeom prst="rect">
            <a:avLst/>
          </a:prstGeom>
        </p:spPr>
      </p:pic>
    </p:spTree>
    <p:extLst>
      <p:ext uri="{BB962C8B-B14F-4D97-AF65-F5344CB8AC3E}">
        <p14:creationId xmlns:p14="http://schemas.microsoft.com/office/powerpoint/2010/main" val="39252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EBFB-FA4B-444D-95E9-8560B2EAFBF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28BE5853-91FF-4B90-82F1-001F9782FB91}"/>
              </a:ext>
            </a:extLst>
          </p:cNvPr>
          <p:cNvSpPr>
            <a:spLocks noGrp="1"/>
          </p:cNvSpPr>
          <p:nvPr>
            <p:ph idx="1"/>
          </p:nvPr>
        </p:nvSpPr>
        <p:spPr/>
        <p:txBody>
          <a:bodyPr/>
          <a:lstStyle/>
          <a:p>
            <a:pPr marL="0" indent="0" algn="l">
              <a:buNone/>
            </a:pPr>
            <a:endParaRPr lang="en-US" sz="1800" b="0" i="0" u="none" strike="noStrike" baseline="0" dirty="0">
              <a:solidFill>
                <a:srgbClr val="333333"/>
              </a:solidFill>
              <a:latin typeface="Verdana" panose="020B0604030504040204" pitchFamily="34" charset="0"/>
            </a:endParaRPr>
          </a:p>
          <a:p>
            <a:pPr algn="l"/>
            <a:r>
              <a:rPr lang="en-US" sz="1800" b="0" i="0" u="none" strike="noStrike" baseline="0" dirty="0">
                <a:solidFill>
                  <a:srgbClr val="333333"/>
                </a:solidFill>
                <a:latin typeface="Verdana" panose="020B0604030504040204" pitchFamily="34" charset="0"/>
              </a:rPr>
              <a:t>This model depicts the process of how a group decides on its operating profile. The profile is different for every group and is time- and place-dependent.</a:t>
            </a:r>
          </a:p>
          <a:p>
            <a:pPr algn="l"/>
            <a:endParaRPr lang="en-US" dirty="0"/>
          </a:p>
        </p:txBody>
      </p:sp>
      <p:pic>
        <p:nvPicPr>
          <p:cNvPr id="7" name="Picture 6">
            <a:extLst>
              <a:ext uri="{FF2B5EF4-FFF2-40B4-BE49-F238E27FC236}">
                <a16:creationId xmlns:a16="http://schemas.microsoft.com/office/drawing/2014/main" id="{40EE868A-B227-44A1-9BE4-001406E5473D}"/>
              </a:ext>
            </a:extLst>
          </p:cNvPr>
          <p:cNvPicPr>
            <a:picLocks noChangeAspect="1"/>
          </p:cNvPicPr>
          <p:nvPr/>
        </p:nvPicPr>
        <p:blipFill>
          <a:blip r:embed="rId3"/>
          <a:stretch>
            <a:fillRect/>
          </a:stretch>
        </p:blipFill>
        <p:spPr>
          <a:xfrm>
            <a:off x="838199" y="2686929"/>
            <a:ext cx="10515599" cy="3624971"/>
          </a:xfrm>
          <a:prstGeom prst="rect">
            <a:avLst/>
          </a:prstGeom>
        </p:spPr>
      </p:pic>
    </p:spTree>
    <p:extLst>
      <p:ext uri="{BB962C8B-B14F-4D97-AF65-F5344CB8AC3E}">
        <p14:creationId xmlns:p14="http://schemas.microsoft.com/office/powerpoint/2010/main" val="127855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8D57-3731-4EA5-A4E1-C750D929C4DB}"/>
              </a:ext>
            </a:extLst>
          </p:cNvPr>
          <p:cNvSpPr>
            <a:spLocks noGrp="1"/>
          </p:cNvSpPr>
          <p:nvPr>
            <p:ph type="title"/>
          </p:nvPr>
        </p:nvSpPr>
        <p:spPr/>
        <p:txBody>
          <a:bodyPr>
            <a:normAutofit/>
          </a:bodyPr>
          <a:lstStyle/>
          <a:p>
            <a:pPr algn="ctr"/>
            <a:r>
              <a:rPr lang="en-US" sz="4000" i="0" u="none" strike="noStrike" baseline="0" dirty="0">
                <a:solidFill>
                  <a:srgbClr val="333333"/>
                </a:solidFill>
                <a:latin typeface="Times New Roman" panose="02020603050405020304" pitchFamily="18" charset="0"/>
                <a:cs typeface="Times New Roman" panose="02020603050405020304" pitchFamily="18" charset="0"/>
              </a:rPr>
              <a:t>Recognize Teamicide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7CF530-0566-4DBA-ADF5-10102F9D4620}"/>
              </a:ext>
            </a:extLst>
          </p:cNvPr>
          <p:cNvSpPr>
            <a:spLocks noGrp="1"/>
          </p:cNvSpPr>
          <p:nvPr>
            <p:ph idx="1"/>
          </p:nvPr>
        </p:nvSpPr>
        <p:spPr/>
        <p:txBody>
          <a:bodyPr>
            <a:normAutofit/>
          </a:bodyPr>
          <a:lstStyle/>
          <a:p>
            <a:pPr algn="just"/>
            <a:r>
              <a:rPr lang="en-US" sz="2600" b="0" i="0" u="none" strike="noStrike" baseline="0" dirty="0">
                <a:solidFill>
                  <a:srgbClr val="333333"/>
                </a:solidFill>
                <a:latin typeface="Times New Roman" panose="02020603050405020304" pitchFamily="18" charset="0"/>
                <a:cs typeface="Times New Roman" panose="02020603050405020304" pitchFamily="18" charset="0"/>
              </a:rPr>
              <a:t>Teamicide is the result of group dynamics in the organizational environment that become stuck in the storming stage, causing the members to retreat into the roots of their personalities, often critically.</a:t>
            </a:r>
          </a:p>
          <a:p>
            <a:pPr algn="just"/>
            <a:r>
              <a:rPr lang="en-US" sz="2600" b="0" i="0" u="none" strike="noStrike" baseline="0" dirty="0">
                <a:solidFill>
                  <a:srgbClr val="333333"/>
                </a:solidFill>
                <a:latin typeface="Times New Roman" panose="02020603050405020304" pitchFamily="18" charset="0"/>
                <a:cs typeface="Times New Roman" panose="02020603050405020304" pitchFamily="18" charset="0"/>
              </a:rPr>
              <a:t>A technical project leader should look for signs that any of these are occurring and take action to correct them immediately. DeMarco and Lister give us some hints:</a:t>
            </a:r>
          </a:p>
          <a:p>
            <a:pPr algn="just"/>
            <a:r>
              <a:rPr lang="en-US" sz="2600" b="1" i="0" u="none" strike="noStrike" baseline="0" dirty="0">
                <a:solidFill>
                  <a:srgbClr val="333333"/>
                </a:solidFill>
                <a:latin typeface="Times New Roman" panose="02020603050405020304" pitchFamily="18" charset="0"/>
                <a:cs typeface="Times New Roman" panose="02020603050405020304" pitchFamily="18" charset="0"/>
              </a:rPr>
              <a:t>Defensive management</a:t>
            </a:r>
            <a:r>
              <a:rPr lang="en-US" sz="2600" b="0" i="0" u="none" strike="noStrike" baseline="0" dirty="0">
                <a:solidFill>
                  <a:srgbClr val="333333"/>
                </a:solidFill>
                <a:latin typeface="Times New Roman" panose="02020603050405020304" pitchFamily="18" charset="0"/>
                <a:cs typeface="Times New Roman" panose="02020603050405020304" pitchFamily="18" charset="0"/>
              </a:rPr>
              <a:t> Allow the staff to make their own decisions, even if they sometimes make a mistake. Giving them the freedom to make errors is a sign of trust.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206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426</Words>
  <Application>Microsoft Office PowerPoint</Application>
  <PresentationFormat>Widescreen</PresentationFormat>
  <Paragraphs>27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Software Project Management</vt:lpstr>
      <vt:lpstr>Individual Personality Type</vt:lpstr>
      <vt:lpstr>FIRO-B Instrument</vt:lpstr>
      <vt:lpstr>Continue…</vt:lpstr>
      <vt:lpstr>Continue…</vt:lpstr>
      <vt:lpstr>Understand Group Dynamics</vt:lpstr>
      <vt:lpstr>PowerPoint Presentation</vt:lpstr>
      <vt:lpstr>Continue…</vt:lpstr>
      <vt:lpstr>Recognize Teamicide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Maryum Ishfaq</dc:creator>
  <cp:lastModifiedBy>Zain Ul Islam</cp:lastModifiedBy>
  <cp:revision>15</cp:revision>
  <dcterms:created xsi:type="dcterms:W3CDTF">2020-09-23T16:03:59Z</dcterms:created>
  <dcterms:modified xsi:type="dcterms:W3CDTF">2020-09-24T07:18:50Z</dcterms:modified>
</cp:coreProperties>
</file>