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BF85-A204-4D49-B701-148F26B969F5}"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1C67A-CF0B-47BB-94A1-6CEAE9392520}" type="slidenum">
              <a:rPr lang="en-US" smtClean="0"/>
              <a:t>‹#›</a:t>
            </a:fld>
            <a:endParaRPr lang="en-US"/>
          </a:p>
        </p:txBody>
      </p:sp>
    </p:spTree>
    <p:extLst>
      <p:ext uri="{BB962C8B-B14F-4D97-AF65-F5344CB8AC3E}">
        <p14:creationId xmlns:p14="http://schemas.microsoft.com/office/powerpoint/2010/main" val="238429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1C67A-CF0B-47BB-94A1-6CEAE9392520}" type="slidenum">
              <a:rPr lang="en-US" smtClean="0"/>
              <a:t>4</a:t>
            </a:fld>
            <a:endParaRPr lang="en-US"/>
          </a:p>
        </p:txBody>
      </p:sp>
    </p:spTree>
    <p:extLst>
      <p:ext uri="{BB962C8B-B14F-4D97-AF65-F5344CB8AC3E}">
        <p14:creationId xmlns:p14="http://schemas.microsoft.com/office/powerpoint/2010/main" val="245944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9970-29D3-492C-BA6C-A9BAEF59BC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74CBA-DD37-40C7-8E19-D5ADFE3C7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C7D194-A29A-4187-BE64-8C1EDAF6CCDE}"/>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5" name="Footer Placeholder 4">
            <a:extLst>
              <a:ext uri="{FF2B5EF4-FFF2-40B4-BE49-F238E27FC236}">
                <a16:creationId xmlns:a16="http://schemas.microsoft.com/office/drawing/2014/main" id="{A3EB405E-D381-41B1-9C11-A8AC56898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1F2C8-90A7-4B2F-A39A-AADB78F3F5BC}"/>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235523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7262-B193-423F-809D-925A89E3F8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62BB53-0C9C-4FE2-9301-42FF0D18E4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1BAFA-DA4C-4632-95B4-040097AF2D53}"/>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5" name="Footer Placeholder 4">
            <a:extLst>
              <a:ext uri="{FF2B5EF4-FFF2-40B4-BE49-F238E27FC236}">
                <a16:creationId xmlns:a16="http://schemas.microsoft.com/office/drawing/2014/main" id="{86AF61C2-B1DD-47D3-9B33-5F14F2CD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FB267-6A4F-4F71-A0F2-F0E4B44371A4}"/>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337225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28C35-E3EF-4A8B-949D-713F4FD202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97E88D-BFC4-427D-BBE9-8986F14EF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9245A-8F1A-46BF-870B-45222816D3B4}"/>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5" name="Footer Placeholder 4">
            <a:extLst>
              <a:ext uri="{FF2B5EF4-FFF2-40B4-BE49-F238E27FC236}">
                <a16:creationId xmlns:a16="http://schemas.microsoft.com/office/drawing/2014/main" id="{650C9DCA-74BA-4B95-B2C2-908A25B85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5FB3E-CD36-4F3D-99C2-FF598737622A}"/>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67361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01F2-B4B8-42CA-94A0-3522D6BE7D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F2B99-C1E2-4A48-88FD-BE0D91F1EE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33D3B-F8CF-41C3-A5C8-4DF9E4B03A39}"/>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5" name="Footer Placeholder 4">
            <a:extLst>
              <a:ext uri="{FF2B5EF4-FFF2-40B4-BE49-F238E27FC236}">
                <a16:creationId xmlns:a16="http://schemas.microsoft.com/office/drawing/2014/main" id="{F6671C4F-FEE7-4574-8F8C-60C9208C1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6AE5D-1B20-4917-9918-F6899DA1D8C8}"/>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122063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D5BA-368A-407E-8E1B-59DD818608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2FEA7-4436-4FE1-95EF-C9E2D3C51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E0FAE-1EE5-4ADA-AA39-E21B58EF91BF}"/>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5" name="Footer Placeholder 4">
            <a:extLst>
              <a:ext uri="{FF2B5EF4-FFF2-40B4-BE49-F238E27FC236}">
                <a16:creationId xmlns:a16="http://schemas.microsoft.com/office/drawing/2014/main" id="{B3ACAD54-C0A0-48A0-BB45-DC7F25BE5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EF6F-7834-4EDE-B21B-BF9ABF37E3CC}"/>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413769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FC2D-799D-4264-84D4-EFE7D8986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0BE9C-AFEA-4E60-B414-20E6797AE8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7C2116-7472-4D60-A7EB-B0323E062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FA7C21-8820-4762-A9C9-B19672746E24}"/>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6" name="Footer Placeholder 5">
            <a:extLst>
              <a:ext uri="{FF2B5EF4-FFF2-40B4-BE49-F238E27FC236}">
                <a16:creationId xmlns:a16="http://schemas.microsoft.com/office/drawing/2014/main" id="{599CE5B4-CB4E-48A0-94AD-A0550B829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3FC1F-9231-4A09-92DF-615124327DB1}"/>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326222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8F19-CFD6-49EB-BFE6-FA627F3E4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F4B7C6-85A1-461A-A885-31156083A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542462-B455-416B-BA03-41047886E6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439E9A-1D73-43DA-8049-0F5B1EDE6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BAAFBF-863E-47C3-84B7-F3829A7E8A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06FF6-6F3A-4ADE-A29C-F29995B7797E}"/>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8" name="Footer Placeholder 7">
            <a:extLst>
              <a:ext uri="{FF2B5EF4-FFF2-40B4-BE49-F238E27FC236}">
                <a16:creationId xmlns:a16="http://schemas.microsoft.com/office/drawing/2014/main" id="{D8CF5064-3A0A-411D-AD1A-495259DEB8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214F7-4F14-4A05-B94D-528D40FDA97F}"/>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147959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58DB-AD7E-4121-865F-4A24F3D88D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DE9A48-6DF8-4FAF-B0A9-876D7F107C96}"/>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4" name="Footer Placeholder 3">
            <a:extLst>
              <a:ext uri="{FF2B5EF4-FFF2-40B4-BE49-F238E27FC236}">
                <a16:creationId xmlns:a16="http://schemas.microsoft.com/office/drawing/2014/main" id="{B7AA4E59-70FA-476E-8BA4-41AD276500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7314E0-1814-4624-B0C0-00C96CE15B67}"/>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283757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B9295-269F-4C82-BEBC-99CCA1211B7E}"/>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3" name="Footer Placeholder 2">
            <a:extLst>
              <a:ext uri="{FF2B5EF4-FFF2-40B4-BE49-F238E27FC236}">
                <a16:creationId xmlns:a16="http://schemas.microsoft.com/office/drawing/2014/main" id="{5485E37A-9D83-4F6B-B528-6C99849702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B719DD-0EDF-4E41-9A72-F9116AD35A93}"/>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301730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82FE-A185-4291-9F8F-D244BAD76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547FC4-6184-48C0-9EE6-2E94CA301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02AC40-CD92-4CD9-B7FF-D67601F3F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A75F6-669C-4456-8717-431B5EA28D1B}"/>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6" name="Footer Placeholder 5">
            <a:extLst>
              <a:ext uri="{FF2B5EF4-FFF2-40B4-BE49-F238E27FC236}">
                <a16:creationId xmlns:a16="http://schemas.microsoft.com/office/drawing/2014/main" id="{7CD95286-AA0D-483F-A0F6-2FE03F158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F6C5C-7F91-406A-9B34-08AF2F7169C6}"/>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148089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2B2D-B9F1-470F-8582-8B2933C5E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970A9-01CC-4B75-B74A-717EB3953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443B3E-0FBA-4FB2-B9E9-C90B3084C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D694D-1297-4DA0-9D27-1290ECAFA94E}"/>
              </a:ext>
            </a:extLst>
          </p:cNvPr>
          <p:cNvSpPr>
            <a:spLocks noGrp="1"/>
          </p:cNvSpPr>
          <p:nvPr>
            <p:ph type="dt" sz="half" idx="10"/>
          </p:nvPr>
        </p:nvSpPr>
        <p:spPr/>
        <p:txBody>
          <a:bodyPr/>
          <a:lstStyle/>
          <a:p>
            <a:fld id="{FD588BE4-94E5-490B-BDC8-C1A5F26EC8CC}" type="datetimeFigureOut">
              <a:rPr lang="en-US" smtClean="0"/>
              <a:t>10/27/2020</a:t>
            </a:fld>
            <a:endParaRPr lang="en-US"/>
          </a:p>
        </p:txBody>
      </p:sp>
      <p:sp>
        <p:nvSpPr>
          <p:cNvPr id="6" name="Footer Placeholder 5">
            <a:extLst>
              <a:ext uri="{FF2B5EF4-FFF2-40B4-BE49-F238E27FC236}">
                <a16:creationId xmlns:a16="http://schemas.microsoft.com/office/drawing/2014/main" id="{75544DA0-CE8D-4E53-BD1C-A1E7035F6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CC876-08A8-4EF0-8EF8-D0CF8F606E12}"/>
              </a:ext>
            </a:extLst>
          </p:cNvPr>
          <p:cNvSpPr>
            <a:spLocks noGrp="1"/>
          </p:cNvSpPr>
          <p:nvPr>
            <p:ph type="sldNum" sz="quarter" idx="12"/>
          </p:nvPr>
        </p:nvSpPr>
        <p:spPr/>
        <p:txBody>
          <a:bodyPr/>
          <a:lstStyle/>
          <a:p>
            <a:fld id="{A63F324D-53C4-4891-8DFD-3E8CFC55BFC6}" type="slidenum">
              <a:rPr lang="en-US" smtClean="0"/>
              <a:t>‹#›</a:t>
            </a:fld>
            <a:endParaRPr lang="en-US"/>
          </a:p>
        </p:txBody>
      </p:sp>
    </p:spTree>
    <p:extLst>
      <p:ext uri="{BB962C8B-B14F-4D97-AF65-F5344CB8AC3E}">
        <p14:creationId xmlns:p14="http://schemas.microsoft.com/office/powerpoint/2010/main" val="347383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E3FA2-A056-46DC-85A2-0CDCDEB8F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B93BA7-5080-4439-B694-BCF7B69BE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866F2-7BD4-40EC-8468-A42C15E1A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88BE4-94E5-490B-BDC8-C1A5F26EC8CC}" type="datetimeFigureOut">
              <a:rPr lang="en-US" smtClean="0"/>
              <a:t>10/27/2020</a:t>
            </a:fld>
            <a:endParaRPr lang="en-US"/>
          </a:p>
        </p:txBody>
      </p:sp>
      <p:sp>
        <p:nvSpPr>
          <p:cNvPr id="5" name="Footer Placeholder 4">
            <a:extLst>
              <a:ext uri="{FF2B5EF4-FFF2-40B4-BE49-F238E27FC236}">
                <a16:creationId xmlns:a16="http://schemas.microsoft.com/office/drawing/2014/main" id="{0AC0524F-7112-41D9-B4A6-030B78C39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723DB6-C377-4204-887C-BFEC34E388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F324D-53C4-4891-8DFD-3E8CFC55BFC6}" type="slidenum">
              <a:rPr lang="en-US" smtClean="0"/>
              <a:t>‹#›</a:t>
            </a:fld>
            <a:endParaRPr lang="en-US"/>
          </a:p>
        </p:txBody>
      </p:sp>
    </p:spTree>
    <p:extLst>
      <p:ext uri="{BB962C8B-B14F-4D97-AF65-F5344CB8AC3E}">
        <p14:creationId xmlns:p14="http://schemas.microsoft.com/office/powerpoint/2010/main" val="623494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CE70-DF79-443A-8D27-8A2F51EE944D}"/>
              </a:ext>
            </a:extLst>
          </p:cNvPr>
          <p:cNvSpPr>
            <a:spLocks noGrp="1"/>
          </p:cNvSpPr>
          <p:nvPr>
            <p:ph type="ctrTitle"/>
          </p:nvPr>
        </p:nvSpPr>
        <p:spPr>
          <a:xfrm>
            <a:off x="1524000" y="1164567"/>
            <a:ext cx="9144000" cy="2387600"/>
          </a:xfrm>
        </p:spPr>
        <p:txBody>
          <a:bodyPr/>
          <a:lstStyle/>
          <a:p>
            <a:r>
              <a:rPr lang="en-US" dirty="0">
                <a:latin typeface="Times New Roman" panose="02020603050405020304" pitchFamily="18" charset="0"/>
                <a:cs typeface="Times New Roman" panose="02020603050405020304" pitchFamily="18" charset="0"/>
              </a:rPr>
              <a:t>Software Project Management</a:t>
            </a:r>
          </a:p>
        </p:txBody>
      </p:sp>
      <p:sp>
        <p:nvSpPr>
          <p:cNvPr id="3" name="Subtitle 2">
            <a:extLst>
              <a:ext uri="{FF2B5EF4-FFF2-40B4-BE49-F238E27FC236}">
                <a16:creationId xmlns:a16="http://schemas.microsoft.com/office/drawing/2014/main" id="{B3726999-A505-45C9-A16C-3CD7F946165B}"/>
              </a:ext>
            </a:extLst>
          </p:cNvPr>
          <p:cNvSpPr>
            <a:spLocks noGrp="1"/>
          </p:cNvSpPr>
          <p:nvPr>
            <p:ph type="subTitle" idx="1"/>
          </p:nvPr>
        </p:nvSpPr>
        <p:spPr/>
        <p:txBody>
          <a:bodyPr>
            <a:normAutofit/>
          </a:bodyPr>
          <a:lstStyle/>
          <a:p>
            <a:r>
              <a:rPr lang="en-US" sz="3600" i="0" u="none" strike="noStrike" baseline="0" dirty="0">
                <a:latin typeface="Times New Roman" panose="02020603050405020304" pitchFamily="18" charset="0"/>
                <a:cs typeface="Times New Roman" panose="02020603050405020304" pitchFamily="18" charset="0"/>
              </a:rPr>
              <a:t>Chapter 4</a:t>
            </a:r>
            <a:r>
              <a:rPr lang="en-US" sz="3600" i="0" u="none" strike="noStrike" baseline="0" dirty="0">
                <a:solidFill>
                  <a:srgbClr val="333333"/>
                </a:solidFill>
                <a:latin typeface="Times New Roman" panose="02020603050405020304" pitchFamily="18" charset="0"/>
                <a:cs typeface="Times New Roman" panose="02020603050405020304" pitchFamily="18" charset="0"/>
              </a:rPr>
              <a:t>. </a:t>
            </a:r>
            <a:r>
              <a:rPr lang="en-US" sz="3600" i="0" u="none" strike="noStrike" baseline="0" dirty="0">
                <a:latin typeface="Times New Roman" panose="02020603050405020304" pitchFamily="18" charset="0"/>
                <a:cs typeface="Times New Roman" panose="02020603050405020304" pitchFamily="18" charset="0"/>
              </a:rPr>
              <a:t>Project Schedules</a:t>
            </a:r>
            <a:endParaRPr lang="en-US" sz="3600" i="0" u="none" strike="noStrike" baseline="0" dirty="0">
              <a:solidFill>
                <a:srgbClr val="333333"/>
              </a:solidFill>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91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DFA0-792B-44EE-B448-96518917AC9B}"/>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167F8508-C2E4-4DC3-81E6-6EEEE228E2C6}"/>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If Wideband Delphi is used to generate estimates, many of these dependencies will already be represented in the assumptions.</a:t>
            </a:r>
          </a:p>
          <a:p>
            <a:pPr algn="just"/>
            <a:r>
              <a:rPr lang="en-US" sz="2600" b="0" i="0" u="none" strike="noStrike" baseline="0" dirty="0">
                <a:latin typeface="Times New Roman" panose="02020603050405020304" pitchFamily="18" charset="0"/>
                <a:cs typeface="Times New Roman" panose="02020603050405020304" pitchFamily="18" charset="0"/>
              </a:rPr>
              <a:t>There are many reasons why one task may be dependent on another.</a:t>
            </a:r>
          </a:p>
          <a:p>
            <a:pPr algn="just"/>
            <a:r>
              <a:rPr lang="en-US" sz="2600" b="0" i="0" u="none" strike="noStrike" baseline="0" dirty="0">
                <a:latin typeface="Times New Roman" panose="02020603050405020304" pitchFamily="18" charset="0"/>
                <a:cs typeface="Times New Roman" panose="02020603050405020304" pitchFamily="18" charset="0"/>
              </a:rPr>
              <a:t>The easiest way to maintain the resource allocations and dependencies is to use a project management software package.</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60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288F-0E76-4A6D-A9D1-D4CA4B5250FE}"/>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Building the Project Schedule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3CFEAF-11CE-411F-83C5-DABDF4C47233}"/>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a:t>
            </a:r>
            <a:r>
              <a:rPr lang="en-US" sz="2600" b="0" i="1" u="none" strike="noStrike" baseline="0" dirty="0">
                <a:latin typeface="Times New Roman" panose="02020603050405020304" pitchFamily="18" charset="0"/>
                <a:cs typeface="Times New Roman" panose="02020603050405020304" pitchFamily="18" charset="0"/>
              </a:rPr>
              <a:t>project schedule </a:t>
            </a:r>
            <a:r>
              <a:rPr lang="en-US" sz="2600" b="0" i="0" u="none" strike="noStrike" baseline="0" dirty="0">
                <a:latin typeface="Times New Roman" panose="02020603050405020304" pitchFamily="18" charset="0"/>
                <a:cs typeface="Times New Roman" panose="02020603050405020304" pitchFamily="18" charset="0"/>
              </a:rPr>
              <a:t>is a calendar that links the tasks to be done with the resources that will do them.</a:t>
            </a:r>
          </a:p>
          <a:p>
            <a:pPr algn="just"/>
            <a:r>
              <a:rPr lang="en-US" sz="2600" b="0" i="0" u="none" strike="noStrike" baseline="0" dirty="0">
                <a:latin typeface="Times New Roman" panose="02020603050405020304" pitchFamily="18" charset="0"/>
                <a:cs typeface="Times New Roman" panose="02020603050405020304" pitchFamily="18" charset="0"/>
              </a:rPr>
              <a:t>There are many project scheduling software products that can do much of the tedious work of calculating the schedule automatically, and plenty of books and tutorials dedicated to teaching people how to use them.</a:t>
            </a:r>
          </a:p>
          <a:p>
            <a:pPr algn="just"/>
            <a:r>
              <a:rPr lang="en-US" sz="2600" b="0" i="0" u="none" strike="noStrike" baseline="0" dirty="0">
                <a:latin typeface="Times New Roman" panose="02020603050405020304" pitchFamily="18" charset="0"/>
                <a:cs typeface="Times New Roman" panose="02020603050405020304" pitchFamily="18" charset="0"/>
              </a:rPr>
              <a:t>However, before a project manager can use these tools, he should understand the concepts behind the WBS, dependencies, resource allocation, critical paths, Gantt charts, and earned value.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76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F246-087A-4D4F-8A2E-8A715A09CC53}"/>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Allocate Resources to the Tasks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E6FE4E-17F4-4469-A048-27572F07ECDB}"/>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first step in building the project schedule is to identify the resources required to perform each of the tasks.</a:t>
            </a:r>
          </a:p>
          <a:p>
            <a:pPr algn="just"/>
            <a:r>
              <a:rPr lang="en-US" sz="2600" b="0" i="0" u="none" strike="noStrike" baseline="0" dirty="0">
                <a:latin typeface="Times New Roman" panose="02020603050405020304" pitchFamily="18" charset="0"/>
                <a:cs typeface="Times New Roman" panose="02020603050405020304" pitchFamily="18" charset="0"/>
              </a:rPr>
              <a:t>A resource is any person, item, tool, or service that is needed by the project that is either scarce or has limited availability.</a:t>
            </a:r>
          </a:p>
          <a:p>
            <a:pPr algn="just"/>
            <a:r>
              <a:rPr lang="en-US" sz="2600" b="0" i="0" u="none" strike="noStrike" baseline="0" dirty="0">
                <a:latin typeface="Times New Roman" panose="02020603050405020304" pitchFamily="18" charset="0"/>
                <a:cs typeface="Times New Roman" panose="02020603050405020304" pitchFamily="18" charset="0"/>
              </a:rPr>
              <a:t>One or more resources must be </a:t>
            </a:r>
            <a:r>
              <a:rPr lang="en-US" sz="2600" b="0" i="1" u="none" strike="noStrike" baseline="0" dirty="0">
                <a:latin typeface="Times New Roman" panose="02020603050405020304" pitchFamily="18" charset="0"/>
                <a:cs typeface="Times New Roman" panose="02020603050405020304" pitchFamily="18" charset="0"/>
              </a:rPr>
              <a:t>allocated </a:t>
            </a:r>
            <a:r>
              <a:rPr lang="en-US" sz="2600" b="0" i="0" u="none" strike="noStrike" baseline="0" dirty="0">
                <a:latin typeface="Times New Roman" panose="02020603050405020304" pitchFamily="18" charset="0"/>
                <a:cs typeface="Times New Roman" panose="02020603050405020304" pitchFamily="18" charset="0"/>
              </a:rPr>
              <a:t>to each task. To do this, the project manager must first assign the task to people who will perform it.</a:t>
            </a:r>
          </a:p>
          <a:p>
            <a:pPr algn="just"/>
            <a:r>
              <a:rPr lang="en-US" sz="2600" b="0" i="0" u="none" strike="noStrike" baseline="0" dirty="0">
                <a:latin typeface="Times New Roman" panose="02020603050405020304" pitchFamily="18" charset="0"/>
                <a:cs typeface="Times New Roman" panose="02020603050405020304" pitchFamily="18" charset="0"/>
              </a:rPr>
              <a:t>Some tasks may require more than one person to be assigned to them—the </a:t>
            </a:r>
            <a:r>
              <a:rPr lang="en-US" sz="2600" b="0" i="1" u="none" strike="noStrike" baseline="0" dirty="0">
                <a:latin typeface="Times New Roman" panose="02020603050405020304" pitchFamily="18" charset="0"/>
                <a:cs typeface="Times New Roman" panose="02020603050405020304" pitchFamily="18" charset="0"/>
              </a:rPr>
              <a:t>effort </a:t>
            </a:r>
            <a:r>
              <a:rPr lang="en-US" sz="2600" b="0" i="0" u="none" strike="noStrike" baseline="0" dirty="0">
                <a:latin typeface="Times New Roman" panose="02020603050405020304" pitchFamily="18" charset="0"/>
                <a:cs typeface="Times New Roman" panose="02020603050405020304" pitchFamily="18" charset="0"/>
              </a:rPr>
              <a:t>for the task should be divided among those resources.</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3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6EC9-A1E9-43EB-AFED-1E1E4C0E4C47}"/>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E</a:t>
            </a:r>
            <a:r>
              <a:rPr lang="en-US" sz="4000" u="none" strike="noStrike" baseline="0" dirty="0">
                <a:latin typeface="Times New Roman" panose="02020603050405020304" pitchFamily="18" charset="0"/>
                <a:cs typeface="Times New Roman" panose="02020603050405020304" pitchFamily="18" charset="0"/>
              </a:rPr>
              <a:t>ffort and </a:t>
            </a:r>
            <a:r>
              <a:rPr lang="en-US" sz="4000" dirty="0">
                <a:latin typeface="Times New Roman" panose="02020603050405020304" pitchFamily="18" charset="0"/>
                <a:cs typeface="Times New Roman" panose="02020603050405020304" pitchFamily="18" charset="0"/>
              </a:rPr>
              <a:t>D</a:t>
            </a:r>
            <a:r>
              <a:rPr lang="en-US" sz="4000" u="none" strike="noStrike" baseline="0" dirty="0">
                <a:latin typeface="Times New Roman" panose="02020603050405020304" pitchFamily="18" charset="0"/>
                <a:cs typeface="Times New Roman" panose="02020603050405020304" pitchFamily="18" charset="0"/>
              </a:rPr>
              <a:t>uration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31B4DE-8CBD-4195-A047-3C832718154A}"/>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project manager must keep in mind the difference between effort and </a:t>
            </a:r>
            <a:r>
              <a:rPr lang="en-US" sz="2600" b="0" i="1" u="none" strike="noStrike" baseline="0" dirty="0">
                <a:latin typeface="Times New Roman" panose="02020603050405020304" pitchFamily="18" charset="0"/>
                <a:cs typeface="Times New Roman" panose="02020603050405020304" pitchFamily="18" charset="0"/>
              </a:rPr>
              <a:t>duration</a:t>
            </a:r>
            <a:r>
              <a:rPr lang="en-US" sz="2600" b="0" i="0" u="none" strike="noStrike" baseline="0" dirty="0">
                <a:latin typeface="Times New Roman" panose="02020603050405020304" pitchFamily="18" charset="0"/>
                <a:cs typeface="Times New Roman" panose="02020603050405020304" pitchFamily="18" charset="0"/>
              </a:rPr>
              <a:t>. </a:t>
            </a:r>
          </a:p>
          <a:p>
            <a:pPr algn="just"/>
            <a:r>
              <a:rPr lang="en-US" sz="2600" b="0" i="0" u="none" strike="noStrike" baseline="0" dirty="0">
                <a:latin typeface="Times New Roman" panose="02020603050405020304" pitchFamily="18" charset="0"/>
                <a:cs typeface="Times New Roman" panose="02020603050405020304" pitchFamily="18" charset="0"/>
              </a:rPr>
              <a:t>Duration is the amount of time that elapses between the time the task is started and the time it is completed, measured in hours.</a:t>
            </a:r>
          </a:p>
          <a:p>
            <a:pPr algn="just"/>
            <a:r>
              <a:rPr lang="en-US" sz="2600" b="0" i="0" u="none" strike="noStrike" baseline="0" dirty="0">
                <a:latin typeface="Times New Roman" panose="02020603050405020304" pitchFamily="18" charset="0"/>
                <a:cs typeface="Times New Roman" panose="02020603050405020304" pitchFamily="18" charset="0"/>
              </a:rPr>
              <a:t>Effort is measured in </a:t>
            </a:r>
            <a:r>
              <a:rPr lang="en-US" sz="2600" b="0" i="1" u="none" strike="noStrike" baseline="0" dirty="0">
                <a:latin typeface="Times New Roman" panose="02020603050405020304" pitchFamily="18" charset="0"/>
                <a:cs typeface="Times New Roman" panose="02020603050405020304" pitchFamily="18" charset="0"/>
              </a:rPr>
              <a:t>person-hours </a:t>
            </a:r>
            <a:r>
              <a:rPr lang="en-US" sz="2600" b="0" i="0" u="none" strike="noStrike" baseline="0" dirty="0">
                <a:latin typeface="Times New Roman" panose="02020603050405020304" pitchFamily="18" charset="0"/>
                <a:cs typeface="Times New Roman" panose="02020603050405020304" pitchFamily="18" charset="0"/>
              </a:rPr>
              <a:t>(or person-days, person-weeks, etc.), and represents the total number of hours that each person spent working on the task.</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89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67CC-A0BF-404A-8086-7F3788AACD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85C071-9B3B-494A-B202-3BD089F7763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98A9716-6750-473A-9486-13D214E3078F}"/>
              </a:ext>
            </a:extLst>
          </p:cNvPr>
          <p:cNvPicPr>
            <a:picLocks noChangeAspect="1"/>
          </p:cNvPicPr>
          <p:nvPr/>
        </p:nvPicPr>
        <p:blipFill>
          <a:blip r:embed="rId2"/>
          <a:stretch>
            <a:fillRect/>
          </a:stretch>
        </p:blipFill>
        <p:spPr>
          <a:xfrm>
            <a:off x="838200" y="365125"/>
            <a:ext cx="10515600" cy="5618162"/>
          </a:xfrm>
          <a:prstGeom prst="rect">
            <a:avLst/>
          </a:prstGeom>
        </p:spPr>
      </p:pic>
    </p:spTree>
    <p:extLst>
      <p:ext uri="{BB962C8B-B14F-4D97-AF65-F5344CB8AC3E}">
        <p14:creationId xmlns:p14="http://schemas.microsoft.com/office/powerpoint/2010/main" val="425658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0D67-DFEA-499D-B907-D64AE173E1A3}"/>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4D89E01-3608-4F60-9CA5-9380E9BE6BF3}"/>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It’s possible to allocate one resource to two tasks simultaneously by assigning a percentage of the resource’s time to each task.</a:t>
            </a:r>
          </a:p>
          <a:p>
            <a:pPr algn="just"/>
            <a:r>
              <a:rPr lang="en-US" sz="2600" b="0" i="0" u="none" strike="noStrike" baseline="0" dirty="0">
                <a:latin typeface="Times New Roman" panose="02020603050405020304" pitchFamily="18" charset="0"/>
                <a:cs typeface="Times New Roman" panose="02020603050405020304" pitchFamily="18" charset="0"/>
              </a:rPr>
              <a:t> When the task stretches over several days, but the resource is needed only for part of each day or a few days of the task, that resource can be assigned part-time to the task. </a:t>
            </a:r>
          </a:p>
          <a:p>
            <a:pPr algn="just"/>
            <a:r>
              <a:rPr lang="en-US" sz="2600" b="0" i="0" u="none" strike="noStrike" baseline="0" dirty="0">
                <a:latin typeface="Times New Roman" panose="02020603050405020304" pitchFamily="18" charset="0"/>
                <a:cs typeface="Times New Roman" panose="02020603050405020304" pitchFamily="18" charset="0"/>
              </a:rPr>
              <a:t>For example, a resource can be 50% allocated to two tasks, or 30% allocated to one task and 70% to another, etc.</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10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8EAC-F4C8-4E46-89F7-2EC7AAB3FE7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3785F675-01C0-43DB-A9B5-731A958FF49B}"/>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Resource allocation is often the most difficult and time-consuming part of effective project management, because it requires the project manager to know the team. </a:t>
            </a:r>
          </a:p>
          <a:p>
            <a:pPr algn="just"/>
            <a:r>
              <a:rPr lang="en-US" sz="2600" b="0" i="0" u="none" strike="noStrike" baseline="0" dirty="0">
                <a:latin typeface="Times New Roman" panose="02020603050405020304" pitchFamily="18" charset="0"/>
                <a:cs typeface="Times New Roman" panose="02020603050405020304" pitchFamily="18" charset="0"/>
              </a:rPr>
              <a:t>There is no hard and-fast rule for deciding who is allocated to which task.</a:t>
            </a:r>
          </a:p>
          <a:p>
            <a:pPr algn="just"/>
            <a:r>
              <a:rPr lang="en-US" sz="2600" b="0" i="0" u="none" strike="noStrike" baseline="0" dirty="0">
                <a:latin typeface="Times New Roman" panose="02020603050405020304" pitchFamily="18" charset="0"/>
                <a:cs typeface="Times New Roman" panose="02020603050405020304" pitchFamily="18" charset="0"/>
              </a:rPr>
              <a:t>This is a decision that requires a great deal of attention to the skill sets of the people on the team and to their personal motivation.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70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8D12-C991-4C95-8EAD-EB6C9389D892}"/>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Identify Dependencies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8DFC83-E08B-4690-8A7D-0F6D3C3C8F3E}"/>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Once resources are allocated, the next step in creating a project schedule is to identify </a:t>
            </a:r>
            <a:r>
              <a:rPr lang="en-US" sz="2600" b="0" i="1" u="none" strike="noStrike" baseline="0" dirty="0">
                <a:latin typeface="Times New Roman" panose="02020603050405020304" pitchFamily="18" charset="0"/>
                <a:cs typeface="Times New Roman" panose="02020603050405020304" pitchFamily="18" charset="0"/>
              </a:rPr>
              <a:t>dependencies </a:t>
            </a:r>
            <a:r>
              <a:rPr lang="en-US" sz="2600" b="0" i="0" u="none" strike="noStrike" baseline="0" dirty="0">
                <a:latin typeface="Times New Roman" panose="02020603050405020304" pitchFamily="18" charset="0"/>
                <a:cs typeface="Times New Roman" panose="02020603050405020304" pitchFamily="18" charset="0"/>
              </a:rPr>
              <a:t>between tasks.</a:t>
            </a:r>
          </a:p>
          <a:p>
            <a:pPr algn="just"/>
            <a:r>
              <a:rPr lang="en-US" sz="2600" b="0" i="0" u="none" strike="noStrike" baseline="0" dirty="0">
                <a:latin typeface="Times New Roman" panose="02020603050405020304" pitchFamily="18" charset="0"/>
                <a:cs typeface="Times New Roman" panose="02020603050405020304" pitchFamily="18" charset="0"/>
              </a:rPr>
              <a:t>A task has a dependency if it involves an activity, resource, or work product that is subsequently required by another task.</a:t>
            </a:r>
          </a:p>
          <a:p>
            <a:pPr algn="just"/>
            <a:r>
              <a:rPr lang="en-US" sz="2600" b="0" i="0" u="none" strike="noStrike" baseline="0" dirty="0">
                <a:latin typeface="Times New Roman" panose="02020603050405020304" pitchFamily="18" charset="0"/>
                <a:cs typeface="Times New Roman" panose="02020603050405020304" pitchFamily="18" charset="0"/>
              </a:rPr>
              <a:t>The project manager should start by taking the WBS and adding dependency information to it: each task in the WBS is given a number, and the number of any task that it is dependent on should be listed next to it as a </a:t>
            </a:r>
            <a:r>
              <a:rPr lang="en-US" sz="2600" b="0" i="1" u="none" strike="noStrike" baseline="0" dirty="0">
                <a:latin typeface="Times New Roman" panose="02020603050405020304" pitchFamily="18" charset="0"/>
                <a:cs typeface="Times New Roman" panose="02020603050405020304" pitchFamily="18" charset="0"/>
              </a:rPr>
              <a:t>predecessor.</a:t>
            </a: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87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5064-BDF5-44B3-981C-69FD3C5DB7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547C93-F846-46F6-902C-9606DC358BC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E1C68DD-FCA6-43FD-B55E-D5862B899219}"/>
              </a:ext>
            </a:extLst>
          </p:cNvPr>
          <p:cNvPicPr>
            <a:picLocks noChangeAspect="1"/>
          </p:cNvPicPr>
          <p:nvPr/>
        </p:nvPicPr>
        <p:blipFill>
          <a:blip r:embed="rId2"/>
          <a:stretch>
            <a:fillRect/>
          </a:stretch>
        </p:blipFill>
        <p:spPr>
          <a:xfrm>
            <a:off x="838201" y="365125"/>
            <a:ext cx="10515599" cy="5811838"/>
          </a:xfrm>
          <a:prstGeom prst="rect">
            <a:avLst/>
          </a:prstGeom>
        </p:spPr>
      </p:pic>
    </p:spTree>
    <p:extLst>
      <p:ext uri="{BB962C8B-B14F-4D97-AF65-F5344CB8AC3E}">
        <p14:creationId xmlns:p14="http://schemas.microsoft.com/office/powerpoint/2010/main" val="2832018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595</Words>
  <Application>Microsoft Office PowerPoint</Application>
  <PresentationFormat>Widescreen</PresentationFormat>
  <Paragraphs>32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Software Project Management</vt:lpstr>
      <vt:lpstr>Building the Project Schedule</vt:lpstr>
      <vt:lpstr>Allocate Resources to the Tasks</vt:lpstr>
      <vt:lpstr>Effort and Duration</vt:lpstr>
      <vt:lpstr>PowerPoint Presentation</vt:lpstr>
      <vt:lpstr>Continue…</vt:lpstr>
      <vt:lpstr>Continue…</vt:lpstr>
      <vt:lpstr>Identify Dependencies</vt:lpstr>
      <vt:lpstr>PowerPoint Presentation</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Hafiza MAryum Ishfaq</dc:creator>
  <cp:lastModifiedBy>Hafiza MAryum Ishfaq</cp:lastModifiedBy>
  <cp:revision>15</cp:revision>
  <dcterms:created xsi:type="dcterms:W3CDTF">2020-10-27T07:21:21Z</dcterms:created>
  <dcterms:modified xsi:type="dcterms:W3CDTF">2020-10-28T09:52:48Z</dcterms:modified>
</cp:coreProperties>
</file>