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7585-2DAB-404E-B7D9-8E234FCEB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0017BB-146B-4C7A-A363-84A98239D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D8F027-1A54-4652-9E07-3C5111E08A2F}"/>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5" name="Footer Placeholder 4">
            <a:extLst>
              <a:ext uri="{FF2B5EF4-FFF2-40B4-BE49-F238E27FC236}">
                <a16:creationId xmlns:a16="http://schemas.microsoft.com/office/drawing/2014/main" id="{99A4D200-6CBE-45DB-AB9F-1DE7603E8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B50FF-EDB9-4BD4-9DCA-F69929FA63CB}"/>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322362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6513-71EC-40BF-A4E9-2267981CF5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25216D-C140-4312-9AAC-61E30208F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C0003-B56B-4BE4-99C4-9A09BC36380E}"/>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5" name="Footer Placeholder 4">
            <a:extLst>
              <a:ext uri="{FF2B5EF4-FFF2-40B4-BE49-F238E27FC236}">
                <a16:creationId xmlns:a16="http://schemas.microsoft.com/office/drawing/2014/main" id="{4D75BCCC-FEAF-44E2-82DD-A1AE17B1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B6B01-B128-4739-9684-DDA7EF91D74F}"/>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371658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EB611-4934-4F94-83F8-D9A44CACB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598758-5500-4DC2-88C4-BFDCFFA35D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0A8A0-1371-4AD5-8A4A-E8EEF3936013}"/>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5" name="Footer Placeholder 4">
            <a:extLst>
              <a:ext uri="{FF2B5EF4-FFF2-40B4-BE49-F238E27FC236}">
                <a16:creationId xmlns:a16="http://schemas.microsoft.com/office/drawing/2014/main" id="{2171688D-3208-45AF-AE1F-DD918AB5D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F84CD-3B04-4A22-AC79-CA2AED52E432}"/>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416340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A9E5-E35C-4819-B38C-C6B9EE96E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6615B-42F4-412E-84F5-59B7FA43BD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BFC22-24FB-46AB-8C3C-5373EDB819F9}"/>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5" name="Footer Placeholder 4">
            <a:extLst>
              <a:ext uri="{FF2B5EF4-FFF2-40B4-BE49-F238E27FC236}">
                <a16:creationId xmlns:a16="http://schemas.microsoft.com/office/drawing/2014/main" id="{3106FBD8-4FB9-46CF-BF54-4F3E62E5A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D6219-A961-42C5-85A5-CD1F09782FA1}"/>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243516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8A0A-C29D-464F-9A42-8021833D8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39450-3605-49FC-A45A-4010B3CA8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59EF4-B621-4A66-8E12-B44DED0DDA70}"/>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5" name="Footer Placeholder 4">
            <a:extLst>
              <a:ext uri="{FF2B5EF4-FFF2-40B4-BE49-F238E27FC236}">
                <a16:creationId xmlns:a16="http://schemas.microsoft.com/office/drawing/2014/main" id="{B7608571-F00C-430D-B82A-E68F3A75D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2C72A-9702-41DB-BC57-4D4D8BB83AFC}"/>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42577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7846-A3AC-4CE1-87A0-15FDB9521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714E6-7B69-49B3-A3AC-DE224265D5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8F1B05-0C69-47D4-9825-3D89141F3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CF9B29-A657-426A-BC78-851CD83009E3}"/>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6" name="Footer Placeholder 5">
            <a:extLst>
              <a:ext uri="{FF2B5EF4-FFF2-40B4-BE49-F238E27FC236}">
                <a16:creationId xmlns:a16="http://schemas.microsoft.com/office/drawing/2014/main" id="{2FE12EF3-57A8-474E-BE57-96AD401F2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868C4-6071-4CC1-A717-E90EED3918EF}"/>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82100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3ECC-E46B-4C0A-B141-1D090A1F21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63F018-30BD-481F-946C-4148057D0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B4BF6-5E4F-41A0-8C53-479335E5CD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1FEF63-2593-4352-A215-1F4D658B0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94375-C706-4CAC-9600-0F575F4B1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3C54C-F2DD-4884-9DE5-182DBC0509C4}"/>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8" name="Footer Placeholder 7">
            <a:extLst>
              <a:ext uri="{FF2B5EF4-FFF2-40B4-BE49-F238E27FC236}">
                <a16:creationId xmlns:a16="http://schemas.microsoft.com/office/drawing/2014/main" id="{0E2175F1-3F56-4857-B910-75E0FE566D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52D46-F3E7-4102-A951-622C9B6CF83C}"/>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313957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0397-3997-4F14-BB78-FC6C3BA556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713255-A184-4455-B83E-CBC62F677460}"/>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4" name="Footer Placeholder 3">
            <a:extLst>
              <a:ext uri="{FF2B5EF4-FFF2-40B4-BE49-F238E27FC236}">
                <a16:creationId xmlns:a16="http://schemas.microsoft.com/office/drawing/2014/main" id="{08663171-CC31-49F8-B669-C0FFAC5294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A2D19C-54BF-4A2D-91C3-6DCAD9DB1BB4}"/>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30410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0BA30-9345-4FD3-9614-E7A47CD4D2D4}"/>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3" name="Footer Placeholder 2">
            <a:extLst>
              <a:ext uri="{FF2B5EF4-FFF2-40B4-BE49-F238E27FC236}">
                <a16:creationId xmlns:a16="http://schemas.microsoft.com/office/drawing/2014/main" id="{092B7823-41FC-4F93-AD14-C97347CF48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9C831-AF7E-484F-8034-0EA6298C1B00}"/>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284944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4B46-85D1-49CA-880A-6555AF144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30F4D-EEC5-45F4-8D3A-514C63E53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0AE87-E241-4862-B2E9-C51ACD361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2F388-B731-4AA0-AF8B-B1A450B3A9A7}"/>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6" name="Footer Placeholder 5">
            <a:extLst>
              <a:ext uri="{FF2B5EF4-FFF2-40B4-BE49-F238E27FC236}">
                <a16:creationId xmlns:a16="http://schemas.microsoft.com/office/drawing/2014/main" id="{86040CD5-191D-4DC1-9B51-7012016F2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7E3C3-8AD5-456F-BF7B-55C7FDACEA2B}"/>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29049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6EFD-9B28-47D7-9D89-2386AD0D3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810645-DA90-4518-9BEF-72C6BA1CF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58464-1693-480A-B4F1-D95BFF36A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0328-6584-4D58-B24B-83FF1261D131}"/>
              </a:ext>
            </a:extLst>
          </p:cNvPr>
          <p:cNvSpPr>
            <a:spLocks noGrp="1"/>
          </p:cNvSpPr>
          <p:nvPr>
            <p:ph type="dt" sz="half" idx="10"/>
          </p:nvPr>
        </p:nvSpPr>
        <p:spPr/>
        <p:txBody>
          <a:bodyPr/>
          <a:lstStyle/>
          <a:p>
            <a:fld id="{3A38488A-FF13-44C9-905F-FD8BC2A8E0C8}" type="datetimeFigureOut">
              <a:rPr lang="en-US" smtClean="0"/>
              <a:t>10/29/2020</a:t>
            </a:fld>
            <a:endParaRPr lang="en-US"/>
          </a:p>
        </p:txBody>
      </p:sp>
      <p:sp>
        <p:nvSpPr>
          <p:cNvPr id="6" name="Footer Placeholder 5">
            <a:extLst>
              <a:ext uri="{FF2B5EF4-FFF2-40B4-BE49-F238E27FC236}">
                <a16:creationId xmlns:a16="http://schemas.microsoft.com/office/drawing/2014/main" id="{DB2D62B8-1B43-4554-AF39-D93520F94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70A56-E5E6-4131-AC83-088432CA89D0}"/>
              </a:ext>
            </a:extLst>
          </p:cNvPr>
          <p:cNvSpPr>
            <a:spLocks noGrp="1"/>
          </p:cNvSpPr>
          <p:nvPr>
            <p:ph type="sldNum" sz="quarter" idx="12"/>
          </p:nvPr>
        </p:nvSpPr>
        <p:spPr/>
        <p:txBody>
          <a:bodyPr/>
          <a:lstStyle/>
          <a:p>
            <a:fld id="{CE61C7E9-E310-4C16-B69B-ED03F460CB50}" type="slidenum">
              <a:rPr lang="en-US" smtClean="0"/>
              <a:t>‹#›</a:t>
            </a:fld>
            <a:endParaRPr lang="en-US"/>
          </a:p>
        </p:txBody>
      </p:sp>
    </p:spTree>
    <p:extLst>
      <p:ext uri="{BB962C8B-B14F-4D97-AF65-F5344CB8AC3E}">
        <p14:creationId xmlns:p14="http://schemas.microsoft.com/office/powerpoint/2010/main" val="14088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6AC9F-61F4-48D9-9E34-A1EFB9EC8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155418-80EA-4245-8422-35F30B2F4B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6B23B-6386-487A-BA40-FA41B567E1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8488A-FF13-44C9-905F-FD8BC2A8E0C8}" type="datetimeFigureOut">
              <a:rPr lang="en-US" smtClean="0"/>
              <a:t>10/29/2020</a:t>
            </a:fld>
            <a:endParaRPr lang="en-US"/>
          </a:p>
        </p:txBody>
      </p:sp>
      <p:sp>
        <p:nvSpPr>
          <p:cNvPr id="5" name="Footer Placeholder 4">
            <a:extLst>
              <a:ext uri="{FF2B5EF4-FFF2-40B4-BE49-F238E27FC236}">
                <a16:creationId xmlns:a16="http://schemas.microsoft.com/office/drawing/2014/main" id="{03014220-42A6-4C72-9B7A-311886815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E4ADF2-50EB-46D4-88CA-07E90ECE4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1C7E9-E310-4C16-B69B-ED03F460CB50}" type="slidenum">
              <a:rPr lang="en-US" smtClean="0"/>
              <a:t>‹#›</a:t>
            </a:fld>
            <a:endParaRPr lang="en-US"/>
          </a:p>
        </p:txBody>
      </p:sp>
    </p:spTree>
    <p:extLst>
      <p:ext uri="{BB962C8B-B14F-4D97-AF65-F5344CB8AC3E}">
        <p14:creationId xmlns:p14="http://schemas.microsoft.com/office/powerpoint/2010/main" val="387553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a:xfrm>
            <a:off x="1524000" y="1164567"/>
            <a:ext cx="9144000" cy="2387600"/>
          </a:xfrm>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600" i="0" u="none" strike="noStrike" baseline="0" dirty="0">
                <a:latin typeface="Times New Roman" panose="02020603050405020304" pitchFamily="18" charset="0"/>
                <a:cs typeface="Times New Roman" panose="02020603050405020304" pitchFamily="18" charset="0"/>
              </a:rPr>
              <a:t>Chapter 4</a:t>
            </a:r>
            <a:r>
              <a:rPr lang="en-US" sz="3600" i="0" u="none" strike="noStrike" baseline="0" dirty="0">
                <a:solidFill>
                  <a:srgbClr val="333333"/>
                </a:solidFill>
                <a:latin typeface="Times New Roman" panose="02020603050405020304" pitchFamily="18" charset="0"/>
                <a:cs typeface="Times New Roman" panose="02020603050405020304" pitchFamily="18" charset="0"/>
              </a:rPr>
              <a:t>. </a:t>
            </a:r>
            <a:r>
              <a:rPr lang="en-US" sz="3600" i="0" u="none" strike="noStrike" baseline="0" dirty="0">
                <a:latin typeface="Times New Roman" panose="02020603050405020304" pitchFamily="18" charset="0"/>
                <a:cs typeface="Times New Roman" panose="02020603050405020304" pitchFamily="18" charset="0"/>
              </a:rPr>
              <a:t>Project Schedules</a:t>
            </a:r>
            <a:endParaRPr lang="en-US" sz="3600" i="0" u="none" strike="noStrike" baseline="0" dirty="0">
              <a:solidFill>
                <a:srgbClr val="333333"/>
              </a:solidFill>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5863-D2C1-4772-9D68-730C3D53802A}"/>
              </a:ext>
            </a:extLst>
          </p:cNvPr>
          <p:cNvSpPr>
            <a:spLocks noGrp="1"/>
          </p:cNvSpPr>
          <p:nvPr>
            <p:ph type="title"/>
          </p:nvPr>
        </p:nvSpPr>
        <p:spPr/>
        <p:txBody>
          <a:bodyPr>
            <a:normAutofit fontScale="90000"/>
          </a:bodyPr>
          <a:lstStyle/>
          <a:p>
            <a:pPr algn="ctr"/>
            <a:br>
              <a:rPr lang="en-US" sz="4400" i="0" u="none" strike="noStrike" baseline="0" dirty="0">
                <a:latin typeface="Times New Roman" panose="02020603050405020304" pitchFamily="18" charset="0"/>
                <a:cs typeface="Times New Roman" panose="02020603050405020304" pitchFamily="18" charset="0"/>
              </a:rPr>
            </a:br>
            <a:r>
              <a:rPr lang="en-US" sz="4400" i="0" u="none" strike="noStrike" baseline="0" dirty="0">
                <a:latin typeface="Times New Roman" panose="02020603050405020304" pitchFamily="18" charset="0"/>
                <a:cs typeface="Times New Roman" panose="02020603050405020304" pitchFamily="18" charset="0"/>
              </a:rPr>
              <a:t>Optimize the Schedule</a:t>
            </a:r>
            <a:br>
              <a:rPr lang="en-US" sz="4400" i="0" u="none" strike="noStrike" baseline="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42AADE1-871F-46D5-A7AB-F655A61E31AD}"/>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Many times, the project manager has options in how the schedule is arranged. </a:t>
            </a:r>
          </a:p>
          <a:p>
            <a:pPr algn="just"/>
            <a:r>
              <a:rPr lang="en-US" sz="2600" b="0" i="0" u="none" strike="noStrike" baseline="0" dirty="0">
                <a:latin typeface="Times New Roman" panose="02020603050405020304" pitchFamily="18" charset="0"/>
                <a:cs typeface="Times New Roman" panose="02020603050405020304" pitchFamily="18" charset="0"/>
              </a:rPr>
              <a:t>There is often flexibility in the order in which the tasks may be performed, or to whom they may be assigned.</a:t>
            </a:r>
          </a:p>
          <a:p>
            <a:pPr algn="just"/>
            <a:r>
              <a:rPr lang="en-US" sz="2600" b="0" i="0" u="none" strike="noStrike" baseline="0" dirty="0">
                <a:latin typeface="Times New Roman" panose="02020603050405020304" pitchFamily="18" charset="0"/>
                <a:cs typeface="Times New Roman" panose="02020603050405020304" pitchFamily="18" charset="0"/>
              </a:rPr>
              <a:t>Most schedules end up with several sequences of interrelated tasks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17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71E6-977C-4BB1-A028-15B1B5FE1031}"/>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Slack</a:t>
            </a:r>
          </a:p>
        </p:txBody>
      </p:sp>
      <p:sp>
        <p:nvSpPr>
          <p:cNvPr id="3" name="Content Placeholder 2">
            <a:extLst>
              <a:ext uri="{FF2B5EF4-FFF2-40B4-BE49-F238E27FC236}">
                <a16:creationId xmlns:a16="http://schemas.microsoft.com/office/drawing/2014/main" id="{147CAB0A-F95B-40DC-89EA-DE572A84664A}"/>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In many schedules, there is some </a:t>
            </a:r>
            <a:r>
              <a:rPr lang="en-US" sz="2600" b="0" i="1" u="none" strike="noStrike" baseline="0" dirty="0">
                <a:latin typeface="Times New Roman" panose="02020603050405020304" pitchFamily="18" charset="0"/>
                <a:cs typeface="Times New Roman" panose="02020603050405020304" pitchFamily="18" charset="0"/>
              </a:rPr>
              <a:t>slack </a:t>
            </a:r>
            <a:r>
              <a:rPr lang="en-US" sz="2600" b="0" i="0" u="none" strike="noStrike" baseline="0" dirty="0">
                <a:latin typeface="Times New Roman" panose="02020603050405020304" pitchFamily="18" charset="0"/>
                <a:cs typeface="Times New Roman" panose="02020603050405020304" pitchFamily="18" charset="0"/>
              </a:rPr>
              <a:t>in these sequences. </a:t>
            </a:r>
          </a:p>
          <a:p>
            <a:pPr algn="just"/>
            <a:r>
              <a:rPr lang="en-US" sz="2600" b="0" i="0" u="none" strike="noStrike" baseline="0" dirty="0">
                <a:latin typeface="Times New Roman" panose="02020603050405020304" pitchFamily="18" charset="0"/>
                <a:cs typeface="Times New Roman" panose="02020603050405020304" pitchFamily="18" charset="0"/>
              </a:rPr>
              <a:t>In a sequence of tasks, slack is the amount of time that any of the tasks can be delayed without causing the due date of the final task in the sequence to be delayed as well.</a:t>
            </a:r>
          </a:p>
          <a:p>
            <a:pPr algn="just"/>
            <a:r>
              <a:rPr lang="en-US" sz="2600" b="0" i="0" u="none" strike="noStrike" baseline="0" dirty="0">
                <a:latin typeface="Times New Roman" panose="02020603050405020304" pitchFamily="18" charset="0"/>
                <a:cs typeface="Times New Roman" panose="02020603050405020304" pitchFamily="18" charset="0"/>
              </a:rPr>
              <a:t>A tight schedule has very little slack; a delay in any task will cause a delay in the due date.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5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67ED-0CE4-47D2-BDD2-7B323739C527}"/>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Critical Path</a:t>
            </a:r>
          </a:p>
        </p:txBody>
      </p:sp>
      <p:sp>
        <p:nvSpPr>
          <p:cNvPr id="3" name="Content Placeholder 2">
            <a:extLst>
              <a:ext uri="{FF2B5EF4-FFF2-40B4-BE49-F238E27FC236}">
                <a16:creationId xmlns:a16="http://schemas.microsoft.com/office/drawing/2014/main" id="{FDBAC20B-7041-4EF1-94B4-2A565A2A8A52}"/>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One important tool for optimizing the schedule is the </a:t>
            </a:r>
            <a:r>
              <a:rPr lang="en-US" sz="2600" b="0" i="1" u="none" strike="noStrike" baseline="0" dirty="0">
                <a:latin typeface="Times New Roman" panose="02020603050405020304" pitchFamily="18" charset="0"/>
                <a:cs typeface="Times New Roman" panose="02020603050405020304" pitchFamily="18" charset="0"/>
              </a:rPr>
              <a:t>critical path</a:t>
            </a:r>
            <a:r>
              <a:rPr lang="en-US" sz="2600" b="0" i="0" u="none" strike="noStrike" baseline="0" dirty="0">
                <a:latin typeface="Times New Roman" panose="02020603050405020304" pitchFamily="18" charset="0"/>
                <a:cs typeface="Times New Roman" panose="02020603050405020304" pitchFamily="18" charset="0"/>
              </a:rPr>
              <a:t>. </a:t>
            </a:r>
          </a:p>
          <a:p>
            <a:pPr algn="just"/>
            <a:r>
              <a:rPr lang="en-US" sz="2600" b="0" i="0" u="none" strike="noStrike" baseline="0" dirty="0">
                <a:latin typeface="Times New Roman" panose="02020603050405020304" pitchFamily="18" charset="0"/>
                <a:cs typeface="Times New Roman" panose="02020603050405020304" pitchFamily="18" charset="0"/>
              </a:rPr>
              <a:t>The critical path is the sequence of tasks that represents the minimum time required to complete the project.</a:t>
            </a:r>
          </a:p>
          <a:p>
            <a:pPr algn="just"/>
            <a:r>
              <a:rPr lang="en-US" sz="2600" b="0" i="0" u="none" strike="noStrike" baseline="0" dirty="0">
                <a:latin typeface="Times New Roman" panose="02020603050405020304" pitchFamily="18" charset="0"/>
                <a:cs typeface="Times New Roman" panose="02020603050405020304" pitchFamily="18" charset="0"/>
              </a:rPr>
              <a:t>It is the sequence that, if delayed, will delay the schedule.</a:t>
            </a:r>
          </a:p>
          <a:p>
            <a:pPr algn="just"/>
            <a:r>
              <a:rPr lang="en-US" sz="2600" b="0" i="0" u="none" strike="noStrike" baseline="0" dirty="0">
                <a:latin typeface="Times New Roman" panose="02020603050405020304" pitchFamily="18" charset="0"/>
                <a:cs typeface="Times New Roman" panose="02020603050405020304" pitchFamily="18" charset="0"/>
              </a:rPr>
              <a:t>The last task on the critical path is always the last task in the schedule—when the critical path is completed, the project is done.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35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9F9A-89CA-4B9A-BB18-2AF8B9C79E5B}"/>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C29F200-5CDA-4BFA-B1D4-7E0577C74B95}"/>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Every project schedule has at least one critical path: most have exactly one, but some may have two or more critical paths that complete simultaneously at the end of the project. </a:t>
            </a:r>
          </a:p>
          <a:p>
            <a:pPr algn="just"/>
            <a:r>
              <a:rPr lang="en-US" sz="2600" b="0" i="0" u="none" strike="noStrike" baseline="0" dirty="0">
                <a:latin typeface="Times New Roman" panose="02020603050405020304" pitchFamily="18" charset="0"/>
                <a:cs typeface="Times New Roman" panose="02020603050405020304" pitchFamily="18" charset="0"/>
              </a:rPr>
              <a:t>There is never slack in the critical path.</a:t>
            </a:r>
          </a:p>
          <a:p>
            <a:pPr algn="just"/>
            <a:r>
              <a:rPr lang="en-US" sz="2600" b="0" i="0" u="none" strike="noStrike" baseline="0" dirty="0">
                <a:latin typeface="Times New Roman" panose="02020603050405020304" pitchFamily="18" charset="0"/>
                <a:cs typeface="Times New Roman" panose="02020603050405020304" pitchFamily="18" charset="0"/>
              </a:rPr>
              <a:t>It is very important to monitor the critical path closely. If a task that is on the critical path is late, the project will be delayed</a:t>
            </a:r>
            <a:r>
              <a:rPr lang="en-US" sz="2600" dirty="0">
                <a:latin typeface="Times New Roman" panose="02020603050405020304" pitchFamily="18" charset="0"/>
                <a:cs typeface="Times New Roman" panose="02020603050405020304" pitchFamily="18" charset="0"/>
              </a:rPr>
              <a:t> </a:t>
            </a:r>
          </a:p>
          <a:p>
            <a:pPr algn="just"/>
            <a:r>
              <a:rPr lang="en-US" sz="2600" b="0" i="0" u="none" strike="noStrike" baseline="0" dirty="0">
                <a:latin typeface="Times New Roman" panose="02020603050405020304" pitchFamily="18" charset="0"/>
                <a:cs typeface="Times New Roman" panose="02020603050405020304" pitchFamily="18" charset="0"/>
              </a:rPr>
              <a:t>Some</a:t>
            </a:r>
            <a:r>
              <a:rPr lang="en-US" sz="2600" dirty="0">
                <a:latin typeface="Times New Roman" panose="02020603050405020304" pitchFamily="18" charset="0"/>
                <a:cs typeface="Times New Roman" panose="02020603050405020304" pitchFamily="18" charset="0"/>
              </a:rPr>
              <a:t> </a:t>
            </a:r>
            <a:r>
              <a:rPr lang="en-US" sz="2600" b="0" i="0" u="none" strike="noStrike" baseline="0" dirty="0">
                <a:latin typeface="Times New Roman" panose="02020603050405020304" pitchFamily="18" charset="0"/>
                <a:cs typeface="Times New Roman" panose="02020603050405020304" pitchFamily="18" charset="0"/>
              </a:rPr>
              <a:t>project management software packages highlight the critical path on the Gantt chart—this is an especially useful feature that allows the project manager to optimize the chart visually.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70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15D4-FAEC-4A40-8C35-960BE37097F8}"/>
              </a:ext>
            </a:extLst>
          </p:cNvPr>
          <p:cNvSpPr>
            <a:spLocks noGrp="1"/>
          </p:cNvSpPr>
          <p:nvPr>
            <p:ph type="title"/>
          </p:nvPr>
        </p:nvSpPr>
        <p:spPr/>
        <p:txBody>
          <a:bodyPr>
            <a:normAutofit fontScale="90000"/>
          </a:bodyPr>
          <a:lstStyle/>
          <a:p>
            <a:pPr algn="ctr"/>
            <a:br>
              <a:rPr lang="en-US" sz="4400" i="0" u="none" strike="noStrike" baseline="0" dirty="0">
                <a:latin typeface="Times New Roman" panose="02020603050405020304" pitchFamily="18" charset="0"/>
                <a:cs typeface="Times New Roman" panose="02020603050405020304" pitchFamily="18" charset="0"/>
              </a:rPr>
            </a:br>
            <a:r>
              <a:rPr lang="en-US" sz="4400" i="0" u="none" strike="noStrike" baseline="0" dirty="0">
                <a:latin typeface="Times New Roman" panose="02020603050405020304" pitchFamily="18" charset="0"/>
                <a:cs typeface="Times New Roman" panose="02020603050405020304" pitchFamily="18" charset="0"/>
              </a:rPr>
              <a:t>Don’t Abuse Buffers</a:t>
            </a:r>
            <a:br>
              <a:rPr lang="en-US" sz="4400" i="0" u="none" strike="noStrike" baseline="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0338C96-4561-4845-A9CB-AA517BDA7449}"/>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Many project managers commonly add </a:t>
            </a:r>
            <a:r>
              <a:rPr lang="en-US" sz="2600" b="0" i="1" u="none" strike="noStrike" baseline="0" dirty="0">
                <a:latin typeface="Times New Roman" panose="02020603050405020304" pitchFamily="18" charset="0"/>
                <a:cs typeface="Times New Roman" panose="02020603050405020304" pitchFamily="18" charset="0"/>
              </a:rPr>
              <a:t>buffers </a:t>
            </a:r>
            <a:r>
              <a:rPr lang="en-US" sz="2600" b="0" i="0" u="none" strike="noStrike" baseline="0" dirty="0">
                <a:latin typeface="Times New Roman" panose="02020603050405020304" pitchFamily="18" charset="0"/>
                <a:cs typeface="Times New Roman" panose="02020603050405020304" pitchFamily="18" charset="0"/>
              </a:rPr>
              <a:t>to their schedules.</a:t>
            </a:r>
          </a:p>
          <a:p>
            <a:pPr algn="just"/>
            <a:r>
              <a:rPr lang="en-US" sz="2600" b="0" i="0" u="none" strike="noStrike" baseline="0" dirty="0">
                <a:latin typeface="Times New Roman" panose="02020603050405020304" pitchFamily="18" charset="0"/>
                <a:cs typeface="Times New Roman" panose="02020603050405020304" pitchFamily="18" charset="0"/>
              </a:rPr>
              <a:t> A buffer is a task added to the schedule with no specific purpose except to account for unexpected delays.</a:t>
            </a:r>
          </a:p>
          <a:p>
            <a:pPr algn="just"/>
            <a:r>
              <a:rPr lang="en-US" sz="2600" b="0" i="0" u="none" strike="noStrike" baseline="0" dirty="0">
                <a:latin typeface="Times New Roman" panose="02020603050405020304" pitchFamily="18" charset="0"/>
                <a:cs typeface="Times New Roman" panose="02020603050405020304" pitchFamily="18" charset="0"/>
              </a:rPr>
              <a:t>There are times when buffers are useful.</a:t>
            </a:r>
          </a:p>
          <a:p>
            <a:pPr algn="just"/>
            <a:r>
              <a:rPr lang="en-US" sz="2600" dirty="0">
                <a:latin typeface="Times New Roman" panose="02020603050405020304" pitchFamily="18" charset="0"/>
                <a:cs typeface="Times New Roman" panose="02020603050405020304" pitchFamily="18" charset="0"/>
              </a:rPr>
              <a:t>T</a:t>
            </a:r>
            <a:r>
              <a:rPr lang="en-US" sz="2600" b="0" i="0" u="none" strike="noStrike" baseline="0" dirty="0">
                <a:latin typeface="Times New Roman" panose="02020603050405020304" pitchFamily="18" charset="0"/>
                <a:cs typeface="Times New Roman" panose="02020603050405020304" pitchFamily="18" charset="0"/>
              </a:rPr>
              <a:t>here are many times when buffers are abused.</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26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B13-C257-4A60-A59F-D91ED98728B6}"/>
              </a:ext>
            </a:extLst>
          </p:cNvPr>
          <p:cNvSpPr>
            <a:spLocks noGrp="1"/>
          </p:cNvSpPr>
          <p:nvPr>
            <p:ph type="title"/>
          </p:nvPr>
        </p:nvSpPr>
        <p:spPr/>
        <p:txBody>
          <a:bodyPr/>
          <a:lstStyle/>
          <a:p>
            <a:pPr algn="ctr"/>
            <a:r>
              <a:rPr lang="en-US" sz="4400" i="0" u="none" strike="noStrike" baseline="0" dirty="0">
                <a:latin typeface="Times New Roman" panose="02020603050405020304" pitchFamily="18" charset="0"/>
                <a:cs typeface="Times New Roman" panose="02020603050405020304" pitchFamily="18" charset="0"/>
              </a:rPr>
              <a:t>Building the Project Schedule</a:t>
            </a:r>
            <a:endParaRPr lang="en-US" dirty="0"/>
          </a:p>
        </p:txBody>
      </p:sp>
      <p:sp>
        <p:nvSpPr>
          <p:cNvPr id="3" name="Content Placeholder 2">
            <a:extLst>
              <a:ext uri="{FF2B5EF4-FFF2-40B4-BE49-F238E27FC236}">
                <a16:creationId xmlns:a16="http://schemas.microsoft.com/office/drawing/2014/main" id="{1CBA6291-90A8-45AD-8255-8AEC084E6D5B}"/>
              </a:ext>
            </a:extLst>
          </p:cNvPr>
          <p:cNvSpPr>
            <a:spLocks noGrp="1"/>
          </p:cNvSpPr>
          <p:nvPr>
            <p:ph idx="1"/>
          </p:nvPr>
        </p:nvSpPr>
        <p:spPr/>
        <p:txBody>
          <a:bodyPr>
            <a:normAutofit/>
          </a:bodyPr>
          <a:lstStyle/>
          <a:p>
            <a:pPr algn="just"/>
            <a:r>
              <a:rPr lang="en-US" sz="2600" i="0" u="none" strike="noStrike" baseline="0" dirty="0">
                <a:latin typeface="Times New Roman" panose="02020603050405020304" pitchFamily="18" charset="0"/>
                <a:cs typeface="Times New Roman" panose="02020603050405020304" pitchFamily="18" charset="0"/>
              </a:rPr>
              <a:t>Allocate Resources to the Tasks</a:t>
            </a:r>
          </a:p>
          <a:p>
            <a:pPr algn="just"/>
            <a:r>
              <a:rPr lang="en-US" sz="2600" i="0" u="none" strike="noStrike" baseline="0" dirty="0">
                <a:latin typeface="Times New Roman" panose="02020603050405020304" pitchFamily="18" charset="0"/>
                <a:cs typeface="Times New Roman" panose="02020603050405020304" pitchFamily="18" charset="0"/>
              </a:rPr>
              <a:t>Identify Dependencies</a:t>
            </a:r>
            <a:endParaRPr lang="en-US" sz="2600" dirty="0">
              <a:latin typeface="Times New Roman" panose="02020603050405020304" pitchFamily="18" charset="0"/>
              <a:cs typeface="Times New Roman" panose="02020603050405020304" pitchFamily="18" charset="0"/>
            </a:endParaRPr>
          </a:p>
          <a:p>
            <a:pPr algn="just"/>
            <a:r>
              <a:rPr lang="en-US" sz="2600" i="0" u="none" strike="noStrike" baseline="0" dirty="0">
                <a:latin typeface="Times New Roman" panose="02020603050405020304" pitchFamily="18" charset="0"/>
                <a:cs typeface="Times New Roman" panose="02020603050405020304" pitchFamily="18" charset="0"/>
              </a:rPr>
              <a:t>Create the Schedule</a:t>
            </a:r>
          </a:p>
          <a:p>
            <a:pPr algn="just"/>
            <a:r>
              <a:rPr lang="en-US" sz="2600" i="0" u="none" strike="noStrike" baseline="0" dirty="0">
                <a:latin typeface="Times New Roman" panose="02020603050405020304" pitchFamily="18" charset="0"/>
                <a:cs typeface="Times New Roman" panose="02020603050405020304" pitchFamily="18" charset="0"/>
              </a:rPr>
              <a:t>Reconcile the Schedule with the Organization’s Needs</a:t>
            </a:r>
            <a:endParaRPr lang="en-US" sz="2600" dirty="0">
              <a:latin typeface="Times New Roman" panose="02020603050405020304" pitchFamily="18" charset="0"/>
              <a:cs typeface="Times New Roman" panose="02020603050405020304" pitchFamily="18" charset="0"/>
            </a:endParaRPr>
          </a:p>
          <a:p>
            <a:pPr algn="just"/>
            <a:r>
              <a:rPr lang="en-US" sz="2600" i="0" u="none" strike="noStrike" baseline="0" dirty="0">
                <a:latin typeface="Times New Roman" panose="02020603050405020304" pitchFamily="18" charset="0"/>
                <a:cs typeface="Times New Roman" panose="02020603050405020304" pitchFamily="18" charset="0"/>
              </a:rPr>
              <a:t>Add Review Meetings to the Schedule</a:t>
            </a:r>
          </a:p>
          <a:p>
            <a:pPr algn="just"/>
            <a:r>
              <a:rPr lang="en-US" sz="2600" i="0" u="none" strike="noStrike" baseline="0" dirty="0">
                <a:latin typeface="Times New Roman" panose="02020603050405020304" pitchFamily="18" charset="0"/>
                <a:cs typeface="Times New Roman" panose="02020603050405020304" pitchFamily="18" charset="0"/>
              </a:rPr>
              <a:t>Optimize the Schedule</a:t>
            </a:r>
          </a:p>
          <a:p>
            <a:pPr algn="just"/>
            <a:r>
              <a:rPr lang="en-US" sz="2600" i="0" u="none" strike="noStrike" baseline="0" dirty="0">
                <a:latin typeface="Times New Roman" panose="02020603050405020304" pitchFamily="18" charset="0"/>
                <a:cs typeface="Times New Roman" panose="02020603050405020304" pitchFamily="18" charset="0"/>
              </a:rPr>
              <a:t>Don’t Abuse Buffers</a:t>
            </a:r>
          </a:p>
          <a:p>
            <a:pPr algn="just"/>
            <a:r>
              <a:rPr lang="en-US" sz="2600" i="0" u="none" strike="noStrike" baseline="0" dirty="0">
                <a:latin typeface="Times New Roman" panose="02020603050405020304" pitchFamily="18" charset="0"/>
                <a:cs typeface="Times New Roman" panose="02020603050405020304" pitchFamily="18" charset="0"/>
              </a:rPr>
              <a:t>Track the Performance of the Project</a:t>
            </a: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14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7781-0C1C-47D1-85CE-86CDA4FBB328}"/>
              </a:ext>
            </a:extLst>
          </p:cNvPr>
          <p:cNvSpPr>
            <a:spLocks noGrp="1"/>
          </p:cNvSpPr>
          <p:nvPr>
            <p:ph type="title"/>
          </p:nvPr>
        </p:nvSpPr>
        <p:spPr/>
        <p:txBody>
          <a:bodyPr>
            <a:normAutofit fontScale="90000"/>
          </a:bodyPr>
          <a:lstStyle/>
          <a:p>
            <a:pPr algn="ctr"/>
            <a:br>
              <a:rPr lang="en-US" sz="4000" i="0" u="none" strike="noStrike" baseline="0" dirty="0">
                <a:latin typeface="Times New Roman" panose="02020603050405020304" pitchFamily="18" charset="0"/>
                <a:cs typeface="Times New Roman" panose="02020603050405020304" pitchFamily="18" charset="0"/>
              </a:rPr>
            </a:br>
            <a:r>
              <a:rPr lang="en-US" i="0" u="none" strike="noStrike" baseline="0" dirty="0">
                <a:latin typeface="Times New Roman" panose="02020603050405020304" pitchFamily="18" charset="0"/>
                <a:cs typeface="Times New Roman" panose="02020603050405020304" pitchFamily="18" charset="0"/>
              </a:rPr>
              <a:t>Create the Schedule</a:t>
            </a:r>
            <a:br>
              <a:rPr lang="en-US" sz="4000" i="0" u="none" strike="noStrike" baseline="0" dirty="0">
                <a:latin typeface="Times New Roman" panose="02020603050405020304" pitchFamily="18"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2AC7486E-5463-4263-8056-554282DB0F1F}"/>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The most common form for the schedule to take is a Gantt chart. </a:t>
            </a:r>
          </a:p>
          <a:p>
            <a:pPr algn="just"/>
            <a:r>
              <a:rPr lang="en-US" sz="2600" b="0" i="0" u="none" strike="noStrike" baseline="0" dirty="0">
                <a:latin typeface="Times New Roman" panose="02020603050405020304" pitchFamily="18" charset="0"/>
                <a:cs typeface="Times New Roman" panose="02020603050405020304" pitchFamily="18" charset="0"/>
              </a:rPr>
              <a:t>This is a type of bar chart developed by Henry Laurence Gantt, an American engineer who was prominent during the first two decades of the 20th century.</a:t>
            </a:r>
          </a:p>
          <a:p>
            <a:pPr algn="just"/>
            <a:endParaRPr lang="en-US" sz="2600" b="0" i="0" u="none" strike="noStrike" baseline="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57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51A3-A42C-4810-AD90-871F2B347EAC}"/>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E074DCD5-167E-42CB-B7DB-45601D94AFD8}"/>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Each task is represented by a bar, and the dependencies between tasks are represented by arrows.</a:t>
            </a:r>
          </a:p>
          <a:p>
            <a:pPr algn="just"/>
            <a:r>
              <a:rPr lang="en-US" sz="2600" b="0" i="0" u="none" strike="noStrike" baseline="0" dirty="0">
                <a:latin typeface="Times New Roman" panose="02020603050405020304" pitchFamily="18" charset="0"/>
                <a:cs typeface="Times New Roman" panose="02020603050405020304" pitchFamily="18" charset="0"/>
              </a:rPr>
              <a:t> Each arrow either points to the start or the end of the task, depending on the type of predecessor.</a:t>
            </a:r>
          </a:p>
          <a:p>
            <a:pPr algn="just"/>
            <a:r>
              <a:rPr lang="en-US" sz="2600" b="0" i="0" u="none" strike="noStrike" baseline="0" dirty="0">
                <a:latin typeface="Times New Roman" panose="02020603050405020304" pitchFamily="18" charset="0"/>
                <a:cs typeface="Times New Roman" panose="02020603050405020304" pitchFamily="18" charset="0"/>
              </a:rPr>
              <a:t>The black diamond between tasks D and E is a </a:t>
            </a:r>
            <a:r>
              <a:rPr lang="en-US" sz="2600" b="0" i="1" u="none" strike="noStrike" baseline="0" dirty="0">
                <a:latin typeface="Times New Roman" panose="02020603050405020304" pitchFamily="18" charset="0"/>
                <a:cs typeface="Times New Roman" panose="02020603050405020304" pitchFamily="18" charset="0"/>
              </a:rPr>
              <a:t>milestone</a:t>
            </a:r>
            <a:r>
              <a:rPr lang="en-US" sz="2600" b="0" i="0" u="none" strike="noStrike" baseline="0" dirty="0">
                <a:latin typeface="Times New Roman" panose="02020603050405020304" pitchFamily="18" charset="0"/>
                <a:cs typeface="Times New Roman" panose="02020603050405020304" pitchFamily="18" charset="0"/>
              </a:rPr>
              <a:t>, or a task with no duration.</a:t>
            </a:r>
          </a:p>
          <a:p>
            <a:pPr algn="just"/>
            <a:r>
              <a:rPr lang="en-US" sz="2600" b="0" i="0" u="none" strike="noStrike" baseline="0" dirty="0">
                <a:latin typeface="Times New Roman" panose="02020603050405020304" pitchFamily="18" charset="0"/>
                <a:cs typeface="Times New Roman" panose="02020603050405020304" pitchFamily="18" charset="0"/>
              </a:rPr>
              <a:t>Milestones are used to show important events in the schedule. </a:t>
            </a:r>
          </a:p>
          <a:p>
            <a:pPr algn="just"/>
            <a:r>
              <a:rPr lang="en-US" sz="2600" b="0" i="0" u="none" strike="noStrike" baseline="0" dirty="0">
                <a:latin typeface="Times New Roman" panose="02020603050405020304" pitchFamily="18" charset="0"/>
                <a:cs typeface="Times New Roman" panose="02020603050405020304" pitchFamily="18" charset="0"/>
              </a:rPr>
              <a:t>The black bar above tasks D and E is a summary task, which shows that these tasks are two subtasks of the same parent task.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5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0890-A124-422B-8E7F-BBCE2D7FA9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69D311-82DB-43C2-BDE6-A7DD546351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586FAB4-3895-4C60-80E8-FB5840D8BB3F}"/>
              </a:ext>
            </a:extLst>
          </p:cNvPr>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189949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7AC6-EFAF-4233-A54A-2F509ABCBFD2}"/>
              </a:ext>
            </a:extLst>
          </p:cNvPr>
          <p:cNvSpPr>
            <a:spLocks noGrp="1"/>
          </p:cNvSpPr>
          <p:nvPr>
            <p:ph type="title"/>
          </p:nvPr>
        </p:nvSpPr>
        <p:spPr/>
        <p:txBody>
          <a:bodyPr>
            <a:normAutofit fontScale="90000"/>
          </a:bodyPr>
          <a:lstStyle/>
          <a:p>
            <a:pPr algn="ctr"/>
            <a:br>
              <a:rPr lang="en-US" sz="4400" i="0" u="none" strike="noStrike" baseline="0" dirty="0">
                <a:latin typeface="Times New Roman" panose="02020603050405020304" pitchFamily="18" charset="0"/>
                <a:cs typeface="Times New Roman" panose="02020603050405020304" pitchFamily="18" charset="0"/>
              </a:rPr>
            </a:br>
            <a:r>
              <a:rPr lang="en-US" sz="4400" i="0" u="none" strike="noStrike" baseline="0" dirty="0">
                <a:latin typeface="Times New Roman" panose="02020603050405020304" pitchFamily="18" charset="0"/>
                <a:cs typeface="Times New Roman" panose="02020603050405020304" pitchFamily="18" charset="0"/>
              </a:rPr>
              <a:t>Reconcile the Schedule with the Organization’s Needs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8146FCD-C7C2-4633-A061-DB81A7A6B752}"/>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Once all of the task durations and predecessors have been determined, the project management software can calculate an expected due date for the project.</a:t>
            </a:r>
          </a:p>
          <a:p>
            <a:pPr algn="just"/>
            <a:r>
              <a:rPr lang="en-US" sz="2600" b="0" i="0" u="none" strike="noStrike" baseline="0" dirty="0">
                <a:latin typeface="Times New Roman" panose="02020603050405020304" pitchFamily="18" charset="0"/>
                <a:cs typeface="Times New Roman" panose="02020603050405020304" pitchFamily="18" charset="0"/>
              </a:rPr>
              <a:t>If this date does not fit with the needs of the organization or the project stakeholders, the project manager should first go back to the resource list to see if the tasks can be reallocated more efficiently.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64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C9CE-FED1-4388-8439-2509D72C9A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06B8503-959F-4D8B-9DDF-F01C1836B9C4}"/>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One way to do this is to look for large gaps in the schedule; sometimes a small shift or swap in resources can close those gaps.</a:t>
            </a:r>
          </a:p>
          <a:p>
            <a:pPr algn="just"/>
            <a:r>
              <a:rPr lang="en-US" sz="2600" b="0" i="0" u="none" strike="noStrike" baseline="0" dirty="0">
                <a:latin typeface="Times New Roman" panose="02020603050405020304" pitchFamily="18" charset="0"/>
                <a:cs typeface="Times New Roman" panose="02020603050405020304" pitchFamily="18" charset="0"/>
              </a:rPr>
              <a:t>Another way to deal with a schedule that runs past a non-negotiable due date is to add or rearrange resources (if available).</a:t>
            </a:r>
          </a:p>
          <a:p>
            <a:pPr algn="just"/>
            <a:r>
              <a:rPr lang="en-US" sz="2600" b="0" i="0" u="none" strike="noStrike" baseline="0" dirty="0">
                <a:latin typeface="Times New Roman" panose="02020603050405020304" pitchFamily="18" charset="0"/>
                <a:cs typeface="Times New Roman" panose="02020603050405020304" pitchFamily="18" charset="0"/>
              </a:rPr>
              <a:t>Sometimes there are technical solutions that can help reduce the schedule. It may be possible to return to the assumptions generated during the estimation session. There may be an implementation approach that can be revisited.</a:t>
            </a:r>
          </a:p>
          <a:p>
            <a:pPr algn="just"/>
            <a:r>
              <a:rPr lang="en-US" sz="2600" dirty="0">
                <a:latin typeface="Times New Roman" panose="02020603050405020304" pitchFamily="18" charset="0"/>
                <a:cs typeface="Times New Roman" panose="02020603050405020304" pitchFamily="18" charset="0"/>
              </a:rPr>
              <a:t>T</a:t>
            </a:r>
            <a:r>
              <a:rPr lang="en-US" sz="2600" b="0" i="0" u="none" strike="noStrike" baseline="0" dirty="0">
                <a:latin typeface="Times New Roman" panose="02020603050405020304" pitchFamily="18" charset="0"/>
                <a:cs typeface="Times New Roman" panose="02020603050405020304" pitchFamily="18" charset="0"/>
              </a:rPr>
              <a:t>he project can be released in several phases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4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34BC-BEFF-4D54-B4B7-F286539B0DCB}"/>
              </a:ext>
            </a:extLst>
          </p:cNvPr>
          <p:cNvSpPr>
            <a:spLocks noGrp="1"/>
          </p:cNvSpPr>
          <p:nvPr>
            <p:ph type="title"/>
          </p:nvPr>
        </p:nvSpPr>
        <p:spPr/>
        <p:txBody>
          <a:bodyPr>
            <a:normAutofit fontScale="90000"/>
          </a:bodyPr>
          <a:lstStyle/>
          <a:p>
            <a:pPr algn="ctr"/>
            <a:br>
              <a:rPr lang="en-US" sz="4400" i="0" u="none" strike="noStrike" baseline="0" dirty="0">
                <a:latin typeface="Times New Roman" panose="02020603050405020304" pitchFamily="18" charset="0"/>
                <a:cs typeface="Times New Roman" panose="02020603050405020304" pitchFamily="18" charset="0"/>
              </a:rPr>
            </a:br>
            <a:r>
              <a:rPr lang="en-US" sz="4400" i="0" u="none" strike="noStrike" baseline="0" dirty="0">
                <a:latin typeface="Times New Roman" panose="02020603050405020304" pitchFamily="18" charset="0"/>
                <a:cs typeface="Times New Roman" panose="02020603050405020304" pitchFamily="18" charset="0"/>
              </a:rPr>
              <a:t>Add Review Meetings to the Schedule</a:t>
            </a:r>
            <a:br>
              <a:rPr lang="en-US" sz="4400" i="0" u="none" strike="noStrike" baseline="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B724232-83EB-43DF-8630-A33665A49E9B}"/>
              </a:ext>
            </a:extLst>
          </p:cNvPr>
          <p:cNvSpPr>
            <a:spLocks noGrp="1"/>
          </p:cNvSpPr>
          <p:nvPr>
            <p:ph idx="1"/>
          </p:nvPr>
        </p:nvSpPr>
        <p:spPr/>
        <p:txBody>
          <a:bodyPr>
            <a:normAutofit/>
          </a:bodyPr>
          <a:lstStyle/>
          <a:p>
            <a:pPr algn="just"/>
            <a:r>
              <a:rPr lang="en-US" sz="2600" b="0" i="1" u="none" strike="noStrike" baseline="0" dirty="0">
                <a:latin typeface="Times New Roman" panose="02020603050405020304" pitchFamily="18" charset="0"/>
                <a:cs typeface="Times New Roman" panose="02020603050405020304" pitchFamily="18" charset="0"/>
              </a:rPr>
              <a:t>Progress reviews </a:t>
            </a:r>
            <a:r>
              <a:rPr lang="en-US" sz="2600" b="0" i="0" u="none" strike="noStrike" baseline="0" dirty="0">
                <a:latin typeface="Times New Roman" panose="02020603050405020304" pitchFamily="18" charset="0"/>
                <a:cs typeface="Times New Roman" panose="02020603050405020304" pitchFamily="18" charset="0"/>
              </a:rPr>
              <a:t>should be held regularly, both to keep track of whether the schedule is accurate and to plan action if the project goes off course.</a:t>
            </a:r>
          </a:p>
          <a:p>
            <a:pPr algn="just"/>
            <a:r>
              <a:rPr lang="en-US" sz="2600" b="0" i="0" u="none" strike="noStrike" baseline="0" dirty="0">
                <a:latin typeface="Times New Roman" panose="02020603050405020304" pitchFamily="18" charset="0"/>
                <a:cs typeface="Times New Roman" panose="02020603050405020304" pitchFamily="18" charset="0"/>
              </a:rPr>
              <a:t>To make sure a status meeting functions as an effective schedule review, the project manager must make sure that the agenda at every meeting includes a discussion of whether the project is still on track.</a:t>
            </a:r>
          </a:p>
          <a:p>
            <a:pPr algn="just"/>
            <a:r>
              <a:rPr lang="en-US" sz="2600" b="0" i="0" u="none" strike="noStrike" baseline="0" dirty="0">
                <a:latin typeface="Times New Roman" panose="02020603050405020304" pitchFamily="18" charset="0"/>
                <a:cs typeface="Times New Roman" panose="02020603050405020304" pitchFamily="18" charset="0"/>
              </a:rPr>
              <a:t>The result of this meeting will usually be an adjusted project schedule.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78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18A7-498E-45A4-ADA7-6309228E4A3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DEC983F-35CB-41F5-879C-2E849529A703}"/>
              </a:ext>
            </a:extLst>
          </p:cNvPr>
          <p:cNvSpPr>
            <a:spLocks noGrp="1"/>
          </p:cNvSpPr>
          <p:nvPr>
            <p:ph idx="1"/>
          </p:nvPr>
        </p:nvSpPr>
        <p:spPr/>
        <p:txBody>
          <a:bodyPr>
            <a:normAutofit/>
          </a:bodyPr>
          <a:lstStyle/>
          <a:p>
            <a:pPr algn="just"/>
            <a:r>
              <a:rPr lang="en-US" sz="2600" b="0" i="1" u="none" strike="noStrike" baseline="0" dirty="0">
                <a:latin typeface="Times New Roman" panose="02020603050405020304" pitchFamily="18" charset="0"/>
                <a:cs typeface="Times New Roman" panose="02020603050405020304" pitchFamily="18" charset="0"/>
              </a:rPr>
              <a:t>Milestone reviews </a:t>
            </a:r>
            <a:r>
              <a:rPr lang="en-US" sz="2600" b="0" i="0" u="none" strike="noStrike" baseline="0" dirty="0">
                <a:latin typeface="Times New Roman" panose="02020603050405020304" pitchFamily="18" charset="0"/>
                <a:cs typeface="Times New Roman" panose="02020603050405020304" pitchFamily="18" charset="0"/>
              </a:rPr>
              <a:t>are meetings that the project manager schedules in advance to agree with project events.</a:t>
            </a:r>
          </a:p>
          <a:p>
            <a:pPr algn="just"/>
            <a:r>
              <a:rPr lang="en-US" sz="2600" b="0" i="0" u="none" strike="noStrike" baseline="0" dirty="0">
                <a:latin typeface="Times New Roman" panose="02020603050405020304" pitchFamily="18" charset="0"/>
                <a:cs typeface="Times New Roman" panose="02020603050405020304" pitchFamily="18" charset="0"/>
              </a:rPr>
              <a:t>The most common way for project managers to handle milestone reviews is to schedule them to occur after the last task in a project phase.</a:t>
            </a:r>
          </a:p>
          <a:p>
            <a:pPr algn="just"/>
            <a:r>
              <a:rPr lang="en-US" sz="2600" b="0" i="0" u="none" strike="noStrike" baseline="0" dirty="0">
                <a:latin typeface="Times New Roman" panose="02020603050405020304" pitchFamily="18" charset="0"/>
                <a:cs typeface="Times New Roman" panose="02020603050405020304" pitchFamily="18" charset="0"/>
              </a:rPr>
              <a:t>The difference between a milestone review and a progress one is that the project manager writes up a report after the milestone review</a:t>
            </a:r>
            <a:r>
              <a:rPr lang="en-US" sz="1800" b="0" i="0" u="none" strike="noStrike" baseline="0" dirty="0">
                <a:latin typeface="Meridien-Roman"/>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80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881</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Meridien-Roman</vt:lpstr>
      <vt:lpstr>Times New Roman</vt:lpstr>
      <vt:lpstr>Office Theme</vt:lpstr>
      <vt:lpstr>Software Project Management</vt:lpstr>
      <vt:lpstr>Building the Project Schedule</vt:lpstr>
      <vt:lpstr> Create the Schedule </vt:lpstr>
      <vt:lpstr>Continue…</vt:lpstr>
      <vt:lpstr>PowerPoint Presentation</vt:lpstr>
      <vt:lpstr> Reconcile the Schedule with the Organization’s Needs </vt:lpstr>
      <vt:lpstr>Continue…</vt:lpstr>
      <vt:lpstr> Add Review Meetings to the Schedule </vt:lpstr>
      <vt:lpstr>Continue…</vt:lpstr>
      <vt:lpstr> Optimize the Schedule </vt:lpstr>
      <vt:lpstr>Slack</vt:lpstr>
      <vt:lpstr>Critical Path</vt:lpstr>
      <vt:lpstr>Continue…</vt:lpstr>
      <vt:lpstr> Don’t Abuse Buffers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Hafiza MAryum Ishfaq</dc:creator>
  <cp:lastModifiedBy>Hafiza MAryum Ishfaq</cp:lastModifiedBy>
  <cp:revision>14</cp:revision>
  <dcterms:created xsi:type="dcterms:W3CDTF">2020-10-29T05:07:30Z</dcterms:created>
  <dcterms:modified xsi:type="dcterms:W3CDTF">2020-10-29T06:23:03Z</dcterms:modified>
</cp:coreProperties>
</file>