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FC99-21BA-46C2-BC97-8EFC2F279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415870-330C-477F-B01B-A5B1FBACF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2A44CD-EB31-44E2-997E-D4037EC9BA2E}"/>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5" name="Footer Placeholder 4">
            <a:extLst>
              <a:ext uri="{FF2B5EF4-FFF2-40B4-BE49-F238E27FC236}">
                <a16:creationId xmlns:a16="http://schemas.microsoft.com/office/drawing/2014/main" id="{045C9AC0-5141-4380-86E3-6CE169A59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18405-956A-49A6-B618-CC883C63F463}"/>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286959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33C1-57AA-4117-A124-4341CED28C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E0DFCD-BF30-4DAB-9027-2CFFFB199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685B2-657D-4809-927C-FC79B43E7E0B}"/>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5" name="Footer Placeholder 4">
            <a:extLst>
              <a:ext uri="{FF2B5EF4-FFF2-40B4-BE49-F238E27FC236}">
                <a16:creationId xmlns:a16="http://schemas.microsoft.com/office/drawing/2014/main" id="{20642B58-961F-4E9A-96D6-BC9543C36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0DF7D-0A62-4A83-A8BD-6C5FD9EFA629}"/>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258939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DA3931-A9A2-493E-8808-E464CAD6BC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5FA8B3-84C9-4662-B9CC-0FB2FF171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A978-89CB-470C-A229-5433316A0396}"/>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5" name="Footer Placeholder 4">
            <a:extLst>
              <a:ext uri="{FF2B5EF4-FFF2-40B4-BE49-F238E27FC236}">
                <a16:creationId xmlns:a16="http://schemas.microsoft.com/office/drawing/2014/main" id="{27AF61AA-0A79-4BA1-8DC1-C04EC3E41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5480A-51D6-4D34-8683-261F18894A38}"/>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303004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76AA-45C4-4975-AC6A-4472DC641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9CCE2F-907A-4492-80FD-292E8932A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EF7DD-A830-442B-9EEB-60A522293D9D}"/>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5" name="Footer Placeholder 4">
            <a:extLst>
              <a:ext uri="{FF2B5EF4-FFF2-40B4-BE49-F238E27FC236}">
                <a16:creationId xmlns:a16="http://schemas.microsoft.com/office/drawing/2014/main" id="{A7C05437-D4F9-4628-9389-832F24D4F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C5E85-C1A4-49D3-AE7C-D1CDC7288FD7}"/>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270306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F470-84D1-4142-836B-2536B85C8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8284B6-984D-427C-AE19-1616DD7A2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76352-DB9D-4B12-9082-B03BCF26C6D8}"/>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5" name="Footer Placeholder 4">
            <a:extLst>
              <a:ext uri="{FF2B5EF4-FFF2-40B4-BE49-F238E27FC236}">
                <a16:creationId xmlns:a16="http://schemas.microsoft.com/office/drawing/2014/main" id="{3195289F-340A-4778-A420-592637AC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72502-A157-4804-B99D-EF3B6AFF7311}"/>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29295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2217-1F88-44E9-9848-5148FF24D5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31EAB-93A3-4809-AE9C-42B615F93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E37313-8ECE-4F78-86AD-1A204DCDC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8FD825-FA01-46A1-A9F4-4D6BF0B493FD}"/>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6" name="Footer Placeholder 5">
            <a:extLst>
              <a:ext uri="{FF2B5EF4-FFF2-40B4-BE49-F238E27FC236}">
                <a16:creationId xmlns:a16="http://schemas.microsoft.com/office/drawing/2014/main" id="{0861C51F-26C7-4F56-8D03-334D93595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4AF601-4130-4214-A1BB-A042641E56D7}"/>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97323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9624-D6FB-4210-B77A-BCA43B505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ECD241-1892-4E53-8440-A42FC09ED4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1BB869-319C-4A03-8718-83857ADB39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9A786-45AA-4AF6-8326-A307E415B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2E732F-B895-4851-AEE6-4D882892B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75FB4F-BA4C-465B-AE1A-835BE2E63181}"/>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8" name="Footer Placeholder 7">
            <a:extLst>
              <a:ext uri="{FF2B5EF4-FFF2-40B4-BE49-F238E27FC236}">
                <a16:creationId xmlns:a16="http://schemas.microsoft.com/office/drawing/2014/main" id="{7B2673A0-B7F5-43B0-9C9E-499CE4A8E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93296A-C4D9-4DFC-AC9F-DD67934882EA}"/>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32159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0936-00A4-4BF0-B4CC-CCBB3F585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CB0EEC-E1FA-45D6-8ACE-01D3658F2B13}"/>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4" name="Footer Placeholder 3">
            <a:extLst>
              <a:ext uri="{FF2B5EF4-FFF2-40B4-BE49-F238E27FC236}">
                <a16:creationId xmlns:a16="http://schemas.microsoft.com/office/drawing/2014/main" id="{749BDE4E-A86C-4A75-BC67-D5BE31029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F4A69D-4C4E-4073-9681-EB89EF5B0187}"/>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96917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3BABE-9DB6-42B2-827F-85370F5A9F5B}"/>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3" name="Footer Placeholder 2">
            <a:extLst>
              <a:ext uri="{FF2B5EF4-FFF2-40B4-BE49-F238E27FC236}">
                <a16:creationId xmlns:a16="http://schemas.microsoft.com/office/drawing/2014/main" id="{6905ED0D-C53B-4DD8-B7D0-12BCC9479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4BCBC1-77A4-4BEE-8382-4D5F619E003E}"/>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2568505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7E962-B80B-42CE-BCF1-05A6A81F1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7BB129-9728-40E6-9FFC-162DFBCF9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F52F89-8E4D-4D25-A363-631155207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67C42-27D7-4F4B-8A1F-A6E618B61D40}"/>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6" name="Footer Placeholder 5">
            <a:extLst>
              <a:ext uri="{FF2B5EF4-FFF2-40B4-BE49-F238E27FC236}">
                <a16:creationId xmlns:a16="http://schemas.microsoft.com/office/drawing/2014/main" id="{A07438D2-40EC-44C7-8A7D-B1BFAAD7C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07EB-E843-4E78-B937-CE6C8721B294}"/>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234899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5DEC-236D-4104-8DDC-091DADC93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35D81-0BA2-4D5B-A42B-889811B65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29DEC-77A6-4AF6-9EE1-F71FAC6F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0A16-FE29-4634-AC99-0F806B105BB8}"/>
              </a:ext>
            </a:extLst>
          </p:cNvPr>
          <p:cNvSpPr>
            <a:spLocks noGrp="1"/>
          </p:cNvSpPr>
          <p:nvPr>
            <p:ph type="dt" sz="half" idx="10"/>
          </p:nvPr>
        </p:nvSpPr>
        <p:spPr/>
        <p:txBody>
          <a:bodyPr/>
          <a:lstStyle/>
          <a:p>
            <a:fld id="{053D91AB-9292-4525-BE76-8DCEC70FD0EA}" type="datetimeFigureOut">
              <a:rPr lang="en-US" smtClean="0"/>
              <a:t>10/5/2020</a:t>
            </a:fld>
            <a:endParaRPr lang="en-US"/>
          </a:p>
        </p:txBody>
      </p:sp>
      <p:sp>
        <p:nvSpPr>
          <p:cNvPr id="6" name="Footer Placeholder 5">
            <a:extLst>
              <a:ext uri="{FF2B5EF4-FFF2-40B4-BE49-F238E27FC236}">
                <a16:creationId xmlns:a16="http://schemas.microsoft.com/office/drawing/2014/main" id="{F3B47CB0-07EF-4207-B4C9-9AE676AF9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FDF57-F7B7-453B-8CA1-760CBE7C530B}"/>
              </a:ext>
            </a:extLst>
          </p:cNvPr>
          <p:cNvSpPr>
            <a:spLocks noGrp="1"/>
          </p:cNvSpPr>
          <p:nvPr>
            <p:ph type="sldNum" sz="quarter" idx="12"/>
          </p:nvPr>
        </p:nvSpPr>
        <p:spPr/>
        <p:txBody>
          <a:bodyPr/>
          <a:lstStyle/>
          <a:p>
            <a:fld id="{A49E1E5B-9FCB-4CCD-B3DB-E76CAA204585}" type="slidenum">
              <a:rPr lang="en-US" smtClean="0"/>
              <a:t>‹#›</a:t>
            </a:fld>
            <a:endParaRPr lang="en-US"/>
          </a:p>
        </p:txBody>
      </p:sp>
    </p:spTree>
    <p:extLst>
      <p:ext uri="{BB962C8B-B14F-4D97-AF65-F5344CB8AC3E}">
        <p14:creationId xmlns:p14="http://schemas.microsoft.com/office/powerpoint/2010/main" val="372161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E07B6-2D83-439C-8E37-DF0C734B1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87638-C510-470F-ABE2-DD7061A83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5103C-CCA4-4852-8A26-E6CB234B9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D91AB-9292-4525-BE76-8DCEC70FD0EA}" type="datetimeFigureOut">
              <a:rPr lang="en-US" smtClean="0"/>
              <a:t>10/5/2020</a:t>
            </a:fld>
            <a:endParaRPr lang="en-US"/>
          </a:p>
        </p:txBody>
      </p:sp>
      <p:sp>
        <p:nvSpPr>
          <p:cNvPr id="5" name="Footer Placeholder 4">
            <a:extLst>
              <a:ext uri="{FF2B5EF4-FFF2-40B4-BE49-F238E27FC236}">
                <a16:creationId xmlns:a16="http://schemas.microsoft.com/office/drawing/2014/main" id="{D9A9BB0B-1F69-49A6-A51D-59234FFB4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DE2710-80F0-475D-804D-02CE2E94D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E1E5B-9FCB-4CCD-B3DB-E76CAA204585}" type="slidenum">
              <a:rPr lang="en-US" smtClean="0"/>
              <a:t>‹#›</a:t>
            </a:fld>
            <a:endParaRPr lang="en-US"/>
          </a:p>
        </p:txBody>
      </p:sp>
    </p:spTree>
    <p:extLst>
      <p:ext uri="{BB962C8B-B14F-4D97-AF65-F5344CB8AC3E}">
        <p14:creationId xmlns:p14="http://schemas.microsoft.com/office/powerpoint/2010/main" val="126346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E70-DF79-443A-8D27-8A2F51EE944D}"/>
              </a:ext>
            </a:extLst>
          </p:cNvPr>
          <p:cNvSpPr>
            <a:spLocks noGrp="1"/>
          </p:cNvSpPr>
          <p:nvPr>
            <p:ph type="ctrTitle"/>
          </p:nvPr>
        </p:nvSpPr>
        <p:spPr>
          <a:xfrm>
            <a:off x="1524000" y="1164567"/>
            <a:ext cx="9144000" cy="2387600"/>
          </a:xfrm>
        </p:spPr>
        <p:txBody>
          <a:bodyPr/>
          <a:lstStyle/>
          <a:p>
            <a:r>
              <a:rPr lang="en-US" dirty="0">
                <a:latin typeface="Times New Roman" panose="02020603050405020304" pitchFamily="18" charset="0"/>
                <a:cs typeface="Times New Roman" panose="02020603050405020304" pitchFamily="18" charset="0"/>
              </a:rPr>
              <a:t>Software Project Management</a:t>
            </a:r>
          </a:p>
        </p:txBody>
      </p:sp>
      <p:sp>
        <p:nvSpPr>
          <p:cNvPr id="3" name="Subtitle 2">
            <a:extLst>
              <a:ext uri="{FF2B5EF4-FFF2-40B4-BE49-F238E27FC236}">
                <a16:creationId xmlns:a16="http://schemas.microsoft.com/office/drawing/2014/main" id="{B3726999-A505-45C9-A16C-3CD7F946165B}"/>
              </a:ext>
            </a:extLst>
          </p:cNvPr>
          <p:cNvSpPr>
            <a:spLocks noGrp="1"/>
          </p:cNvSpPr>
          <p:nvPr>
            <p:ph type="subTitle" idx="1"/>
          </p:nvPr>
        </p:nvSpPr>
        <p:spPr/>
        <p:txBody>
          <a:bodyPr>
            <a:normAutofit/>
          </a:bodyPr>
          <a:lstStyle/>
          <a:p>
            <a:r>
              <a:rPr lang="en-US" sz="3600" i="0" u="none" strike="noStrike" baseline="0" dirty="0">
                <a:solidFill>
                  <a:srgbClr val="333333"/>
                </a:solidFill>
                <a:latin typeface="Times New Roman" panose="02020603050405020304" pitchFamily="18" charset="0"/>
                <a:cs typeface="Times New Roman" panose="02020603050405020304" pitchFamily="18" charset="0"/>
              </a:rPr>
              <a:t>Chapter 3. </a:t>
            </a:r>
            <a:r>
              <a:rPr lang="en-US" sz="3600" i="0" u="none" strike="noStrike" baseline="0" dirty="0">
                <a:latin typeface="Times New Roman" panose="02020603050405020304" pitchFamily="18" charset="0"/>
                <a:cs typeface="Times New Roman" panose="02020603050405020304" pitchFamily="18" charset="0"/>
              </a:rPr>
              <a:t>Estimation</a:t>
            </a:r>
            <a:endParaRPr lang="en-US" sz="3600" i="0" u="none" strike="noStrike" baseline="0" dirty="0">
              <a:solidFill>
                <a:srgbClr val="333333"/>
              </a:solidFill>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91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F9BD-42F9-450F-9EA0-D21BB110B92B}"/>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Elements of a Successful Estimate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477AD4-6638-4F18-88E6-425F8C6C0124}"/>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A sound estimate starts with a </a:t>
            </a:r>
            <a:r>
              <a:rPr lang="en-US" sz="2600" b="0" i="1" u="none" strike="noStrike" baseline="0" dirty="0">
                <a:latin typeface="Times New Roman" panose="02020603050405020304" pitchFamily="18" charset="0"/>
                <a:cs typeface="Times New Roman" panose="02020603050405020304" pitchFamily="18" charset="0"/>
              </a:rPr>
              <a:t>work breakdown structure </a:t>
            </a:r>
            <a:r>
              <a:rPr lang="en-US" sz="2600" b="0" i="0" u="none" strike="noStrike" baseline="0" dirty="0">
                <a:latin typeface="Times New Roman" panose="02020603050405020304" pitchFamily="18" charset="0"/>
                <a:cs typeface="Times New Roman" panose="02020603050405020304" pitchFamily="18" charset="0"/>
              </a:rPr>
              <a:t>(WBS). The way the work is broken down dictates how it will be done. </a:t>
            </a:r>
          </a:p>
          <a:p>
            <a:pPr algn="just"/>
            <a:r>
              <a:rPr lang="en-US" sz="2600" b="0" i="0" u="none" strike="noStrike" baseline="0" dirty="0">
                <a:latin typeface="Times New Roman" panose="02020603050405020304" pitchFamily="18" charset="0"/>
                <a:cs typeface="Times New Roman" panose="02020603050405020304" pitchFamily="18" charset="0"/>
              </a:rPr>
              <a:t>There are many ways to decompose a project into tasks.</a:t>
            </a:r>
          </a:p>
          <a:p>
            <a:pPr algn="just"/>
            <a:r>
              <a:rPr lang="en-US" sz="2600" b="0" i="0" u="none" strike="noStrike" baseline="0" dirty="0">
                <a:latin typeface="Times New Roman" panose="02020603050405020304" pitchFamily="18" charset="0"/>
                <a:cs typeface="Times New Roman" panose="02020603050405020304" pitchFamily="18" charset="0"/>
              </a:rPr>
              <a:t> The project can be broken down by feature, by project phase (requirements tasks, design tasks, programming tasks, QA tasks, etc.), or by some combination of the two.</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63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4862-120B-4DD7-A544-B38864558B18}"/>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5BDBA53-FB02-452E-B039-70D72449ECCC}"/>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Once the WBS is created, the team must create an estimate of the effort required to perform each task. </a:t>
            </a:r>
          </a:p>
          <a:p>
            <a:pPr algn="just"/>
            <a:r>
              <a:rPr lang="en-US" sz="2600" b="0" i="0" u="none" strike="noStrike" baseline="0" dirty="0">
                <a:latin typeface="Times New Roman" panose="02020603050405020304" pitchFamily="18" charset="0"/>
                <a:cs typeface="Times New Roman" panose="02020603050405020304" pitchFamily="18" charset="0"/>
              </a:rPr>
              <a:t>A project manager can help the team create more accurate estimates by reducing the uncertainty about the project. </a:t>
            </a:r>
          </a:p>
          <a:p>
            <a:pPr algn="just"/>
            <a:r>
              <a:rPr lang="en-US" sz="2600" b="0" i="0" u="none" strike="noStrike" baseline="0" dirty="0">
                <a:latin typeface="Times New Roman" panose="02020603050405020304" pitchFamily="18" charset="0"/>
                <a:cs typeface="Times New Roman" panose="02020603050405020304" pitchFamily="18" charset="0"/>
              </a:rPr>
              <a:t>The most effective way to do this is to do a thorough job creating a vision and scope document, the more accurate and detailed it is, the more information the team has to work with when generating their estimate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62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20F7-C096-4DE8-8A8A-178B8F332C55}"/>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Assumptions Make Estimates More Accurate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022764-0E0A-44AF-B2EE-FC01475B0149}"/>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Once the team has agreed upon a WBS, they can begin to discuss each task so they can come up with an estimate.</a:t>
            </a:r>
          </a:p>
          <a:p>
            <a:pPr algn="just"/>
            <a:r>
              <a:rPr lang="en-US" sz="2600" b="0" i="0" u="none" strike="noStrike" baseline="0" dirty="0">
                <a:latin typeface="Times New Roman" panose="02020603050405020304" pitchFamily="18" charset="0"/>
                <a:cs typeface="Times New Roman" panose="02020603050405020304" pitchFamily="18" charset="0"/>
              </a:rPr>
              <a:t>For the estimates to be most effective, the assumptions must be written down.</a:t>
            </a:r>
          </a:p>
          <a:p>
            <a:pPr algn="just"/>
            <a:r>
              <a:rPr lang="en-US" sz="2600" b="0" i="0" u="none" strike="noStrike" baseline="0" dirty="0">
                <a:latin typeface="Times New Roman" panose="02020603050405020304" pitchFamily="18" charset="0"/>
                <a:cs typeface="Times New Roman" panose="02020603050405020304" pitchFamily="18" charset="0"/>
              </a:rPr>
              <a:t>Important information is discovered during the discussion that the team will need to refer back to during the development process, and if that information is not written down, the team will have to have the discussion all over again</a:t>
            </a:r>
          </a:p>
          <a:p>
            <a:pPr algn="just"/>
            <a:endParaRPr lang="en-US" sz="26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38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E361-FA75-475A-852D-D88BCAC978E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5F0A02A-B0A8-408E-9392-35A8A343312D}"/>
              </a:ext>
            </a:extLst>
          </p:cNvPr>
          <p:cNvSpPr>
            <a:spLocks noGrp="1"/>
          </p:cNvSpPr>
          <p:nvPr>
            <p:ph idx="1"/>
          </p:nvPr>
        </p:nvSpPr>
        <p:spPr/>
        <p:txBody>
          <a:bodyPr/>
          <a:lstStyle/>
          <a:p>
            <a:pPr algn="just"/>
            <a:r>
              <a:rPr lang="en-US" sz="2600" b="0" i="0" u="none" strike="noStrike" baseline="0" dirty="0">
                <a:latin typeface="Times New Roman" panose="02020603050405020304" pitchFamily="18" charset="0"/>
                <a:cs typeface="Times New Roman" panose="02020603050405020304" pitchFamily="18" charset="0"/>
              </a:rPr>
              <a:t>The team should hold a brainstorming session to try to identify as many assumptions as possible. The bigger the list of assumptions, the lower the overall risk for the project.</a:t>
            </a:r>
          </a:p>
          <a:p>
            <a:pPr algn="just"/>
            <a:r>
              <a:rPr lang="en-US" sz="2600" dirty="0">
                <a:latin typeface="Times New Roman" panose="02020603050405020304" pitchFamily="18" charset="0"/>
                <a:cs typeface="Times New Roman" panose="02020603050405020304" pitchFamily="18" charset="0"/>
              </a:rPr>
              <a:t>A</a:t>
            </a:r>
            <a:r>
              <a:rPr lang="en-US" sz="2600" b="0" i="0" u="none" strike="noStrike" baseline="0" dirty="0">
                <a:latin typeface="Times New Roman" panose="02020603050405020304" pitchFamily="18" charset="0"/>
                <a:cs typeface="Times New Roman" panose="02020603050405020304" pitchFamily="18" charset="0"/>
              </a:rPr>
              <a:t>ssumptions can help find a compromise to resolve disagreements.</a:t>
            </a:r>
          </a:p>
          <a:p>
            <a:pPr algn="just"/>
            <a:r>
              <a:rPr lang="en-US" sz="2600" b="0" i="0" u="none" strike="noStrike" baseline="0" dirty="0">
                <a:latin typeface="Times New Roman" panose="02020603050405020304" pitchFamily="18" charset="0"/>
                <a:cs typeface="Times New Roman" panose="02020603050405020304" pitchFamily="18" charset="0"/>
              </a:rPr>
              <a:t>Discussing and writing down the assumptions in a team setting helps the team to identify potential roadblocks.</a:t>
            </a:r>
          </a:p>
          <a:p>
            <a:pPr algn="l"/>
            <a:endParaRPr lang="en-US" sz="1800" b="0" i="0" u="none" strike="noStrike" baseline="0" dirty="0">
              <a:latin typeface="Meridien-Roman"/>
            </a:endParaRPr>
          </a:p>
          <a:p>
            <a:pPr algn="l"/>
            <a:endParaRPr lang="en-US" dirty="0"/>
          </a:p>
        </p:txBody>
      </p:sp>
    </p:spTree>
    <p:extLst>
      <p:ext uri="{BB962C8B-B14F-4D97-AF65-F5344CB8AC3E}">
        <p14:creationId xmlns:p14="http://schemas.microsoft.com/office/powerpoint/2010/main" val="136109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AED7-B4D2-478A-9714-22296F76CD3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169E9E4-B980-4CE2-AEBB-68AF1895F933}"/>
              </a:ext>
            </a:extLst>
          </p:cNvPr>
          <p:cNvSpPr>
            <a:spLocks noGrp="1"/>
          </p:cNvSpPr>
          <p:nvPr>
            <p:ph idx="1"/>
          </p:nvPr>
        </p:nvSpPr>
        <p:spPr/>
        <p:txBody>
          <a:bodyPr>
            <a:normAutofit/>
          </a:bodyPr>
          <a:lstStyle/>
          <a:p>
            <a:pPr marL="0" indent="0" algn="just">
              <a:buNone/>
            </a:pPr>
            <a:r>
              <a:rPr lang="en-US" sz="2600" b="0" i="0" u="none" strike="noStrike" baseline="0" dirty="0">
                <a:latin typeface="Times New Roman" panose="02020603050405020304" pitchFamily="18" charset="0"/>
                <a:cs typeface="Times New Roman" panose="02020603050405020304" pitchFamily="18" charset="0"/>
              </a:rPr>
              <a:t>The project manager can use these questions to help lead the discussion to identify the assumptions:</a:t>
            </a:r>
          </a:p>
          <a:p>
            <a:pPr algn="just"/>
            <a:r>
              <a:rPr lang="en-US" sz="2600" b="0" i="0" u="none" strike="noStrike" baseline="0" dirty="0">
                <a:latin typeface="Times New Roman" panose="02020603050405020304" pitchFamily="18" charset="0"/>
                <a:cs typeface="Times New Roman" panose="02020603050405020304" pitchFamily="18" charset="0"/>
              </a:rPr>
              <a:t>Are there project goals that are known to the team but not written in any documentation?</a:t>
            </a:r>
          </a:p>
          <a:p>
            <a:pPr algn="just"/>
            <a:r>
              <a:rPr lang="en-US" sz="2600" b="0" i="0" u="none" strike="noStrike" baseline="0" dirty="0">
                <a:latin typeface="Times New Roman" panose="02020603050405020304" pitchFamily="18" charset="0"/>
                <a:cs typeface="Times New Roman" panose="02020603050405020304" pitchFamily="18" charset="0"/>
              </a:rPr>
              <a:t>Are there any concepts, terms, or definitions that need to be clarified?</a:t>
            </a:r>
          </a:p>
          <a:p>
            <a:pPr algn="just"/>
            <a:r>
              <a:rPr lang="en-US" sz="2600" b="0" i="0" u="none" strike="noStrike" baseline="0" dirty="0">
                <a:latin typeface="Times New Roman" panose="02020603050405020304" pitchFamily="18" charset="0"/>
                <a:cs typeface="Times New Roman" panose="02020603050405020304" pitchFamily="18" charset="0"/>
              </a:rPr>
              <a:t>Are there standards that must be met but will be expensive to comply with?</a:t>
            </a:r>
          </a:p>
        </p:txBody>
      </p:sp>
    </p:spTree>
    <p:extLst>
      <p:ext uri="{BB962C8B-B14F-4D97-AF65-F5344CB8AC3E}">
        <p14:creationId xmlns:p14="http://schemas.microsoft.com/office/powerpoint/2010/main" val="28857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CD17-504F-406A-8372-9B4CC5A7204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9B72BD22-3F38-41BE-9A84-7BA21A46D9E8}"/>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How will the development of this project differ from that of previous projects? Will there be new tasks added that were not performed previously?</a:t>
            </a:r>
          </a:p>
          <a:p>
            <a:pPr algn="just"/>
            <a:r>
              <a:rPr lang="en-US" sz="2600" b="0" i="0" u="none" strike="noStrike" baseline="0" dirty="0">
                <a:latin typeface="Times New Roman" panose="02020603050405020304" pitchFamily="18" charset="0"/>
                <a:cs typeface="Times New Roman" panose="02020603050405020304" pitchFamily="18" charset="0"/>
              </a:rPr>
              <a:t>Are there technology and architecture decisions that have already been made?</a:t>
            </a:r>
          </a:p>
          <a:p>
            <a:pPr algn="just"/>
            <a:r>
              <a:rPr lang="en-US" sz="2600" b="0" i="0" u="none" strike="noStrike" baseline="0" dirty="0">
                <a:latin typeface="Times New Roman" panose="02020603050405020304" pitchFamily="18" charset="0"/>
                <a:cs typeface="Times New Roman" panose="02020603050405020304" pitchFamily="18" charset="0"/>
              </a:rPr>
              <a:t>What changes are likely to occur elsewhere in the organization that could cause this estimate to be inaccurate?</a:t>
            </a:r>
          </a:p>
          <a:p>
            <a:pPr algn="just"/>
            <a:r>
              <a:rPr lang="en-US" sz="2600" b="0" i="0" u="none" strike="noStrike" baseline="0" dirty="0">
                <a:latin typeface="Times New Roman" panose="02020603050405020304" pitchFamily="18" charset="0"/>
                <a:cs typeface="Times New Roman" panose="02020603050405020304" pitchFamily="18" charset="0"/>
              </a:rPr>
              <a:t>Are there any issues that the team is known to disagree on that will affect the project?</a:t>
            </a: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33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6D1E-2A33-4903-AB3A-190EB92ED42F}"/>
              </a:ext>
            </a:extLst>
          </p:cNvPr>
          <p:cNvSpPr>
            <a:spLocks noGrp="1"/>
          </p:cNvSpPr>
          <p:nvPr>
            <p:ph type="title"/>
          </p:nvPr>
        </p:nvSpPr>
        <p:spPr/>
        <p:txBody>
          <a:bodyPr>
            <a:normAutofit/>
          </a:bodyPr>
          <a:lstStyle/>
          <a:p>
            <a:pPr algn="ctr"/>
            <a:r>
              <a:rPr lang="en-US" sz="4000" i="0" u="none" strike="noStrike" baseline="0" dirty="0">
                <a:latin typeface="Times New Roman" panose="02020603050405020304" pitchFamily="18" charset="0"/>
                <a:cs typeface="Times New Roman" panose="02020603050405020304" pitchFamily="18" charset="0"/>
              </a:rPr>
              <a:t>Distrust Can Undermine Estimates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570458-D399-49CA-B1ED-62FEAD88E2A7}"/>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Estimates can either be a source of trust or distrust between the project team and their managers.</a:t>
            </a:r>
          </a:p>
          <a:p>
            <a:pPr algn="just"/>
            <a:r>
              <a:rPr lang="en-US" sz="2600" b="0" i="0" u="none" strike="noStrike" baseline="0" dirty="0">
                <a:latin typeface="Times New Roman" panose="02020603050405020304" pitchFamily="18" charset="0"/>
                <a:cs typeface="Times New Roman" panose="02020603050405020304" pitchFamily="18" charset="0"/>
              </a:rPr>
              <a:t>Estimates are most accurate when everyone on the project team feels that he was actively part of the estimation process.</a:t>
            </a:r>
          </a:p>
          <a:p>
            <a:pPr algn="just"/>
            <a:r>
              <a:rPr lang="en-US" sz="2600" b="0" i="0" u="none" strike="noStrike" baseline="0" dirty="0">
                <a:latin typeface="Times New Roman" panose="02020603050405020304" pitchFamily="18" charset="0"/>
                <a:cs typeface="Times New Roman" panose="02020603050405020304" pitchFamily="18" charset="0"/>
              </a:rPr>
              <a:t> Every team member feels a personal stake in the estimates, and will work very hard to meet any schedule based on those estimates.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89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E624-5493-4F53-BB20-5D12F7E5A72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836B03E-202D-4732-9E2D-3843E01D88D1}"/>
              </a:ext>
            </a:extLst>
          </p:cNvPr>
          <p:cNvSpPr>
            <a:spLocks noGrp="1"/>
          </p:cNvSpPr>
          <p:nvPr>
            <p:ph idx="1"/>
          </p:nvPr>
        </p:nvSpPr>
        <p:spPr/>
        <p:txBody>
          <a:bodyPr>
            <a:normAutofit/>
          </a:bodyPr>
          <a:lstStyle/>
          <a:p>
            <a:pPr algn="just"/>
            <a:r>
              <a:rPr lang="en-US" sz="2600" b="0" i="0" u="none" strike="noStrike" baseline="0" dirty="0">
                <a:latin typeface="Times New Roman" panose="02020603050405020304" pitchFamily="18" charset="0"/>
                <a:cs typeface="Times New Roman" panose="02020603050405020304" pitchFamily="18" charset="0"/>
              </a:rPr>
              <a:t>Distrust in a software organization can be a serious, endemic problem. </a:t>
            </a:r>
          </a:p>
          <a:p>
            <a:pPr algn="just"/>
            <a:r>
              <a:rPr lang="en-US" sz="2600" b="0" i="0" u="none" strike="noStrike" baseline="0" dirty="0">
                <a:latin typeface="Times New Roman" panose="02020603050405020304" pitchFamily="18" charset="0"/>
                <a:cs typeface="Times New Roman" panose="02020603050405020304" pitchFamily="18" charset="0"/>
              </a:rPr>
              <a:t>It starts with a grain of distrust between management and the engineering team; the distrust grows until management simply won’t accept the team’s estimates.</a:t>
            </a:r>
          </a:p>
          <a:p>
            <a:pPr algn="just"/>
            <a:r>
              <a:rPr lang="en-US" sz="2600" b="0" i="0" u="none" strike="noStrike" baseline="0" dirty="0">
                <a:latin typeface="Times New Roman" panose="02020603050405020304" pitchFamily="18" charset="0"/>
                <a:cs typeface="Times New Roman" panose="02020603050405020304" pitchFamily="18" charset="0"/>
              </a:rPr>
              <a:t>An important part of running successful software projects is reaching a common understanding between the engineers, managers, and stakeholders.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39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592</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Meridien-Roman</vt:lpstr>
      <vt:lpstr>Times New Roman</vt:lpstr>
      <vt:lpstr>Office Theme</vt:lpstr>
      <vt:lpstr>Software Project Management</vt:lpstr>
      <vt:lpstr>Elements of a Successful Estimate</vt:lpstr>
      <vt:lpstr>Continue…</vt:lpstr>
      <vt:lpstr>Assumptions Make Estimates More Accurate</vt:lpstr>
      <vt:lpstr>Continue…</vt:lpstr>
      <vt:lpstr>Continue…</vt:lpstr>
      <vt:lpstr>Continue…</vt:lpstr>
      <vt:lpstr>Distrust Can Undermine Estimates</vt:lpstr>
      <vt:lpstr>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Maryum Ishfaq</dc:creator>
  <cp:lastModifiedBy>Maryum Ishfaq</cp:lastModifiedBy>
  <cp:revision>12</cp:revision>
  <dcterms:created xsi:type="dcterms:W3CDTF">2020-10-05T09:53:50Z</dcterms:created>
  <dcterms:modified xsi:type="dcterms:W3CDTF">2020-10-05T11:09:13Z</dcterms:modified>
</cp:coreProperties>
</file>