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224" autoAdjust="0"/>
  </p:normalViewPr>
  <p:slideViewPr>
    <p:cSldViewPr snapToGrid="0">
      <p:cViewPr varScale="1">
        <p:scale>
          <a:sx n="63" d="100"/>
          <a:sy n="63" d="100"/>
        </p:scale>
        <p:origin x="9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Flutter in native language is an app SDK by Google which can help you code for Android as well as iOS on a single codebase. It is used for building high-performance apps for Android, iOS, Web and Desktop.</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simple and Flexible layout system : Remember one thing before anything, that Everything is a Widget in Flutter.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widget is  a building block for your user interface. Using widgets is like combining Legos. Like Legos, you can mix and match widgets to create something amazing.</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255891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layer model</a:t>
            </a:r>
            <a:r>
              <a:rPr lang="en-US" sz="1200" b="0" i="0" kern="1200" dirty="0">
                <a:solidFill>
                  <a:schemeClr val="tx1"/>
                </a:solidFill>
                <a:effectLst/>
                <a:latin typeface="+mn-lt"/>
                <a:ea typeface="+mn-ea"/>
                <a:cs typeface="+mn-cs"/>
              </a:rPr>
              <a:t>: The pieces from which Flutter is constructed.</a:t>
            </a:r>
          </a:p>
          <a:p>
            <a:r>
              <a:rPr lang="en-US" sz="1200" b="1" i="0" kern="1200" dirty="0">
                <a:solidFill>
                  <a:schemeClr val="tx1"/>
                </a:solidFill>
                <a:effectLst/>
                <a:latin typeface="+mn-lt"/>
                <a:ea typeface="+mn-ea"/>
                <a:cs typeface="+mn-cs"/>
              </a:rPr>
              <a:t>Reactive user interfaces</a:t>
            </a:r>
            <a:r>
              <a:rPr lang="en-US" sz="1200" b="0" i="0" kern="1200" dirty="0">
                <a:solidFill>
                  <a:schemeClr val="tx1"/>
                </a:solidFill>
                <a:effectLst/>
                <a:latin typeface="+mn-lt"/>
                <a:ea typeface="+mn-ea"/>
                <a:cs typeface="+mn-cs"/>
              </a:rPr>
              <a:t>: A core concept for Flutter user interface development.</a:t>
            </a:r>
          </a:p>
          <a:p>
            <a:r>
              <a:rPr lang="en-US" sz="1200" b="0" i="0" kern="1200" dirty="0">
                <a:solidFill>
                  <a:schemeClr val="tx1"/>
                </a:solidFill>
                <a:effectLst/>
                <a:latin typeface="+mn-lt"/>
                <a:ea typeface="+mn-ea"/>
                <a:cs typeface="+mn-cs"/>
              </a:rPr>
              <a:t>An introduction to </a:t>
            </a:r>
            <a:r>
              <a:rPr lang="en-US" sz="1200" b="1" i="0" kern="1200" dirty="0">
                <a:solidFill>
                  <a:schemeClr val="tx1"/>
                </a:solidFill>
                <a:effectLst/>
                <a:latin typeface="+mn-lt"/>
                <a:ea typeface="+mn-ea"/>
                <a:cs typeface="+mn-cs"/>
              </a:rPr>
              <a:t>widgets</a:t>
            </a:r>
            <a:r>
              <a:rPr lang="en-US" sz="1200" b="0" i="0" kern="1200" dirty="0">
                <a:solidFill>
                  <a:schemeClr val="tx1"/>
                </a:solidFill>
                <a:effectLst/>
                <a:latin typeface="+mn-lt"/>
                <a:ea typeface="+mn-ea"/>
                <a:cs typeface="+mn-cs"/>
              </a:rPr>
              <a:t>: The fundamental building blocks of Flutter user interfaces.</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rendering process</a:t>
            </a:r>
            <a:r>
              <a:rPr lang="en-US" sz="1200" b="0" i="0" kern="1200" dirty="0">
                <a:solidFill>
                  <a:schemeClr val="tx1"/>
                </a:solidFill>
                <a:effectLst/>
                <a:latin typeface="+mn-lt"/>
                <a:ea typeface="+mn-ea"/>
                <a:cs typeface="+mn-cs"/>
              </a:rPr>
              <a:t>: How Flutter turns UI code into pixels.</a:t>
            </a:r>
          </a:p>
          <a:p>
            <a:r>
              <a:rPr lang="en-US" sz="1200" b="0" i="0" kern="1200" dirty="0">
                <a:solidFill>
                  <a:schemeClr val="tx1"/>
                </a:solidFill>
                <a:effectLst/>
                <a:latin typeface="+mn-lt"/>
                <a:ea typeface="+mn-ea"/>
                <a:cs typeface="+mn-cs"/>
              </a:rPr>
              <a:t>An overview of the </a:t>
            </a:r>
            <a:r>
              <a:rPr lang="en-US" sz="1200" b="1" i="0" kern="1200" dirty="0">
                <a:solidFill>
                  <a:schemeClr val="tx1"/>
                </a:solidFill>
                <a:effectLst/>
                <a:latin typeface="+mn-lt"/>
                <a:ea typeface="+mn-ea"/>
                <a:cs typeface="+mn-cs"/>
              </a:rPr>
              <a:t>platform embedders</a:t>
            </a:r>
            <a:r>
              <a:rPr lang="en-US" sz="1200" b="0" i="0" kern="1200" dirty="0">
                <a:solidFill>
                  <a:schemeClr val="tx1"/>
                </a:solidFill>
                <a:effectLst/>
                <a:latin typeface="+mn-lt"/>
                <a:ea typeface="+mn-ea"/>
                <a:cs typeface="+mn-cs"/>
              </a:rPr>
              <a:t>: The code that lets mobile and desktop OSes execute Flutter apps.</a:t>
            </a:r>
          </a:p>
          <a:p>
            <a:r>
              <a:rPr lang="en-US" sz="1200" b="1" i="0" kern="1200" dirty="0">
                <a:solidFill>
                  <a:schemeClr val="tx1"/>
                </a:solidFill>
                <a:effectLst/>
                <a:latin typeface="+mn-lt"/>
                <a:ea typeface="+mn-ea"/>
                <a:cs typeface="+mn-cs"/>
              </a:rPr>
              <a:t>Integrating Flutter with other code</a:t>
            </a:r>
            <a:r>
              <a:rPr lang="en-US" sz="1200" b="0" i="0" kern="1200" dirty="0">
                <a:solidFill>
                  <a:schemeClr val="tx1"/>
                </a:solidFill>
                <a:effectLst/>
                <a:latin typeface="+mn-lt"/>
                <a:ea typeface="+mn-ea"/>
                <a:cs typeface="+mn-cs"/>
              </a:rPr>
              <a:t>: Information about different techniques available to Flutter apps.</a:t>
            </a:r>
          </a:p>
          <a:p>
            <a:r>
              <a:rPr lang="en-US" sz="1200" b="1" i="0" kern="1200" dirty="0">
                <a:solidFill>
                  <a:schemeClr val="tx1"/>
                </a:solidFill>
                <a:effectLst/>
                <a:latin typeface="+mn-lt"/>
                <a:ea typeface="+mn-ea"/>
                <a:cs typeface="+mn-cs"/>
              </a:rPr>
              <a:t>Support for the web</a:t>
            </a:r>
            <a:r>
              <a:rPr lang="en-US" sz="1200" b="0" i="0" kern="1200" dirty="0">
                <a:solidFill>
                  <a:schemeClr val="tx1"/>
                </a:solidFill>
                <a:effectLst/>
                <a:latin typeface="+mn-lt"/>
                <a:ea typeface="+mn-ea"/>
                <a:cs typeface="+mn-cs"/>
              </a:rPr>
              <a:t>: Concluding remarks about the characteristics of Flutter in a browser environment.</a:t>
            </a:r>
          </a:p>
          <a:p>
            <a:br>
              <a:rPr lang="en-US" dirty="0"/>
            </a:br>
            <a:r>
              <a:rPr lang="en-US" sz="1200" b="0" i="0" kern="1200" dirty="0">
                <a:solidFill>
                  <a:schemeClr val="tx1"/>
                </a:solidFill>
                <a:effectLst/>
                <a:latin typeface="+mn-lt"/>
                <a:ea typeface="+mn-ea"/>
                <a:cs typeface="+mn-cs"/>
              </a:rPr>
              <a:t>Flutter is designed as an extensible, layered system. It exists as a series of independent libraries that each depend on the underlying layer. No layer has privileged access to the layer below, and every part of the framework level is designed to be optional and replaceable.</a:t>
            </a:r>
          </a:p>
          <a:p>
            <a:br>
              <a:rPr lang="en-US" dirty="0"/>
            </a:b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6</a:t>
            </a:fld>
            <a:endParaRPr lang="en-US"/>
          </a:p>
        </p:txBody>
      </p:sp>
    </p:spTree>
    <p:extLst>
      <p:ext uri="{BB962C8B-B14F-4D97-AF65-F5344CB8AC3E}">
        <p14:creationId xmlns:p14="http://schemas.microsoft.com/office/powerpoint/2010/main" val="292277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What’s the best framework for cross-platform mobile app development? Let’s compare the top three options developers consider before starting a new project</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226841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10</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13</a:t>
            </a:fld>
            <a:endParaRPr lang="en-US"/>
          </a:p>
        </p:txBody>
      </p:sp>
    </p:spTree>
    <p:extLst>
      <p:ext uri="{BB962C8B-B14F-4D97-AF65-F5344CB8AC3E}">
        <p14:creationId xmlns:p14="http://schemas.microsoft.com/office/powerpoint/2010/main" val="169736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715322" y="2210568"/>
            <a:ext cx="6834554" cy="923330"/>
          </a:xfrm>
          <a:prstGeom prst="rect">
            <a:avLst/>
          </a:prstGeom>
          <a:noFill/>
        </p:spPr>
        <p:txBody>
          <a:bodyPr wrap="square" rtlCol="0">
            <a:spAutoFit/>
          </a:bodyPr>
          <a:lstStyle/>
          <a:p>
            <a:r>
              <a:rPr lang="en-US" sz="5400" b="1" dirty="0"/>
              <a:t>Flutter – Lecture 1</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381957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Flutter</a:t>
            </a:r>
            <a:endParaRPr lang="en-GB" dirty="0"/>
          </a:p>
        </p:txBody>
      </p:sp>
      <p:sp>
        <p:nvSpPr>
          <p:cNvPr id="4" name="Content Placeholder 3"/>
          <p:cNvSpPr>
            <a:spLocks noGrp="1"/>
          </p:cNvSpPr>
          <p:nvPr>
            <p:ph idx="1"/>
          </p:nvPr>
        </p:nvSpPr>
        <p:spPr/>
        <p:txBody>
          <a:bodyPr/>
          <a:lstStyle/>
          <a:p>
            <a:pPr marL="688975" indent="0">
              <a:buNone/>
            </a:pPr>
            <a:r>
              <a:rPr lang="en-US" dirty="0"/>
              <a:t>Flutter</a:t>
            </a:r>
          </a:p>
          <a:p>
            <a:pPr marL="1031875" indent="-342900"/>
            <a:r>
              <a:rPr lang="en-US" dirty="0"/>
              <a:t>Released by Google in 2017.</a:t>
            </a:r>
          </a:p>
          <a:p>
            <a:pPr marL="1031875" indent="-342900"/>
            <a:r>
              <a:rPr lang="en-US" dirty="0"/>
              <a:t>Used to develop applications for both Android and IOS.</a:t>
            </a:r>
          </a:p>
          <a:p>
            <a:pPr marL="1031875" indent="-342900"/>
            <a:r>
              <a:rPr lang="en-US" dirty="0"/>
              <a:t>Flutter uses Dart language. Dart is client-optimized language for developing fast apps on any platform.</a:t>
            </a:r>
          </a:p>
          <a:p>
            <a:pPr marL="1031875" indent="-342900"/>
            <a:r>
              <a:rPr lang="en-US" dirty="0"/>
              <a:t>According to 2020 Developer Survey, Flutter is much more loved than </a:t>
            </a:r>
            <a:r>
              <a:rPr lang="en-US" dirty="0" err="1"/>
              <a:t>Xamarin</a:t>
            </a:r>
            <a:r>
              <a:rPr lang="en-US" dirty="0"/>
              <a:t> with a staggering 68.8 percent of developers expressing interest in developing applications with Flutter.</a:t>
            </a:r>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14034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pPr algn="ctr"/>
            <a:r>
              <a:rPr lang="en-US" dirty="0" err="1"/>
              <a:t>Xamarin</a:t>
            </a:r>
            <a:endParaRPr lang="en-GB" dirty="0"/>
          </a:p>
        </p:txBody>
      </p:sp>
      <p:sp>
        <p:nvSpPr>
          <p:cNvPr id="7" name="Content Placeholder 6"/>
          <p:cNvSpPr>
            <a:spLocks noGrp="1"/>
          </p:cNvSpPr>
          <p:nvPr>
            <p:ph idx="1"/>
          </p:nvPr>
        </p:nvSpPr>
        <p:spPr/>
        <p:txBody>
          <a:bodyPr/>
          <a:lstStyle/>
          <a:p>
            <a:pPr marL="688975" indent="0">
              <a:buNone/>
            </a:pPr>
            <a:r>
              <a:rPr lang="en-US" dirty="0" err="1"/>
              <a:t>Xamarin</a:t>
            </a:r>
            <a:endParaRPr lang="en-US" dirty="0"/>
          </a:p>
          <a:p>
            <a:pPr marL="1252538" indent="-563563">
              <a:buFont typeface="Wingdings" panose="05000000000000000000" pitchFamily="2" charset="2"/>
              <a:buChar char="§"/>
            </a:pPr>
            <a:r>
              <a:rPr lang="en-US" dirty="0" err="1"/>
              <a:t>Xamarin</a:t>
            </a:r>
            <a:r>
              <a:rPr lang="en-US" dirty="0"/>
              <a:t> is a cross-platform mobile app development framework owned by Microsoft based on Mono, a free and open-source .NET framework.</a:t>
            </a:r>
          </a:p>
          <a:p>
            <a:pPr marL="1252538" indent="-563563">
              <a:buFont typeface="Wingdings" panose="05000000000000000000" pitchFamily="2" charset="2"/>
              <a:buChar char="§"/>
            </a:pPr>
            <a:r>
              <a:rPr lang="en-US" dirty="0"/>
              <a:t>Founded by engineers in 2011 and later acquired by Microsoft in 2016.</a:t>
            </a:r>
          </a:p>
          <a:p>
            <a:pPr marL="1252538" indent="-563563">
              <a:buFont typeface="Wingdings" panose="05000000000000000000" pitchFamily="2" charset="2"/>
              <a:buChar char="§"/>
            </a:pPr>
            <a:r>
              <a:rPr lang="en-US" dirty="0"/>
              <a:t>Apps are developed using C# language and Microsoft Visual Studio tool is used.</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352314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7407" y="612531"/>
            <a:ext cx="1246852" cy="370493"/>
          </a:xfrm>
          <a:prstGeom prst="rect">
            <a:avLst/>
          </a:prstGeom>
        </p:spPr>
      </p:pic>
      <p:sp>
        <p:nvSpPr>
          <p:cNvPr id="3" name="Title 2"/>
          <p:cNvSpPr>
            <a:spLocks noGrp="1"/>
          </p:cNvSpPr>
          <p:nvPr>
            <p:ph type="title"/>
          </p:nvPr>
        </p:nvSpPr>
        <p:spPr>
          <a:xfrm>
            <a:off x="3254827" y="372449"/>
            <a:ext cx="5392783" cy="740382"/>
          </a:xfrm>
        </p:spPr>
        <p:txBody>
          <a:bodyPr>
            <a:normAutofit/>
          </a:bodyPr>
          <a:lstStyle/>
          <a:p>
            <a:r>
              <a:rPr lang="en-US" sz="2400" b="1" dirty="0">
                <a:latin typeface="Times New Roman" panose="02020603050405020304" pitchFamily="18" charset="0"/>
                <a:cs typeface="Times New Roman" panose="02020603050405020304" pitchFamily="18" charset="0"/>
              </a:rPr>
              <a:t>Comparison (React native VS Flutter)</a:t>
            </a:r>
            <a:endParaRPr lang="en-GB" sz="2400" dirty="0"/>
          </a:p>
        </p:txBody>
      </p:sp>
      <p:sp>
        <p:nvSpPr>
          <p:cNvPr id="9" name="Content Placeholder 8"/>
          <p:cNvSpPr>
            <a:spLocks noGrp="1"/>
          </p:cNvSpPr>
          <p:nvPr>
            <p:ph idx="1"/>
          </p:nvPr>
        </p:nvSpPr>
        <p:spPr>
          <a:xfrm>
            <a:off x="9227201" y="2811543"/>
            <a:ext cx="2348855" cy="1757964"/>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According to the survey of most loved frameworks on stack overflow in 2020, Flutter was more favored by developers than React Native</a:t>
            </a:r>
            <a:endParaRPr lang="en-GB" sz="1800" dirty="0"/>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pic>
        <p:nvPicPr>
          <p:cNvPr id="10" name="Picture 9" descr="programming languages rank stackoverflow-1">
            <a:extLst>
              <a:ext uri="{FF2B5EF4-FFF2-40B4-BE49-F238E27FC236}">
                <a16:creationId xmlns:a16="http://schemas.microsoft.com/office/drawing/2014/main" id="{832B2E8F-FF02-4871-8079-2D6DF09C1B48}"/>
              </a:ext>
            </a:extLst>
          </p:cNvPr>
          <p:cNvPicPr>
            <a:picLocks noChangeAspect="1"/>
          </p:cNvPicPr>
          <p:nvPr/>
        </p:nvPicPr>
        <p:blipFill rotWithShape="1">
          <a:blip r:embed="rId3">
            <a:extLst>
              <a:ext uri="{28A0092B-C50C-407E-A947-70E740481C1C}">
                <a14:useLocalDpi xmlns:a14="http://schemas.microsoft.com/office/drawing/2010/main" val="0"/>
              </a:ext>
            </a:extLst>
          </a:blip>
          <a:srcRect b="7403"/>
          <a:stretch/>
        </p:blipFill>
        <p:spPr bwMode="auto">
          <a:xfrm>
            <a:off x="985049" y="1036872"/>
            <a:ext cx="8168727" cy="5307307"/>
          </a:xfrm>
          <a:prstGeom prst="rect">
            <a:avLst/>
          </a:prstGeom>
          <a:noFill/>
          <a:ln>
            <a:noFill/>
          </a:ln>
        </p:spPr>
      </p:pic>
    </p:spTree>
    <p:extLst>
      <p:ext uri="{BB962C8B-B14F-4D97-AF65-F5344CB8AC3E}">
        <p14:creationId xmlns:p14="http://schemas.microsoft.com/office/powerpoint/2010/main" val="259875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9710" y="543867"/>
            <a:ext cx="2290792" cy="680692"/>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7787853" cy="1146783"/>
          </a:xfrm>
        </p:spPr>
        <p:txBody>
          <a:bodyPr/>
          <a:lstStyle/>
          <a:p>
            <a:pPr algn="ctr"/>
            <a:r>
              <a:rPr lang="en-US" dirty="0"/>
              <a:t>Flutter Version</a:t>
            </a:r>
            <a:endParaRPr lang="en-GB" dirty="0"/>
          </a:p>
        </p:txBody>
      </p:sp>
      <p:sp>
        <p:nvSpPr>
          <p:cNvPr id="4" name="Content Placeholder 3"/>
          <p:cNvSpPr>
            <a:spLocks noGrp="1"/>
          </p:cNvSpPr>
          <p:nvPr>
            <p:ph idx="1"/>
          </p:nvPr>
        </p:nvSpPr>
        <p:spPr>
          <a:xfrm>
            <a:off x="1084266" y="2189652"/>
            <a:ext cx="10515600" cy="4351338"/>
          </a:xfrm>
        </p:spPr>
        <p:txBody>
          <a:bodyPr/>
          <a:lstStyle/>
          <a:p>
            <a:pPr marL="36900" indent="0">
              <a:buNone/>
            </a:pPr>
            <a:r>
              <a:rPr lang="en-US" dirty="0"/>
              <a:t>The first version of Flutter was unveiled at the 2015 Dart developer summit.   The first stable release was delivered on the 4 of December 2018 and on May 6, 2020, the Dart SDK version 2.18 and Flutter version 1.17 were released delivering a build with Material API integration. </a:t>
            </a:r>
          </a:p>
          <a:p>
            <a:pPr marL="36900" indent="0">
              <a:buNone/>
            </a:pPr>
            <a:r>
              <a:rPr lang="en-US" dirty="0"/>
              <a:t>Currently Flutter 2.10 is here</a:t>
            </a: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77200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lstStyle/>
          <a:p>
            <a:pPr marL="0" indent="0">
              <a:buNone/>
            </a:pPr>
            <a:r>
              <a:rPr lang="en-US" dirty="0"/>
              <a:t>Today we have learned about:</a:t>
            </a:r>
          </a:p>
          <a:p>
            <a:endParaRPr lang="en-US" dirty="0"/>
          </a:p>
          <a:p>
            <a:pPr>
              <a:lnSpc>
                <a:spcPct val="107000"/>
              </a:lnSpc>
            </a:pPr>
            <a:r>
              <a:rPr lang="en-US" dirty="0">
                <a:effectLst/>
                <a:ea typeface="Calibri" panose="020F0502020204030204" pitchFamily="34" charset="0"/>
                <a:cs typeface="Times New Roman" panose="02020603050405020304" pitchFamily="18" charset="0"/>
              </a:rPr>
              <a:t>Flutter App Development (Course Orientation)</a:t>
            </a:r>
            <a:endParaRPr lang="en-PK" dirty="0">
              <a:effectLst/>
              <a:ea typeface="Calibri" panose="020F0502020204030204" pitchFamily="34" charset="0"/>
              <a:cs typeface="Times New Roman" panose="02020603050405020304" pitchFamily="18" charset="0"/>
            </a:endParaRPr>
          </a:p>
          <a:p>
            <a:pPr>
              <a:lnSpc>
                <a:spcPct val="107000"/>
              </a:lnSpc>
              <a:spcAft>
                <a:spcPts val="800"/>
              </a:spcAft>
            </a:pPr>
            <a:r>
              <a:rPr lang="en-US" dirty="0">
                <a:effectLst/>
                <a:ea typeface="Calibri" panose="020F0502020204030204" pitchFamily="34" charset="0"/>
                <a:cs typeface="Times New Roman" panose="02020603050405020304" pitchFamily="18" charset="0"/>
              </a:rPr>
              <a:t>Introduction to Flutter App Development</a:t>
            </a:r>
            <a:endParaRPr lang="en-PK"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rPr>
              <a:t>Flutter Architecture / Alternative / Version</a:t>
            </a:r>
            <a:endParaRPr lang="en-PK"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200" dirty="0"/>
              <a:t>We will Cover:</a:t>
            </a:r>
          </a:p>
          <a:p>
            <a:endParaRPr lang="en-US" sz="3200" dirty="0"/>
          </a:p>
          <a:p>
            <a:pPr marL="342900" lvl="0" indent="-342900">
              <a:lnSpc>
                <a:spcPct val="115000"/>
              </a:lnSpc>
              <a:spcAft>
                <a:spcPts val="10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First App Tree</a:t>
            </a:r>
            <a:endParaRPr lang="en-US"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000" dirty="0">
                <a:effectLst/>
                <a:ea typeface="Calibri" panose="020F0502020204030204" pitchFamily="34" charset="0"/>
              </a:rPr>
              <a:t>Flutter Project Folder Structure &amp; Description</a:t>
            </a:r>
            <a:endParaRPr lang="en-PK" sz="32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7" name="Subtitle 6"/>
          <p:cNvSpPr>
            <a:spLocks noGrp="1"/>
          </p:cNvSpPr>
          <p:nvPr>
            <p:ph type="subTitle" idx="1"/>
          </p:nvPr>
        </p:nvSpPr>
        <p:spPr>
          <a:xfrm>
            <a:off x="1514881" y="2464899"/>
            <a:ext cx="9144000" cy="1655762"/>
          </a:xfrm>
        </p:spPr>
        <p:txBody>
          <a:bodyPr/>
          <a:lstStyle/>
          <a:p>
            <a:r>
              <a:rPr lang="en-US" b="1" dirty="0"/>
              <a:t>This course will teach you, how to develop a mobile app with the help of Dart (Programming Language) + Flutter (Mobile UI Framework). </a:t>
            </a:r>
            <a:endParaRPr lang="en-GB" b="1" dirty="0"/>
          </a:p>
          <a:p>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b="1" dirty="0"/>
              <a:t>Topics to be Covered</a:t>
            </a:r>
            <a:endParaRPr lang="en-GB" b="1" dirty="0"/>
          </a:p>
        </p:txBody>
      </p:sp>
      <p:sp>
        <p:nvSpPr>
          <p:cNvPr id="9" name="Content Placeholder 8"/>
          <p:cNvSpPr>
            <a:spLocks noGrp="1"/>
          </p:cNvSpPr>
          <p:nvPr>
            <p:ph idx="1"/>
          </p:nvPr>
        </p:nvSpPr>
        <p:spPr/>
        <p:txBody>
          <a:bodyPr/>
          <a:lstStyle/>
          <a:p>
            <a:pPr marL="0" indent="0">
              <a:buNone/>
            </a:pPr>
            <a:r>
              <a:rPr lang="en-US" dirty="0"/>
              <a:t>We will Cover :</a:t>
            </a:r>
          </a:p>
          <a:p>
            <a:pPr marL="0" indent="0">
              <a:buNone/>
            </a:pPr>
            <a:endParaRPr lang="en-US" dirty="0"/>
          </a:p>
          <a:p>
            <a:r>
              <a:rPr lang="en-US" dirty="0"/>
              <a:t>What is Flutter?</a:t>
            </a:r>
          </a:p>
          <a:p>
            <a:r>
              <a:rPr lang="en-US" dirty="0"/>
              <a:t>Why we use Flutter?</a:t>
            </a:r>
          </a:p>
          <a:p>
            <a:r>
              <a:rPr lang="en-US" dirty="0"/>
              <a:t>Flutter Architecture</a:t>
            </a:r>
          </a:p>
          <a:p>
            <a:r>
              <a:rPr lang="en-US" dirty="0"/>
              <a:t>Flutter Alternatives</a:t>
            </a:r>
          </a:p>
          <a:p>
            <a:r>
              <a:rPr lang="en-US" dirty="0"/>
              <a:t>Flutter Versions</a:t>
            </a: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3307" y="612532"/>
            <a:ext cx="2110951" cy="627254"/>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What is Flutter?</a:t>
            </a:r>
            <a:endParaRPr lang="en-GB" dirty="0"/>
          </a:p>
        </p:txBody>
      </p:sp>
      <p:sp>
        <p:nvSpPr>
          <p:cNvPr id="4" name="Content Placeholder 3"/>
          <p:cNvSpPr>
            <a:spLocks noGrp="1"/>
          </p:cNvSpPr>
          <p:nvPr>
            <p:ph idx="1"/>
          </p:nvPr>
        </p:nvSpPr>
        <p:spPr>
          <a:xfrm>
            <a:off x="1084266" y="2985685"/>
            <a:ext cx="6381466" cy="1627259"/>
          </a:xfrm>
        </p:spPr>
        <p:txBody>
          <a:bodyPr>
            <a:normAutofit lnSpcReduction="10000"/>
          </a:bodyPr>
          <a:lstStyle/>
          <a:p>
            <a:pPr>
              <a:buClr>
                <a:srgbClr val="FFB00E"/>
              </a:buClr>
            </a:pPr>
            <a:r>
              <a:rPr lang="en-US" dirty="0"/>
              <a:t>Flutter is Google’s UI toolkit for building beautiful, natively compiled applications for mobile, web, and desktop from a single codebase.</a:t>
            </a:r>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pic>
        <p:nvPicPr>
          <p:cNvPr id="12" name="Picture 2" descr="See the source image">
            <a:extLst>
              <a:ext uri="{FF2B5EF4-FFF2-40B4-BE49-F238E27FC236}">
                <a16:creationId xmlns:a16="http://schemas.microsoft.com/office/drawing/2014/main" id="{C8EDA532-B860-40C6-921C-5B98634288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26" r="2086"/>
          <a:stretch/>
        </p:blipFill>
        <p:spPr bwMode="auto">
          <a:xfrm>
            <a:off x="7742168" y="1998134"/>
            <a:ext cx="3049098"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83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534" y="612532"/>
            <a:ext cx="2274724" cy="675918"/>
          </a:xfrm>
          <a:prstGeom prst="rect">
            <a:avLst/>
          </a:prstGeom>
        </p:spPr>
      </p:pic>
      <p:sp>
        <p:nvSpPr>
          <p:cNvPr id="3" name="Title 2"/>
          <p:cNvSpPr>
            <a:spLocks noGrp="1"/>
          </p:cNvSpPr>
          <p:nvPr>
            <p:ph type="title"/>
          </p:nvPr>
        </p:nvSpPr>
        <p:spPr/>
        <p:txBody>
          <a:bodyPr/>
          <a:lstStyle/>
          <a:p>
            <a:pPr algn="ctr"/>
            <a:r>
              <a:rPr lang="en-US" dirty="0"/>
              <a:t>Why Flutter?</a:t>
            </a:r>
            <a:endParaRPr lang="en-GB" dirty="0"/>
          </a:p>
        </p:txBody>
      </p:sp>
      <p:sp>
        <p:nvSpPr>
          <p:cNvPr id="7" name="Content Placeholder 6"/>
          <p:cNvSpPr>
            <a:spLocks noGrp="1"/>
          </p:cNvSpPr>
          <p:nvPr>
            <p:ph idx="1"/>
          </p:nvPr>
        </p:nvSpPr>
        <p:spPr>
          <a:xfrm>
            <a:off x="1248245" y="2155764"/>
            <a:ext cx="9738204" cy="3865491"/>
          </a:xfrm>
        </p:spPr>
        <p:txBody>
          <a:bodyPr/>
          <a:lstStyle/>
          <a:p>
            <a:r>
              <a:rPr lang="en-US" sz="2400" dirty="0"/>
              <a:t>One code base to rule them all. You only need to know one programming level Dart, which is very powerful language similar to JavaScript. </a:t>
            </a:r>
          </a:p>
          <a:p>
            <a:r>
              <a:rPr lang="en-US" sz="2400" dirty="0"/>
              <a:t>Fast Development</a:t>
            </a:r>
          </a:p>
          <a:p>
            <a:r>
              <a:rPr lang="en-US" sz="2400" dirty="0"/>
              <a:t>Native Performance : Flutter provides various pre-defined widgets and classes for a full native feel of the app on Android or on </a:t>
            </a:r>
            <a:r>
              <a:rPr lang="en-US" sz="2400" dirty="0" err="1"/>
              <a:t>iOS</a:t>
            </a:r>
            <a:r>
              <a:rPr lang="en-US" sz="2400" dirty="0"/>
              <a:t>.</a:t>
            </a:r>
          </a:p>
          <a:p>
            <a:r>
              <a:rPr lang="en-US" sz="2400" dirty="0"/>
              <a:t>It provide Fast development by offering hot reload</a:t>
            </a:r>
            <a:endParaRPr lang="en-GB" sz="2400" dirty="0"/>
          </a:p>
          <a:p>
            <a:pPr marL="0" indent="0">
              <a:buNone/>
            </a:pPr>
            <a:endParaRPr lang="en-US" sz="2400" dirty="0"/>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52744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337" y="612531"/>
            <a:ext cx="1468921" cy="436479"/>
          </a:xfrm>
          <a:prstGeom prst="rect">
            <a:avLst/>
          </a:prstGeom>
        </p:spPr>
      </p:pic>
      <p:sp>
        <p:nvSpPr>
          <p:cNvPr id="3" name="Title 2"/>
          <p:cNvSpPr>
            <a:spLocks noGrp="1"/>
          </p:cNvSpPr>
          <p:nvPr>
            <p:ph type="title"/>
          </p:nvPr>
        </p:nvSpPr>
        <p:spPr>
          <a:xfrm>
            <a:off x="838200" y="365125"/>
            <a:ext cx="5066211" cy="683885"/>
          </a:xfrm>
        </p:spPr>
        <p:txBody>
          <a:bodyPr>
            <a:normAutofit fontScale="90000"/>
          </a:bodyPr>
          <a:lstStyle/>
          <a:p>
            <a:pPr algn="ctr"/>
            <a:r>
              <a:rPr lang="en-US" dirty="0"/>
              <a:t>Flutter Architecture</a:t>
            </a: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pic>
        <p:nvPicPr>
          <p:cNvPr id="10" name="Picture 9" descr="Flutter Layers"/>
          <p:cNvPicPr/>
          <p:nvPr/>
        </p:nvPicPr>
        <p:blipFill>
          <a:blip r:embed="rId4">
            <a:extLst>
              <a:ext uri="{28A0092B-C50C-407E-A947-70E740481C1C}">
                <a14:useLocalDpi xmlns:a14="http://schemas.microsoft.com/office/drawing/2010/main" val="0"/>
              </a:ext>
            </a:extLst>
          </a:blip>
          <a:srcRect/>
          <a:stretch>
            <a:fillRect/>
          </a:stretch>
        </p:blipFill>
        <p:spPr bwMode="auto">
          <a:xfrm>
            <a:off x="2170253" y="1073352"/>
            <a:ext cx="7542757" cy="5402590"/>
          </a:xfrm>
          <a:prstGeom prst="rect">
            <a:avLst/>
          </a:prstGeom>
          <a:noFill/>
          <a:ln>
            <a:noFill/>
          </a:ln>
        </p:spPr>
      </p:pic>
    </p:spTree>
    <p:extLst>
      <p:ext uri="{BB962C8B-B14F-4D97-AF65-F5344CB8AC3E}">
        <p14:creationId xmlns:p14="http://schemas.microsoft.com/office/powerpoint/2010/main" val="44874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4874" y="612532"/>
            <a:ext cx="2669384" cy="793188"/>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Flutter Architecture</a:t>
            </a:r>
            <a:endParaRPr lang="en-GB" dirty="0"/>
          </a:p>
        </p:txBody>
      </p:sp>
      <p:sp>
        <p:nvSpPr>
          <p:cNvPr id="4" name="Content Placeholder 3"/>
          <p:cNvSpPr>
            <a:spLocks noGrp="1"/>
          </p:cNvSpPr>
          <p:nvPr>
            <p:ph idx="1"/>
          </p:nvPr>
        </p:nvSpPr>
        <p:spPr/>
        <p:txBody>
          <a:bodyPr>
            <a:normAutofit fontScale="92500" lnSpcReduction="10000"/>
          </a:bodyPr>
          <a:lstStyle/>
          <a:p>
            <a:pPr marL="36900" indent="0">
              <a:buNone/>
            </a:pPr>
            <a:r>
              <a:rPr lang="en-US" dirty="0"/>
              <a:t>The flutter architecture based on three layered system. </a:t>
            </a:r>
            <a:endParaRPr lang="en-GB" dirty="0"/>
          </a:p>
          <a:p>
            <a:r>
              <a:rPr lang="en-US" dirty="0"/>
              <a:t>Framework (Dart): where developers interact with Flutter is written in the Dart language. It functions as a sequence of independent libraries, with each of them depending on the underlying layer</a:t>
            </a:r>
          </a:p>
          <a:p>
            <a:r>
              <a:rPr lang="en-US" dirty="0"/>
              <a:t>Engine (C/C++):The engine layer is written in C/C++, and it takes care of the input, output, network requests, and handles the difficult translation of rendering</a:t>
            </a:r>
          </a:p>
          <a:p>
            <a:r>
              <a:rPr lang="en-US" dirty="0" err="1"/>
              <a:t>Embedder</a:t>
            </a:r>
            <a:r>
              <a:rPr lang="en-US" dirty="0"/>
              <a:t>: This layer provided by a platform-specific </a:t>
            </a:r>
            <a:r>
              <a:rPr lang="en-US" dirty="0" err="1"/>
              <a:t>embedder</a:t>
            </a:r>
            <a:r>
              <a:rPr lang="en-US" dirty="0"/>
              <a:t>, which coordinates with the underlying operating system.</a:t>
            </a:r>
          </a:p>
          <a:p>
            <a:r>
              <a:rPr lang="en-US" dirty="0"/>
              <a:t>Flutter code can be embedded into an existing application as a module or as the complete application’s content using the </a:t>
            </a:r>
            <a:r>
              <a:rPr lang="en-US" dirty="0" err="1"/>
              <a:t>embedder</a:t>
            </a:r>
            <a:r>
              <a:rPr lang="en-US" dirty="0"/>
              <a:t>.</a:t>
            </a: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206828" y="571990"/>
            <a:ext cx="7106788" cy="1146783"/>
          </a:xfrm>
        </p:spPr>
        <p:txBody>
          <a:bodyPr/>
          <a:lstStyle/>
          <a:p>
            <a:pPr algn="ctr"/>
            <a:r>
              <a:rPr lang="en-US" b="1" dirty="0"/>
              <a:t>Flutter Alternatives</a:t>
            </a:r>
            <a:endParaRPr lang="en-GB" b="1" dirty="0"/>
          </a:p>
        </p:txBody>
      </p:sp>
      <p:sp>
        <p:nvSpPr>
          <p:cNvPr id="7" name="Content Placeholder 6"/>
          <p:cNvSpPr>
            <a:spLocks noGrp="1"/>
          </p:cNvSpPr>
          <p:nvPr>
            <p:ph idx="1"/>
          </p:nvPr>
        </p:nvSpPr>
        <p:spPr>
          <a:xfrm>
            <a:off x="2309200" y="2309201"/>
            <a:ext cx="5264332" cy="2743199"/>
          </a:xfrm>
        </p:spPr>
        <p:txBody>
          <a:bodyPr>
            <a:normAutofit fontScale="77500" lnSpcReduction="20000"/>
          </a:bodyPr>
          <a:lstStyle/>
          <a:p>
            <a:r>
              <a:rPr lang="en-US" sz="5100" dirty="0"/>
              <a:t>Flutter </a:t>
            </a:r>
          </a:p>
          <a:p>
            <a:pPr marL="0" indent="0">
              <a:buNone/>
            </a:pPr>
            <a:r>
              <a:rPr lang="en-US" sz="5100" dirty="0"/>
              <a:t>       vs</a:t>
            </a:r>
          </a:p>
          <a:p>
            <a:r>
              <a:rPr lang="en-US" sz="5100" dirty="0"/>
              <a:t>React native </a:t>
            </a:r>
          </a:p>
          <a:p>
            <a:pPr marL="0" indent="0">
              <a:buNone/>
            </a:pPr>
            <a:r>
              <a:rPr lang="en-US" sz="5100" dirty="0"/>
              <a:t>        vs</a:t>
            </a:r>
          </a:p>
          <a:p>
            <a:r>
              <a:rPr lang="en-US" sz="5100" dirty="0"/>
              <a:t> </a:t>
            </a:r>
            <a:r>
              <a:rPr lang="en-US" sz="5100" dirty="0" err="1"/>
              <a:t>Xamarin</a:t>
            </a:r>
            <a:endParaRPr lang="en-GB" sz="5100" dirty="0"/>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pPr algn="ctr"/>
            <a:r>
              <a:rPr lang="en-US" dirty="0"/>
              <a:t>React native</a:t>
            </a:r>
            <a:endParaRPr lang="en-GB" dirty="0"/>
          </a:p>
        </p:txBody>
      </p:sp>
      <p:sp>
        <p:nvSpPr>
          <p:cNvPr id="9" name="Content Placeholder 8"/>
          <p:cNvSpPr>
            <a:spLocks noGrp="1"/>
          </p:cNvSpPr>
          <p:nvPr>
            <p:ph idx="1"/>
          </p:nvPr>
        </p:nvSpPr>
        <p:spPr/>
        <p:txBody>
          <a:bodyPr/>
          <a:lstStyle/>
          <a:p>
            <a:pPr marL="36900" indent="0">
              <a:buNone/>
            </a:pPr>
            <a:r>
              <a:rPr lang="en-US" dirty="0"/>
              <a:t>React Native</a:t>
            </a:r>
          </a:p>
          <a:p>
            <a:r>
              <a:rPr lang="en-US" dirty="0"/>
              <a:t>An open-source UI software framework created by Facebook in 2015.</a:t>
            </a:r>
          </a:p>
          <a:p>
            <a:r>
              <a:rPr lang="en-US" dirty="0"/>
              <a:t>Used to develop applications for both Android and IOS.</a:t>
            </a:r>
          </a:p>
          <a:p>
            <a:r>
              <a:rPr lang="en-US" dirty="0"/>
              <a:t>React Framework, a JavaScript library along with native platform is used to develop applications.</a:t>
            </a:r>
          </a:p>
          <a:p>
            <a:r>
              <a:rPr lang="en-US" dirty="0"/>
              <a:t>Allows developers to use developers to write native code in languages such as Java or </a:t>
            </a:r>
            <a:r>
              <a:rPr lang="en-US" dirty="0" err="1"/>
              <a:t>Kotlin</a:t>
            </a:r>
            <a:r>
              <a:rPr lang="en-US" dirty="0"/>
              <a:t> for Android, Objective-C or Swift for IOS which makes it even more flexible.</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940</Words>
  <Application>Microsoft Office PowerPoint</Application>
  <PresentationFormat>Widescreen</PresentationFormat>
  <Paragraphs>99</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PowerPoint Presentation</vt:lpstr>
      <vt:lpstr>PowerPoint Presentation</vt:lpstr>
      <vt:lpstr>Topics to be Covered</vt:lpstr>
      <vt:lpstr>What is Flutter?</vt:lpstr>
      <vt:lpstr>Why Flutter?</vt:lpstr>
      <vt:lpstr>Flutter Architecture</vt:lpstr>
      <vt:lpstr>Flutter Architecture</vt:lpstr>
      <vt:lpstr>Flutter Alternatives</vt:lpstr>
      <vt:lpstr>React native</vt:lpstr>
      <vt:lpstr>Flutter</vt:lpstr>
      <vt:lpstr>Xamarin</vt:lpstr>
      <vt:lpstr>Comparison (React native VS Flutter)</vt:lpstr>
      <vt:lpstr>Flutter Version</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40</cp:revision>
  <dcterms:created xsi:type="dcterms:W3CDTF">2022-04-06T09:07:20Z</dcterms:created>
  <dcterms:modified xsi:type="dcterms:W3CDTF">2022-05-16T11:20:36Z</dcterms:modified>
</cp:coreProperties>
</file>