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3" r:id="rId2"/>
    <p:sldId id="304" r:id="rId3"/>
    <p:sldId id="256" r:id="rId4"/>
    <p:sldId id="257" r:id="rId5"/>
    <p:sldId id="262" r:id="rId6"/>
    <p:sldId id="300" r:id="rId7"/>
    <p:sldId id="263" r:id="rId8"/>
    <p:sldId id="264" r:id="rId9"/>
    <p:sldId id="301" r:id="rId10"/>
    <p:sldId id="265" r:id="rId11"/>
    <p:sldId id="302" r:id="rId12"/>
    <p:sldId id="266" r:id="rId13"/>
    <p:sldId id="267"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804" autoAdjust="0"/>
  </p:normalViewPr>
  <p:slideViewPr>
    <p:cSldViewPr snapToGrid="0">
      <p:cViewPr varScale="1">
        <p:scale>
          <a:sx n="62" d="100"/>
          <a:sy n="62" d="100"/>
        </p:scale>
        <p:origin x="10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i.flutter.dev/flutter/material/TabBar-class.html" TargetMode="External"/><Relationship Id="rId7" Type="http://schemas.openxmlformats.org/officeDocument/2006/relationships/hyperlink" Target="https://api.flutter.dev/flutter/material/PopupMenuButton-clas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pi.flutter.dev/flutter/material/IconButton-class.html" TargetMode="External"/><Relationship Id="rId5" Type="http://schemas.openxmlformats.org/officeDocument/2006/relationships/hyperlink" Target="https://api.flutter.dev/flutter/material/AppBar/actions.html" TargetMode="External"/><Relationship Id="rId4" Type="http://schemas.openxmlformats.org/officeDocument/2006/relationships/hyperlink" Target="https://api.flutter.dev/flutter/material/FlexibleSpaceBar-clas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appBar</a:t>
            </a:r>
            <a:r>
              <a:rPr lang="en-US" i="1" dirty="0"/>
              <a:t>, body, </a:t>
            </a:r>
            <a:r>
              <a:rPr lang="en-US" i="1" dirty="0" err="1"/>
              <a:t>floatingActionButton</a:t>
            </a:r>
            <a:r>
              <a:rPr lang="en-US" i="1" dirty="0"/>
              <a:t>, </a:t>
            </a:r>
            <a:r>
              <a:rPr lang="en-US" i="1" dirty="0" err="1"/>
              <a:t>floatingActionButtonLocation</a:t>
            </a:r>
            <a:r>
              <a:rPr lang="en-US" i="1" dirty="0"/>
              <a:t>, </a:t>
            </a:r>
            <a:r>
              <a:rPr lang="en-US" i="1" dirty="0" err="1"/>
              <a:t>persistentFooterButtons</a:t>
            </a:r>
            <a:r>
              <a:rPr lang="en-US" i="1" dirty="0"/>
              <a:t>, drawer, </a:t>
            </a:r>
            <a:r>
              <a:rPr lang="en-US" i="1" dirty="0" err="1"/>
              <a:t>endDrawer</a:t>
            </a:r>
            <a:r>
              <a:rPr lang="en-US" i="1" dirty="0"/>
              <a:t>, </a:t>
            </a:r>
            <a:r>
              <a:rPr lang="en-US" i="1" dirty="0" err="1"/>
              <a:t>bottomNavigationBar</a:t>
            </a:r>
            <a:r>
              <a:rPr lang="en-US" i="1" dirty="0"/>
              <a:t>, </a:t>
            </a:r>
            <a:r>
              <a:rPr lang="en-US" i="1" dirty="0" err="1"/>
              <a:t>bottomSheet</a:t>
            </a:r>
            <a:r>
              <a:rPr lang="en-US" i="1" dirty="0"/>
              <a:t>, </a:t>
            </a:r>
            <a:r>
              <a:rPr lang="en-US" i="1" dirty="0" err="1"/>
              <a:t>floatingActionButtonAnimator</a:t>
            </a:r>
            <a:r>
              <a:rPr lang="en-US" i="1" dirty="0"/>
              <a:t>, </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409495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app bar consists of a toolbar and potentially other widgets, such as a </a:t>
            </a:r>
            <a:r>
              <a:rPr lang="en-US" sz="1200" b="0" i="0" u="none" strike="noStrike" kern="1200" dirty="0" err="1">
                <a:solidFill>
                  <a:schemeClr val="tx1"/>
                </a:solidFill>
                <a:effectLst/>
                <a:latin typeface="+mn-lt"/>
                <a:ea typeface="+mn-ea"/>
                <a:cs typeface="+mn-cs"/>
                <a:hlinkClick r:id="rId3"/>
              </a:rPr>
              <a:t>TabBar</a:t>
            </a:r>
            <a:r>
              <a:rPr lang="en-US" sz="1200" b="0" i="0" kern="1200" dirty="0">
                <a:solidFill>
                  <a:schemeClr val="tx1"/>
                </a:solidFill>
                <a:effectLst/>
                <a:latin typeface="+mn-lt"/>
                <a:ea typeface="+mn-ea"/>
                <a:cs typeface="+mn-cs"/>
              </a:rPr>
              <a:t> and a </a:t>
            </a:r>
            <a:r>
              <a:rPr lang="en-US" sz="1200" b="0" i="0" u="none" strike="noStrike" kern="1200" dirty="0" err="1">
                <a:solidFill>
                  <a:schemeClr val="tx1"/>
                </a:solidFill>
                <a:effectLst/>
                <a:latin typeface="+mn-lt"/>
                <a:ea typeface="+mn-ea"/>
                <a:cs typeface="+mn-cs"/>
                <a:hlinkClick r:id="rId4"/>
              </a:rPr>
              <a:t>FlexibleSpaceBar</a:t>
            </a:r>
            <a:r>
              <a:rPr lang="en-US" sz="1200" b="0" i="0" kern="1200" dirty="0">
                <a:solidFill>
                  <a:schemeClr val="tx1"/>
                </a:solidFill>
                <a:effectLst/>
                <a:latin typeface="+mn-lt"/>
                <a:ea typeface="+mn-ea"/>
                <a:cs typeface="+mn-cs"/>
              </a:rPr>
              <a:t>. App bars typically expose one or more common </a:t>
            </a:r>
            <a:r>
              <a:rPr lang="en-US" sz="1200" b="0" i="0" u="none" strike="noStrike" kern="1200" dirty="0">
                <a:solidFill>
                  <a:schemeClr val="tx1"/>
                </a:solidFill>
                <a:effectLst/>
                <a:latin typeface="+mn-lt"/>
                <a:ea typeface="+mn-ea"/>
                <a:cs typeface="+mn-cs"/>
                <a:hlinkClick r:id="rId5"/>
              </a:rPr>
              <a:t>actions</a:t>
            </a:r>
            <a:r>
              <a:rPr lang="en-US" sz="1200" b="0" i="0" kern="1200" dirty="0">
                <a:solidFill>
                  <a:schemeClr val="tx1"/>
                </a:solidFill>
                <a:effectLst/>
                <a:latin typeface="+mn-lt"/>
                <a:ea typeface="+mn-ea"/>
                <a:cs typeface="+mn-cs"/>
              </a:rPr>
              <a:t> with </a:t>
            </a:r>
            <a:r>
              <a:rPr lang="en-US" sz="1200" b="0" i="0" u="none" strike="noStrike" kern="1200" dirty="0" err="1">
                <a:solidFill>
                  <a:schemeClr val="tx1"/>
                </a:solidFill>
                <a:effectLst/>
                <a:latin typeface="+mn-lt"/>
                <a:ea typeface="+mn-ea"/>
                <a:cs typeface="+mn-cs"/>
                <a:hlinkClick r:id="rId6"/>
              </a:rPr>
              <a:t>IconButton</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which are optionally followed by a </a:t>
            </a:r>
            <a:r>
              <a:rPr lang="en-US" sz="1200" b="0" i="0" u="none" strike="noStrike" kern="1200" dirty="0" err="1">
                <a:solidFill>
                  <a:schemeClr val="tx1"/>
                </a:solidFill>
                <a:effectLst/>
                <a:latin typeface="+mn-lt"/>
                <a:ea typeface="+mn-ea"/>
                <a:cs typeface="+mn-cs"/>
                <a:hlinkClick r:id="rId7"/>
              </a:rPr>
              <a:t>PopupMenuButton</a:t>
            </a:r>
            <a:r>
              <a:rPr lang="en-US" sz="1200" b="0" i="0" kern="1200" dirty="0">
                <a:solidFill>
                  <a:schemeClr val="tx1"/>
                </a:solidFill>
                <a:effectLst/>
                <a:latin typeface="+mn-lt"/>
                <a:ea typeface="+mn-ea"/>
                <a:cs typeface="+mn-cs"/>
              </a:rPr>
              <a:t> for less common operations (sometimes called the "overflow menu").</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Navigation bar has become popular in the last few years for navigation between different UI. Many developers use bottom navigation because most of the app is available now using this widget for navigation between different screens.</a:t>
            </a:r>
          </a:p>
          <a:p>
            <a:r>
              <a:rPr lang="en-US" sz="1200" b="0" i="0" kern="1200" dirty="0">
                <a:solidFill>
                  <a:schemeClr val="tx1"/>
                </a:solidFill>
                <a:effectLst/>
                <a:latin typeface="+mn-lt"/>
                <a:ea typeface="+mn-ea"/>
                <a:cs typeface="+mn-cs"/>
              </a:rPr>
              <a:t>The bottom navigation bar in Flutter </a:t>
            </a:r>
            <a:r>
              <a:rPr lang="en-US" sz="1200" b="1" i="0" kern="1200" dirty="0">
                <a:solidFill>
                  <a:schemeClr val="tx1"/>
                </a:solidFill>
                <a:effectLst/>
                <a:latin typeface="+mn-lt"/>
                <a:ea typeface="+mn-ea"/>
                <a:cs typeface="+mn-cs"/>
              </a:rPr>
              <a:t>can contain multiple items</a:t>
            </a:r>
            <a:r>
              <a:rPr lang="en-US" sz="1200" b="0" i="0" kern="1200" dirty="0">
                <a:solidFill>
                  <a:schemeClr val="tx1"/>
                </a:solidFill>
                <a:effectLst/>
                <a:latin typeface="+mn-lt"/>
                <a:ea typeface="+mn-ea"/>
                <a:cs typeface="+mn-cs"/>
              </a:rPr>
              <a:t> such as text labels, icons, or both. It allows the user to navigate between the top-level views of an app quickly. If we are using a larger screen, it is better to use a </a:t>
            </a:r>
            <a:r>
              <a:rPr lang="en-US" sz="1200" b="1" i="0" kern="1200" dirty="0">
                <a:solidFill>
                  <a:schemeClr val="tx1"/>
                </a:solidFill>
                <a:effectLst/>
                <a:latin typeface="+mn-lt"/>
                <a:ea typeface="+mn-ea"/>
                <a:cs typeface="+mn-cs"/>
              </a:rPr>
              <a:t>side navigation bar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9</a:t>
            </a:fld>
            <a:endParaRPr lang="en-US"/>
          </a:p>
        </p:txBody>
      </p:sp>
    </p:spTree>
    <p:extLst>
      <p:ext uri="{BB962C8B-B14F-4D97-AF65-F5344CB8AC3E}">
        <p14:creationId xmlns:p14="http://schemas.microsoft.com/office/powerpoint/2010/main" val="63301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TabBar</a:t>
            </a:r>
            <a:r>
              <a:rPr lang="en-US" dirty="0"/>
              <a:t> is a material widget in flutter  that displays a tab layout. Generally, </a:t>
            </a:r>
            <a:r>
              <a:rPr lang="en-US" dirty="0" err="1"/>
              <a:t>tabbar</a:t>
            </a:r>
            <a:r>
              <a:rPr lang="en-US" dirty="0"/>
              <a:t> is placed at the bottom section of the </a:t>
            </a:r>
            <a:r>
              <a:rPr lang="en-US" dirty="0" err="1"/>
              <a:t>appbar</a:t>
            </a:r>
            <a:r>
              <a:rPr lang="en-US" dirty="0"/>
              <a:t>. A real-time example for a </a:t>
            </a:r>
            <a:r>
              <a:rPr lang="en-US" dirty="0" err="1"/>
              <a:t>TabBar</a:t>
            </a:r>
            <a:r>
              <a:rPr lang="en-US" dirty="0"/>
              <a:t> is the WhatsApp application. </a:t>
            </a:r>
            <a:r>
              <a:rPr lang="en-US"/>
              <a:t>It contains a tab bar with tabs like chats, status, and calls.</a:t>
            </a:r>
          </a:p>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10</a:t>
            </a:fld>
            <a:endParaRPr lang="en-US"/>
          </a:p>
        </p:txBody>
      </p:sp>
    </p:spTree>
    <p:extLst>
      <p:ext uri="{BB962C8B-B14F-4D97-AF65-F5344CB8AC3E}">
        <p14:creationId xmlns:p14="http://schemas.microsoft.com/office/powerpoint/2010/main" val="117944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button that displays the menu, when it is pressed  It contain a list of menu items. The </a:t>
            </a:r>
            <a:r>
              <a:rPr lang="en-US" b="1" dirty="0" err="1"/>
              <a:t>ItemBuilder</a:t>
            </a:r>
            <a:r>
              <a:rPr lang="en-US" dirty="0"/>
              <a:t>  property is required.  Normally it appear on right upper corner with text (     ) or icon (</a:t>
            </a:r>
            <a:r>
              <a:rPr lang="en-US" dirty="0" err="1"/>
              <a:t>Icons.more_horiz</a:t>
            </a:r>
            <a:r>
              <a:rPr lang="en-US" dirty="0"/>
              <a:t>         / </a:t>
            </a:r>
            <a:r>
              <a:rPr lang="en-US" dirty="0" err="1"/>
              <a:t>Icons.more_vert</a:t>
            </a:r>
            <a:r>
              <a:rPr lang="en-US" dirty="0"/>
              <a:t>       ) style-</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12</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Flutter – Lecture 10</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137082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Tabbar</a:t>
            </a:r>
            <a:endParaRPr lang="en-GB" dirty="0"/>
          </a:p>
        </p:txBody>
      </p:sp>
      <p:sp>
        <p:nvSpPr>
          <p:cNvPr id="9" name="Content Placeholder 8"/>
          <p:cNvSpPr>
            <a:spLocks noGrp="1"/>
          </p:cNvSpPr>
          <p:nvPr>
            <p:ph idx="1"/>
          </p:nvPr>
        </p:nvSpPr>
        <p:spPr/>
        <p:txBody>
          <a:bodyPr>
            <a:normAutofit/>
          </a:bodyPr>
          <a:lstStyle/>
          <a:p>
            <a:pPr marL="0" indent="0" algn="just">
              <a:lnSpc>
                <a:spcPct val="114000"/>
              </a:lnSpc>
              <a:spcBef>
                <a:spcPts val="0"/>
              </a:spcBef>
              <a:spcAft>
                <a:spcPts val="1200"/>
              </a:spcAft>
              <a:buNone/>
            </a:pPr>
            <a:r>
              <a:rPr lang="en-US" dirty="0"/>
              <a:t>To implement </a:t>
            </a:r>
            <a:r>
              <a:rPr lang="en-US" dirty="0" err="1"/>
              <a:t>tabbar</a:t>
            </a:r>
            <a:r>
              <a:rPr lang="en-US" dirty="0"/>
              <a:t> in your application, we require three components</a:t>
            </a:r>
          </a:p>
          <a:p>
            <a:pPr marL="0" indent="0" algn="just">
              <a:lnSpc>
                <a:spcPct val="114000"/>
              </a:lnSpc>
              <a:spcBef>
                <a:spcPts val="0"/>
              </a:spcBef>
              <a:spcAft>
                <a:spcPts val="600"/>
              </a:spcAft>
              <a:buNone/>
            </a:pPr>
            <a:r>
              <a:rPr lang="en-US" sz="2400" b="1" dirty="0"/>
              <a:t>1- </a:t>
            </a:r>
            <a:r>
              <a:rPr lang="en-US" sz="2400" b="1" dirty="0" err="1"/>
              <a:t>DefaultTabController</a:t>
            </a:r>
            <a:r>
              <a:rPr lang="en-US" sz="2400" b="1" dirty="0"/>
              <a:t>:-</a:t>
            </a:r>
            <a:r>
              <a:rPr lang="en-US" sz="2400" dirty="0"/>
              <a:t> The main job of the </a:t>
            </a:r>
            <a:r>
              <a:rPr lang="en-US" sz="2400" dirty="0" err="1"/>
              <a:t>TabController</a:t>
            </a:r>
            <a:r>
              <a:rPr lang="en-US" sz="2400" dirty="0"/>
              <a:t> is to keep the tab and its content in sync. This default controller we have to set in the </a:t>
            </a:r>
            <a:r>
              <a:rPr lang="en-US" sz="2400" dirty="0" err="1"/>
              <a:t>MaterialApp</a:t>
            </a:r>
            <a:r>
              <a:rPr lang="en-US" sz="2400" dirty="0"/>
              <a:t> widget. It  required two properties are length and child. You can use it or use </a:t>
            </a:r>
            <a:r>
              <a:rPr lang="en-US" sz="2400" dirty="0" err="1"/>
              <a:t>TabController</a:t>
            </a:r>
            <a:r>
              <a:rPr lang="en-US" sz="2400" dirty="0"/>
              <a:t>.</a:t>
            </a:r>
          </a:p>
          <a:p>
            <a:pPr marL="0" indent="0" algn="just">
              <a:lnSpc>
                <a:spcPct val="114000"/>
              </a:lnSpc>
              <a:spcBef>
                <a:spcPts val="0"/>
              </a:spcBef>
              <a:spcAft>
                <a:spcPts val="600"/>
              </a:spcAft>
              <a:buNone/>
            </a:pPr>
            <a:r>
              <a:rPr lang="en-US" sz="2400" b="1" dirty="0"/>
              <a:t>2- Tabs:-</a:t>
            </a:r>
            <a:r>
              <a:rPr lang="en-US" sz="2400" dirty="0"/>
              <a:t> Create the Tabs, appear on </a:t>
            </a:r>
            <a:r>
              <a:rPr lang="en-US" sz="2400" dirty="0" err="1"/>
              <a:t>Tabbar</a:t>
            </a:r>
            <a:r>
              <a:rPr lang="en-US" sz="2400" dirty="0"/>
              <a:t>.</a:t>
            </a:r>
          </a:p>
          <a:p>
            <a:pPr marL="0" indent="0" algn="just">
              <a:lnSpc>
                <a:spcPct val="114000"/>
              </a:lnSpc>
              <a:spcBef>
                <a:spcPts val="0"/>
              </a:spcBef>
              <a:spcAft>
                <a:spcPts val="600"/>
              </a:spcAft>
              <a:buNone/>
            </a:pPr>
            <a:r>
              <a:rPr lang="en-US" sz="2400" b="1" dirty="0"/>
              <a:t>3- </a:t>
            </a:r>
            <a:r>
              <a:rPr lang="en-US" sz="2400" b="1" dirty="0" err="1"/>
              <a:t>TabBarView</a:t>
            </a:r>
            <a:r>
              <a:rPr lang="en-US" sz="2400" b="1" dirty="0"/>
              <a:t>:</a:t>
            </a:r>
            <a:r>
              <a:rPr lang="en-US" sz="2400" dirty="0"/>
              <a:t> Create Content (page) for each tab.</a:t>
            </a:r>
            <a:endParaRPr lang="en-GB" sz="2400" dirty="0"/>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TabBar</a:t>
            </a:r>
            <a:r>
              <a:rPr lang="en-US" dirty="0"/>
              <a:t> Properties</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bottom: </a:t>
            </a:r>
            <a:r>
              <a:rPr lang="en-US" dirty="0" err="1"/>
              <a:t>PreferredSize</a:t>
            </a:r>
            <a:r>
              <a:rPr lang="en-US" dirty="0"/>
              <a:t>( </a:t>
            </a:r>
          </a:p>
          <a:p>
            <a:pPr marL="0" indent="0">
              <a:buNone/>
            </a:pPr>
            <a:r>
              <a:rPr lang="en-US" dirty="0"/>
              <a:t> 	</a:t>
            </a:r>
            <a:r>
              <a:rPr lang="en-US" dirty="0" err="1"/>
              <a:t>preferredSize</a:t>
            </a:r>
            <a:r>
              <a:rPr lang="en-US" dirty="0"/>
              <a:t>: </a:t>
            </a:r>
            <a:r>
              <a:rPr lang="en-US" dirty="0" err="1"/>
              <a:t>Size.fromHeight</a:t>
            </a:r>
            <a:r>
              <a:rPr lang="en-US" dirty="0"/>
              <a:t>(0), </a:t>
            </a:r>
          </a:p>
          <a:p>
            <a:pPr marL="0" indent="0">
              <a:buNone/>
            </a:pPr>
            <a:r>
              <a:rPr lang="en-US" dirty="0"/>
              <a:t>	child: Container(</a:t>
            </a:r>
          </a:p>
          <a:p>
            <a:pPr marL="0" indent="0">
              <a:buNone/>
            </a:pPr>
            <a:r>
              <a:rPr lang="en-US" dirty="0"/>
              <a:t>		child: </a:t>
            </a:r>
            <a:r>
              <a:rPr lang="en-US" dirty="0" err="1"/>
              <a:t>TabBar</a:t>
            </a:r>
            <a:r>
              <a:rPr lang="en-US" dirty="0"/>
              <a:t>( tabs: [])</a:t>
            </a:r>
          </a:p>
          <a:p>
            <a:pPr marL="0" indent="0">
              <a:buNone/>
            </a:pPr>
            <a:r>
              <a:rPr lang="en-US" dirty="0"/>
              <a:t>))</a:t>
            </a:r>
          </a:p>
          <a:p>
            <a:pPr marL="0" indent="0">
              <a:buNone/>
            </a:pPr>
            <a:r>
              <a:rPr lang="en-US" dirty="0" err="1"/>
              <a:t>PreferredSize</a:t>
            </a:r>
            <a:r>
              <a:rPr lang="en-US" dirty="0"/>
              <a:t>: You can control the space between </a:t>
            </a:r>
            <a:r>
              <a:rPr lang="en-US" dirty="0" err="1"/>
              <a:t>TabBar</a:t>
            </a:r>
            <a:r>
              <a:rPr lang="en-US" dirty="0"/>
              <a:t> and </a:t>
            </a:r>
            <a:r>
              <a:rPr lang="en-US" dirty="0" err="1"/>
              <a:t>AppBar</a:t>
            </a:r>
            <a:r>
              <a:rPr lang="en-US" dirty="0"/>
              <a:t> by wrapping </a:t>
            </a:r>
            <a:r>
              <a:rPr lang="en-US" dirty="0" err="1"/>
              <a:t>TabBar</a:t>
            </a:r>
            <a:r>
              <a:rPr lang="en-US" dirty="0"/>
              <a:t> with </a:t>
            </a:r>
            <a:r>
              <a:rPr lang="en-US" dirty="0" err="1"/>
              <a:t>PrefferedSize</a:t>
            </a:r>
            <a:r>
              <a:rPr lang="en-US" dirty="0"/>
              <a:t>.</a:t>
            </a:r>
          </a:p>
          <a:p>
            <a:pPr marL="0" indent="0">
              <a:buNone/>
            </a:pPr>
            <a:r>
              <a:rPr lang="en-US" dirty="0" err="1"/>
              <a:t>Tabbar.indicatorColor</a:t>
            </a:r>
            <a:r>
              <a:rPr lang="en-US" dirty="0"/>
              <a:t>:  is used to color the small line indicate the selected tab.</a:t>
            </a:r>
          </a:p>
          <a:p>
            <a:pPr marL="0" indent="0">
              <a:buNone/>
            </a:pPr>
            <a:r>
              <a:rPr lang="en-US" dirty="0"/>
              <a:t>If different color is required for </a:t>
            </a:r>
            <a:r>
              <a:rPr lang="en-US" dirty="0" err="1"/>
              <a:t>TabBar</a:t>
            </a:r>
            <a:r>
              <a:rPr lang="en-US" dirty="0"/>
              <a:t>, wrap </a:t>
            </a:r>
            <a:r>
              <a:rPr lang="en-US" dirty="0" err="1"/>
              <a:t>Tabbar</a:t>
            </a:r>
            <a:r>
              <a:rPr lang="en-US" dirty="0"/>
              <a:t> in container and use color property.</a:t>
            </a:r>
          </a:p>
          <a:p>
            <a:pPr marL="0" indent="0">
              <a:buNone/>
            </a:pPr>
            <a:r>
              <a:rPr lang="en-GB" dirty="0" err="1"/>
              <a:t>indicatorSize</a:t>
            </a:r>
            <a:r>
              <a:rPr lang="en-GB" dirty="0"/>
              <a:t>: </a:t>
            </a:r>
            <a:r>
              <a:rPr lang="en-GB" dirty="0" err="1"/>
              <a:t>TabBarIndicatorSize.label</a:t>
            </a:r>
            <a:r>
              <a:rPr lang="en-GB" dirty="0"/>
              <a:t>: Change the width of indicator</a:t>
            </a:r>
          </a:p>
          <a:p>
            <a:pPr marL="0" indent="0">
              <a:buNone/>
            </a:pPr>
            <a:r>
              <a:rPr lang="en-GB" dirty="0" err="1"/>
              <a:t>indicatorWeight</a:t>
            </a:r>
            <a:r>
              <a:rPr lang="en-GB" dirty="0"/>
              <a:t>: 10: Change the height of indicator</a:t>
            </a:r>
          </a:p>
          <a:p>
            <a:pPr marL="0" indent="0">
              <a:buNone/>
            </a:pPr>
            <a:r>
              <a:rPr lang="en-GB" dirty="0" err="1"/>
              <a:t>Colors.greenAcent</a:t>
            </a:r>
            <a:r>
              <a:rPr lang="en-GB" dirty="0"/>
              <a:t>: change the </a:t>
            </a:r>
            <a:r>
              <a:rPr lang="en-GB" dirty="0" err="1"/>
              <a:t>tabbar</a:t>
            </a:r>
            <a:r>
              <a:rPr lang="en-GB" dirty="0"/>
              <a:t> background </a:t>
            </a:r>
            <a:r>
              <a:rPr lang="en-GB" dirty="0" err="1"/>
              <a:t>color</a:t>
            </a:r>
            <a:endParaRPr lang="en-GB" dirty="0"/>
          </a:p>
          <a:p>
            <a:pPr marL="0" indent="0">
              <a:buNone/>
            </a:pPr>
            <a:r>
              <a:rPr lang="en-GB" dirty="0" err="1"/>
              <a:t>TabBar</a:t>
            </a:r>
            <a:r>
              <a:rPr lang="en-GB" dirty="0"/>
              <a:t>( </a:t>
            </a:r>
            <a:r>
              <a:rPr lang="en-GB" dirty="0" err="1"/>
              <a:t>isScrollable</a:t>
            </a:r>
            <a:r>
              <a:rPr lang="en-GB" dirty="0"/>
              <a:t>: true, tabs: [ ... ], ) To create Horizontal scrollable tabs.</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48421CC8-F678-4FD4-90F4-DE65D83E8CB5}"/>
              </a:ext>
            </a:extLst>
          </p:cNvPr>
          <p:cNvSpPr/>
          <p:nvPr/>
        </p:nvSpPr>
        <p:spPr>
          <a:xfrm>
            <a:off x="10084158" y="4521900"/>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B820140-2405-44E3-B402-FA1C6C131A08}"/>
              </a:ext>
            </a:extLst>
          </p:cNvPr>
          <p:cNvSpPr/>
          <p:nvPr/>
        </p:nvSpPr>
        <p:spPr>
          <a:xfrm>
            <a:off x="524281" y="365125"/>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DDA11BE-3F81-484D-9FE3-D9EDDE840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588189"/>
            <a:ext cx="3026751" cy="899377"/>
          </a:xfrm>
          <a:prstGeom prst="rect">
            <a:avLst/>
          </a:prstGeom>
        </p:spPr>
      </p:pic>
    </p:spTree>
    <p:extLst>
      <p:ext uri="{BB962C8B-B14F-4D97-AF65-F5344CB8AC3E}">
        <p14:creationId xmlns:p14="http://schemas.microsoft.com/office/powerpoint/2010/main" val="27621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36731" y="537600"/>
            <a:ext cx="10515600" cy="1325563"/>
          </a:xfrm>
        </p:spPr>
        <p:txBody>
          <a:bodyPr/>
          <a:lstStyle/>
          <a:p>
            <a:r>
              <a:rPr lang="en-US" dirty="0" err="1"/>
              <a:t>PopupMenu</a:t>
            </a:r>
            <a:r>
              <a:rPr lang="en-US" dirty="0"/>
              <a:t> Button</a:t>
            </a:r>
            <a:endParaRPr lang="en-GB" dirty="0"/>
          </a:p>
        </p:txBody>
      </p:sp>
      <p:sp>
        <p:nvSpPr>
          <p:cNvPr id="4" name="Content Placeholder 3"/>
          <p:cNvSpPr>
            <a:spLocks noGrp="1"/>
          </p:cNvSpPr>
          <p:nvPr>
            <p:ph idx="1"/>
          </p:nvPr>
        </p:nvSpPr>
        <p:spPr>
          <a:xfrm>
            <a:off x="838200" y="1666989"/>
            <a:ext cx="10515600" cy="4921380"/>
          </a:xfrm>
        </p:spPr>
        <p:txBody>
          <a:bodyPr>
            <a:normAutofit fontScale="62500" lnSpcReduction="20000"/>
          </a:bodyPr>
          <a:lstStyle/>
          <a:p>
            <a:pPr marL="0" indent="0">
              <a:lnSpc>
                <a:spcPct val="124000"/>
              </a:lnSpc>
              <a:buNone/>
            </a:pPr>
            <a:r>
              <a:rPr lang="en-US" dirty="0"/>
              <a:t>This button that displays the menu, when it is pressed  It contain a list of menu items. The </a:t>
            </a:r>
            <a:r>
              <a:rPr lang="en-US" b="1" dirty="0" err="1"/>
              <a:t>ItemBuilder</a:t>
            </a:r>
            <a:r>
              <a:rPr lang="en-US" dirty="0"/>
              <a:t>  property is required.  Normally it appear on right upper corner with text (     ) or icon (</a:t>
            </a:r>
            <a:r>
              <a:rPr lang="en-US" dirty="0" err="1"/>
              <a:t>Icons.more_horiz</a:t>
            </a:r>
            <a:r>
              <a:rPr lang="en-US" dirty="0"/>
              <a:t>         / </a:t>
            </a:r>
            <a:r>
              <a:rPr lang="en-US" dirty="0" err="1"/>
              <a:t>Icons.more_vert</a:t>
            </a:r>
            <a:r>
              <a:rPr lang="en-US" dirty="0"/>
              <a:t>       ) style-</a:t>
            </a:r>
          </a:p>
          <a:p>
            <a:pPr marL="0" indent="0">
              <a:buNone/>
            </a:pPr>
            <a:r>
              <a:rPr lang="en-US" dirty="0"/>
              <a:t>Some Important properties are </a:t>
            </a:r>
          </a:p>
          <a:p>
            <a:r>
              <a:rPr lang="en-GB" dirty="0" err="1"/>
              <a:t>PopupMenuItemBuilder</a:t>
            </a:r>
            <a:r>
              <a:rPr lang="en-GB" dirty="0"/>
              <a:t>&lt;T&gt; </a:t>
            </a:r>
            <a:r>
              <a:rPr lang="en-GB" dirty="0" err="1"/>
              <a:t>itemBuilder</a:t>
            </a:r>
            <a:r>
              <a:rPr lang="en-GB" dirty="0"/>
              <a:t>, </a:t>
            </a:r>
          </a:p>
          <a:p>
            <a:r>
              <a:rPr lang="en-GB" dirty="0" err="1"/>
              <a:t>PopupMenuItemSelected</a:t>
            </a:r>
            <a:r>
              <a:rPr lang="en-GB" dirty="0"/>
              <a:t>&lt;T&gt; </a:t>
            </a:r>
            <a:r>
              <a:rPr lang="en-GB" dirty="0" err="1"/>
              <a:t>onSelected</a:t>
            </a:r>
            <a:r>
              <a:rPr lang="en-GB" dirty="0"/>
              <a:t>, </a:t>
            </a:r>
          </a:p>
          <a:p>
            <a:r>
              <a:rPr lang="en-GB" dirty="0" err="1"/>
              <a:t>PopupMenuCanceled</a:t>
            </a:r>
            <a:r>
              <a:rPr lang="en-GB" dirty="0"/>
              <a:t> </a:t>
            </a:r>
            <a:r>
              <a:rPr lang="en-GB" dirty="0" err="1"/>
              <a:t>onCanceled</a:t>
            </a:r>
            <a:r>
              <a:rPr lang="en-GB" dirty="0"/>
              <a:t>, </a:t>
            </a:r>
          </a:p>
          <a:p>
            <a:r>
              <a:rPr lang="en-GB" dirty="0"/>
              <a:t>String tooltip, </a:t>
            </a:r>
          </a:p>
          <a:p>
            <a:r>
              <a:rPr lang="en-GB" dirty="0"/>
              <a:t>double elevation, </a:t>
            </a:r>
          </a:p>
          <a:p>
            <a:r>
              <a:rPr lang="en-GB" dirty="0" err="1"/>
              <a:t>EdgeInsetsGeometry</a:t>
            </a:r>
            <a:r>
              <a:rPr lang="en-GB" dirty="0"/>
              <a:t> padding: </a:t>
            </a:r>
            <a:r>
              <a:rPr lang="en-GB" dirty="0" err="1"/>
              <a:t>const</a:t>
            </a:r>
            <a:r>
              <a:rPr lang="en-GB" dirty="0"/>
              <a:t> </a:t>
            </a:r>
            <a:r>
              <a:rPr lang="en-GB" dirty="0" err="1"/>
              <a:t>EdgeInsets.all</a:t>
            </a:r>
            <a:r>
              <a:rPr lang="en-GB" dirty="0"/>
              <a:t>(8.0), </a:t>
            </a:r>
          </a:p>
          <a:p>
            <a:r>
              <a:rPr lang="en-GB" dirty="0"/>
              <a:t>Widget child, </a:t>
            </a:r>
          </a:p>
          <a:p>
            <a:r>
              <a:rPr lang="en-GB" dirty="0"/>
              <a:t>Widget icon, </a:t>
            </a:r>
          </a:p>
          <a:p>
            <a:r>
              <a:rPr lang="en-GB" dirty="0" err="1"/>
              <a:t>ShapeBorder</a:t>
            </a:r>
            <a:r>
              <a:rPr lang="en-GB" dirty="0"/>
              <a:t> shape, </a:t>
            </a:r>
            <a:r>
              <a:rPr lang="en-US" dirty="0"/>
              <a:t> </a:t>
            </a:r>
          </a:p>
          <a:p>
            <a:pPr marL="0" indent="0">
              <a:buNone/>
            </a:pPr>
            <a:r>
              <a:rPr lang="en-US" dirty="0"/>
              <a:t>The </a:t>
            </a:r>
            <a:r>
              <a:rPr lang="en-US" b="1" dirty="0" err="1"/>
              <a:t>onSelected</a:t>
            </a:r>
            <a:r>
              <a:rPr lang="en-US" b="1" dirty="0"/>
              <a:t> </a:t>
            </a:r>
            <a:r>
              <a:rPr lang="en-US" dirty="0"/>
              <a:t>property is used to invoke the </a:t>
            </a:r>
            <a:r>
              <a:rPr lang="en-US" dirty="0" err="1"/>
              <a:t>onSelected</a:t>
            </a:r>
            <a:r>
              <a:rPr lang="en-US" dirty="0"/>
              <a:t> callback when the user selects an item from the popup menu.</a:t>
            </a:r>
            <a:endParaRPr lang="en-GB" dirty="0"/>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941" y="2012722"/>
            <a:ext cx="438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1009" y="1955571"/>
            <a:ext cx="447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0724" y="2226697"/>
            <a:ext cx="342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45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PopupMenu</a:t>
            </a:r>
            <a:r>
              <a:rPr lang="en-US" dirty="0"/>
              <a:t> Button </a:t>
            </a:r>
            <a:r>
              <a:rPr lang="en-US" dirty="0" err="1"/>
              <a:t>OnClick</a:t>
            </a:r>
            <a:endParaRPr lang="en-GB" dirty="0"/>
          </a:p>
        </p:txBody>
      </p:sp>
      <p:sp>
        <p:nvSpPr>
          <p:cNvPr id="7" name="Content Placeholder 6"/>
          <p:cNvSpPr>
            <a:spLocks noGrp="1"/>
          </p:cNvSpPr>
          <p:nvPr>
            <p:ph idx="1"/>
          </p:nvPr>
        </p:nvSpPr>
        <p:spPr/>
        <p:txBody>
          <a:bodyPr/>
          <a:lstStyle/>
          <a:p>
            <a:r>
              <a:rPr lang="en-US" dirty="0" err="1"/>
              <a:t>onTap</a:t>
            </a:r>
            <a:r>
              <a:rPr lang="en-US" dirty="0"/>
              <a:t>: (){}  Its </a:t>
            </a:r>
            <a:r>
              <a:rPr lang="en-US" dirty="0" err="1"/>
              <a:t>PopupMenuItem</a:t>
            </a:r>
            <a:r>
              <a:rPr lang="en-US" dirty="0"/>
              <a:t> property </a:t>
            </a:r>
          </a:p>
          <a:p>
            <a:r>
              <a:rPr lang="en-US" dirty="0" err="1"/>
              <a:t>onSelected</a:t>
            </a:r>
            <a:r>
              <a:rPr lang="en-US" dirty="0"/>
              <a:t>(value){ }  Its </a:t>
            </a:r>
            <a:r>
              <a:rPr lang="en-US" dirty="0" err="1"/>
              <a:t>PopupMenuButton</a:t>
            </a:r>
            <a:r>
              <a:rPr lang="en-US" dirty="0"/>
              <a:t> property. This property is called, when the user selects a value from the popup menu created by </a:t>
            </a:r>
            <a:r>
              <a:rPr lang="en-US" dirty="0" err="1"/>
              <a:t>PopupMenuButton</a:t>
            </a:r>
            <a:r>
              <a:rPr lang="en-US" dirty="0"/>
              <a:t> or value passed to </a:t>
            </a:r>
            <a:r>
              <a:rPr lang="en-US" dirty="0" err="1"/>
              <a:t>onSelected</a:t>
            </a:r>
            <a:r>
              <a:rPr lang="en-US" dirty="0"/>
              <a:t> is the value of selected menu item.  </a:t>
            </a:r>
            <a:r>
              <a:rPr lang="en-US" dirty="0" err="1"/>
              <a:t>PopupMenu</a:t>
            </a:r>
            <a:r>
              <a:rPr lang="en-US" dirty="0"/>
              <a:t> Button use </a:t>
            </a:r>
            <a:r>
              <a:rPr lang="en-US" dirty="0" err="1"/>
              <a:t>stateful</a:t>
            </a:r>
            <a:r>
              <a:rPr lang="en-US" dirty="0"/>
              <a:t>  state, therefore </a:t>
            </a:r>
            <a:r>
              <a:rPr lang="en-US" dirty="0" err="1"/>
              <a:t>setState</a:t>
            </a:r>
            <a:r>
              <a:rPr lang="en-US" dirty="0"/>
              <a:t>() function is required to update the </a:t>
            </a:r>
            <a:r>
              <a:rPr lang="en-US" dirty="0" err="1"/>
              <a:t>statful</a:t>
            </a:r>
            <a:r>
              <a:rPr lang="en-US" dirty="0"/>
              <a:t> widget.</a:t>
            </a:r>
          </a:p>
          <a:p>
            <a:pPr marL="0" indent="0">
              <a:buNone/>
            </a:pPr>
            <a:r>
              <a:rPr lang="en-US" dirty="0"/>
              <a:t>	</a:t>
            </a:r>
            <a:r>
              <a:rPr lang="en-US" dirty="0" err="1"/>
              <a:t>onSelected</a:t>
            </a:r>
            <a:r>
              <a:rPr lang="en-US" dirty="0"/>
              <a:t> (value) { </a:t>
            </a:r>
            <a:r>
              <a:rPr lang="en-US" dirty="0" err="1"/>
              <a:t>setState</a:t>
            </a:r>
            <a:r>
              <a:rPr lang="en-US" dirty="0"/>
              <a:t>() { _value = value} } </a:t>
            </a:r>
          </a:p>
          <a:p>
            <a:r>
              <a:rPr lang="en-US" dirty="0"/>
              <a:t>If the popup menu is dismissed without  selecting a value, </a:t>
            </a:r>
            <a:r>
              <a:rPr lang="en-US" dirty="0" err="1"/>
              <a:t>onCanceled</a:t>
            </a:r>
            <a:r>
              <a:rPr lang="en-US" dirty="0"/>
              <a:t> is </a:t>
            </a:r>
            <a:r>
              <a:rPr lang="en-US" dirty="0" err="1"/>
              <a:t>is</a:t>
            </a:r>
            <a:r>
              <a:rPr lang="en-US" dirty="0"/>
              <a:t> called instead.</a:t>
            </a:r>
          </a:p>
          <a:p>
            <a:endParaRPr lang="en-GB"/>
          </a:p>
          <a:p>
            <a:pPr marL="0" indent="0">
              <a:buNone/>
            </a:pPr>
            <a:endParaRPr lang="en-GB"/>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lnSpcReduction="10000"/>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GB" sz="2400" dirty="0"/>
              <a:t>Floating Action Button</a:t>
            </a:r>
          </a:p>
          <a:p>
            <a:pPr marL="342900" indent="-342900" algn="l">
              <a:buFont typeface="Arial" panose="020B0604020202020204" pitchFamily="34" charset="0"/>
              <a:buChar char="•"/>
            </a:pPr>
            <a:r>
              <a:rPr lang="en-GB" sz="2400" dirty="0" err="1"/>
              <a:t>AppBar</a:t>
            </a:r>
            <a:endParaRPr lang="en-GB" sz="2400" dirty="0"/>
          </a:p>
          <a:p>
            <a:pPr marL="342900" indent="-342900" algn="l">
              <a:buFont typeface="Arial" panose="020B0604020202020204" pitchFamily="34" charset="0"/>
              <a:buChar char="•"/>
            </a:pPr>
            <a:r>
              <a:rPr lang="en-GB" sz="2400" dirty="0"/>
              <a:t>Properties of </a:t>
            </a:r>
            <a:r>
              <a:rPr lang="en-GB" sz="2400" dirty="0" err="1"/>
              <a:t>AppBar</a:t>
            </a:r>
            <a:endParaRPr lang="en-GB" sz="2400" dirty="0"/>
          </a:p>
          <a:p>
            <a:pPr marL="342900" indent="-342900" algn="l">
              <a:buFont typeface="Arial" panose="020B0604020202020204" pitchFamily="34" charset="0"/>
              <a:buChar char="•"/>
            </a:pPr>
            <a:r>
              <a:rPr lang="en-GB" sz="2400" dirty="0" err="1"/>
              <a:t>BottomNavigationBar</a:t>
            </a:r>
            <a:endParaRPr lang="en-GB" sz="2400" dirty="0"/>
          </a:p>
          <a:p>
            <a:pPr marL="342900" indent="-342900" algn="l">
              <a:buFont typeface="Arial" panose="020B0604020202020204" pitchFamily="34" charset="0"/>
              <a:buChar char="•"/>
            </a:pPr>
            <a:r>
              <a:rPr lang="en-GB" sz="2400" dirty="0" err="1"/>
              <a:t>Tabbar</a:t>
            </a:r>
            <a:endParaRPr lang="en-GB" sz="2400" dirty="0"/>
          </a:p>
          <a:p>
            <a:pPr marL="342900" indent="-342900" algn="l">
              <a:buFont typeface="Arial" panose="020B0604020202020204" pitchFamily="34" charset="0"/>
              <a:buChar char="•"/>
            </a:pPr>
            <a:r>
              <a:rPr lang="en-GB" sz="2400" dirty="0" err="1"/>
              <a:t>TabBar</a:t>
            </a:r>
            <a:r>
              <a:rPr lang="en-GB" sz="2400" dirty="0"/>
              <a:t> Properties</a:t>
            </a:r>
          </a:p>
          <a:p>
            <a:pPr marL="342900" indent="-342900" algn="l">
              <a:buFont typeface="Arial" panose="020B0604020202020204" pitchFamily="34" charset="0"/>
              <a:buChar char="•"/>
            </a:pPr>
            <a:r>
              <a:rPr lang="en-GB" sz="2400" dirty="0" err="1"/>
              <a:t>PopupMenu</a:t>
            </a:r>
            <a:r>
              <a:rPr lang="en-GB" sz="2400" dirty="0"/>
              <a:t> Button</a:t>
            </a:r>
          </a:p>
          <a:p>
            <a:pPr marL="342900" indent="-342900" algn="l">
              <a:buFont typeface="Arial" panose="020B0604020202020204" pitchFamily="34" charset="0"/>
              <a:buChar char="•"/>
            </a:pPr>
            <a:r>
              <a:rPr lang="en-GB" sz="2400" dirty="0" err="1"/>
              <a:t>PopupMenu</a:t>
            </a:r>
            <a:r>
              <a:rPr lang="en-GB" sz="2400" dirty="0"/>
              <a:t> Button </a:t>
            </a:r>
            <a:r>
              <a:rPr lang="en-GB" sz="2400" dirty="0" err="1"/>
              <a:t>OnClick</a:t>
            </a:r>
            <a:endParaRPr lang="en-GB" sz="2400" dirty="0"/>
          </a:p>
          <a:p>
            <a:pPr marL="36900" indent="0">
              <a:buNone/>
            </a:pPr>
            <a:endParaRPr lang="en-US" sz="2400" dirty="0"/>
          </a:p>
          <a:p>
            <a:pPr marL="36900" indent="0">
              <a:buNone/>
            </a:pPr>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Autofit/>
          </a:bodyPr>
          <a:lstStyle/>
          <a:p>
            <a:pPr marL="0" indent="0">
              <a:buNone/>
            </a:pPr>
            <a:r>
              <a:rPr lang="en-US" sz="3200" dirty="0"/>
              <a:t>We will Cover in more detail:</a:t>
            </a:r>
          </a:p>
          <a:p>
            <a:pPr marL="0" indent="0">
              <a:buNone/>
            </a:pPr>
            <a:endParaRPr lang="en-US" sz="3200" dirty="0"/>
          </a:p>
          <a:p>
            <a:pPr marL="342900" indent="-342900" algn="l">
              <a:buFont typeface="Arial" panose="020B0604020202020204" pitchFamily="34" charset="0"/>
              <a:buChar char="•"/>
            </a:pPr>
            <a:r>
              <a:rPr lang="en-US" sz="3200" dirty="0"/>
              <a:t>Gestures</a:t>
            </a:r>
          </a:p>
          <a:p>
            <a:pPr marL="342900" indent="-342900" algn="l">
              <a:buFont typeface="Arial" panose="020B0604020202020204" pitchFamily="34" charset="0"/>
              <a:buChar char="•"/>
            </a:pPr>
            <a:r>
              <a:rPr lang="en-US" sz="3200"/>
              <a:t>Flutter Themes</a:t>
            </a:r>
            <a:endParaRPr lang="en-GB" sz="3200" dirty="0"/>
          </a:p>
          <a:p>
            <a:pPr lvl="2">
              <a:lnSpc>
                <a:spcPct val="120000"/>
              </a:lnSpc>
              <a:spcAft>
                <a:spcPts val="1000"/>
              </a:spcAft>
            </a:pPr>
            <a:endParaRPr lang="en-PK" sz="32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80900" y="656001"/>
            <a:ext cx="10515600" cy="1325563"/>
          </a:xfrm>
        </p:spPr>
        <p:txBody>
          <a:bodyPr/>
          <a:lstStyle/>
          <a:p>
            <a:r>
              <a:rPr lang="en-US" b="1" dirty="0"/>
              <a:t>Topics to be Covered</a:t>
            </a:r>
            <a:endParaRPr lang="en-GB" dirty="0"/>
          </a:p>
        </p:txBody>
      </p:sp>
      <p:sp>
        <p:nvSpPr>
          <p:cNvPr id="4" name="Content Placeholder 3"/>
          <p:cNvSpPr>
            <a:spLocks noGrp="1"/>
          </p:cNvSpPr>
          <p:nvPr>
            <p:ph idx="1"/>
          </p:nvPr>
        </p:nvSpPr>
        <p:spPr>
          <a:xfrm>
            <a:off x="1727513" y="1979345"/>
            <a:ext cx="10515600" cy="4351338"/>
          </a:xfrm>
        </p:spPr>
        <p:txBody>
          <a:bodyPr>
            <a:normAutofit/>
          </a:bodyPr>
          <a:lstStyle/>
          <a:p>
            <a:pPr marL="0" indent="0">
              <a:buNone/>
            </a:pPr>
            <a:r>
              <a:rPr lang="en-US" sz="2800" dirty="0"/>
              <a:t>We will Cover following in more detail :</a:t>
            </a:r>
          </a:p>
          <a:p>
            <a:pPr marL="0" indent="0">
              <a:buNone/>
            </a:pPr>
            <a:endParaRPr lang="en-US" dirty="0"/>
          </a:p>
          <a:p>
            <a:pPr marL="342900" indent="-342900" algn="l">
              <a:buFont typeface="Arial" panose="020B0604020202020204" pitchFamily="34" charset="0"/>
              <a:buChar char="•"/>
            </a:pPr>
            <a:r>
              <a:rPr lang="en-US" sz="3200" dirty="0">
                <a:effectLst/>
                <a:ea typeface="Calibri" panose="020F0502020204030204" pitchFamily="34" charset="0"/>
              </a:rPr>
              <a:t>Scaffold Widgets</a:t>
            </a:r>
          </a:p>
          <a:p>
            <a:pPr marL="342900" indent="-342900" algn="l">
              <a:buFont typeface="Arial" panose="020B0604020202020204" pitchFamily="34" charset="0"/>
              <a:buChar char="•"/>
            </a:pPr>
            <a:r>
              <a:rPr lang="en-GB" sz="3200" dirty="0"/>
              <a:t>Scaffold Properties</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65111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892159" y="2263824"/>
            <a:ext cx="6834554" cy="769441"/>
          </a:xfrm>
          <a:prstGeom prst="rect">
            <a:avLst/>
          </a:prstGeom>
          <a:noFill/>
        </p:spPr>
        <p:txBody>
          <a:bodyPr wrap="square" rtlCol="0">
            <a:spAutoFit/>
          </a:bodyPr>
          <a:lstStyle/>
          <a:p>
            <a:r>
              <a:rPr lang="en-US" sz="4400" b="1" dirty="0"/>
              <a:t>Scaffold</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Scaffold</a:t>
            </a:r>
            <a:endParaRPr lang="en-GB" dirty="0"/>
          </a:p>
        </p:txBody>
      </p:sp>
      <p:sp>
        <p:nvSpPr>
          <p:cNvPr id="7" name="Content Placeholder 6"/>
          <p:cNvSpPr>
            <a:spLocks noGrp="1"/>
          </p:cNvSpPr>
          <p:nvPr>
            <p:ph idx="1"/>
          </p:nvPr>
        </p:nvSpPr>
        <p:spPr>
          <a:xfrm>
            <a:off x="1244600" y="2124604"/>
            <a:ext cx="10515600" cy="4351338"/>
          </a:xfrm>
        </p:spPr>
        <p:txBody>
          <a:bodyPr>
            <a:normAutofit/>
          </a:bodyPr>
          <a:lstStyle/>
          <a:p>
            <a:r>
              <a:rPr lang="en-US" dirty="0"/>
              <a:t>Scaffold will provide a framework to implement the basic material design layout of the application. </a:t>
            </a:r>
            <a:endParaRPr lang="en-GB" dirty="0"/>
          </a:p>
          <a:p>
            <a:r>
              <a:rPr lang="en-US" dirty="0"/>
              <a:t>Scaffold is able to expand or occupy the whole device screen.</a:t>
            </a:r>
            <a:endParaRPr lang="en-GB" dirty="0"/>
          </a:p>
          <a:p>
            <a:r>
              <a:rPr lang="en-US" dirty="0"/>
              <a:t>Scaffold is a class in flutter which provides many widgets or we can say APIs like </a:t>
            </a:r>
            <a:endParaRPr lang="en-GB"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Scaffold Properties</a:t>
            </a:r>
            <a:endParaRPr lang="en-GB" dirty="0"/>
          </a:p>
        </p:txBody>
      </p:sp>
      <p:sp>
        <p:nvSpPr>
          <p:cNvPr id="9" name="Content Placeholder 8"/>
          <p:cNvSpPr>
            <a:spLocks noGrp="1"/>
          </p:cNvSpPr>
          <p:nvPr>
            <p:ph idx="1"/>
          </p:nvPr>
        </p:nvSpPr>
        <p:spPr>
          <a:xfrm>
            <a:off x="838200" y="1511908"/>
            <a:ext cx="10515600" cy="4665055"/>
          </a:xfrm>
        </p:spPr>
        <p:txBody>
          <a:bodyPr>
            <a:normAutofit fontScale="85000" lnSpcReduction="20000"/>
          </a:bodyPr>
          <a:lstStyle/>
          <a:p>
            <a:pPr marL="0" indent="0">
              <a:buNone/>
            </a:pPr>
            <a:r>
              <a:rPr lang="en-GB" b="1" dirty="0" err="1"/>
              <a:t>appBar</a:t>
            </a:r>
            <a:r>
              <a:rPr lang="en-GB" b="1" dirty="0"/>
              <a:t>:</a:t>
            </a:r>
            <a:r>
              <a:rPr lang="en-US" dirty="0"/>
              <a:t> It is a horizontal bar that is mainly display at the top of the Scaffold widget.</a:t>
            </a:r>
          </a:p>
          <a:p>
            <a:pPr marL="0" indent="0">
              <a:buNone/>
            </a:pPr>
            <a:r>
              <a:rPr lang="en-GB" b="1" dirty="0"/>
              <a:t>body:</a:t>
            </a:r>
            <a:r>
              <a:rPr lang="en-GB" dirty="0"/>
              <a:t> </a:t>
            </a:r>
            <a:r>
              <a:rPr lang="en-US" dirty="0"/>
              <a:t>It is primary and required property of this widget, which will display the main content in the Scaffold.</a:t>
            </a:r>
          </a:p>
          <a:p>
            <a:pPr marL="0" indent="0">
              <a:buNone/>
            </a:pPr>
            <a:r>
              <a:rPr lang="en-GB" b="1" dirty="0"/>
              <a:t>drawer:</a:t>
            </a:r>
            <a:r>
              <a:rPr lang="en-GB" dirty="0"/>
              <a:t> </a:t>
            </a:r>
            <a:r>
              <a:rPr lang="en-US" dirty="0"/>
              <a:t>It is a slider panel that is displayed at the side of the body.</a:t>
            </a:r>
          </a:p>
          <a:p>
            <a:pPr marL="0" indent="0">
              <a:buNone/>
            </a:pPr>
            <a:r>
              <a:rPr lang="en-US" b="1" dirty="0" err="1"/>
              <a:t>floatingActionButton</a:t>
            </a:r>
            <a:r>
              <a:rPr lang="en-US" b="1" dirty="0"/>
              <a:t>:</a:t>
            </a:r>
            <a:r>
              <a:rPr lang="en-US" dirty="0"/>
              <a:t> It is a button displayed at the bottom right corner and floating above the body.</a:t>
            </a:r>
          </a:p>
          <a:p>
            <a:pPr marL="0" indent="0">
              <a:buNone/>
            </a:pPr>
            <a:r>
              <a:rPr lang="en-US" b="1" dirty="0" err="1"/>
              <a:t>backgroundColor</a:t>
            </a:r>
            <a:r>
              <a:rPr lang="en-US" b="1" dirty="0"/>
              <a:t>:</a:t>
            </a:r>
            <a:r>
              <a:rPr lang="en-US" dirty="0"/>
              <a:t> This property is used to set the background color of the whole Scaffold widget.</a:t>
            </a:r>
            <a:endParaRPr lang="en-GB" dirty="0"/>
          </a:p>
          <a:p>
            <a:pPr marL="0" indent="0">
              <a:buNone/>
            </a:pPr>
            <a:r>
              <a:rPr lang="en-US" b="1" dirty="0"/>
              <a:t>primary:</a:t>
            </a:r>
            <a:r>
              <a:rPr lang="en-US" dirty="0"/>
              <a:t> It is used to tell whether the Scaffold will be displayed at the top of the screen or not.</a:t>
            </a:r>
          </a:p>
          <a:p>
            <a:pPr marL="0" indent="0">
              <a:buNone/>
            </a:pPr>
            <a:r>
              <a:rPr lang="en-US" b="1" dirty="0" err="1"/>
              <a:t>persistentFooterButton</a:t>
            </a:r>
            <a:r>
              <a:rPr lang="en-US" b="1" dirty="0"/>
              <a:t>: </a:t>
            </a:r>
            <a:r>
              <a:rPr lang="en-US" dirty="0"/>
              <a:t>It is a list of buttons that are displayed at the bottom of the Scaffold widget.</a:t>
            </a:r>
          </a:p>
          <a:p>
            <a:pPr marL="0" indent="0">
              <a:buNone/>
            </a:pPr>
            <a:r>
              <a:rPr lang="en-US" b="1" dirty="0" err="1"/>
              <a:t>bottomNavigationBar</a:t>
            </a:r>
            <a:r>
              <a:rPr lang="en-US" b="1" dirty="0"/>
              <a:t>:</a:t>
            </a:r>
            <a:r>
              <a:rPr lang="en-US" dirty="0"/>
              <a:t> This property is like a menu that displays a navigation bar at the bottom of the Scaffold.</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Action Button</a:t>
            </a:r>
            <a:endParaRPr lang="en-GB" dirty="0"/>
          </a:p>
        </p:txBody>
      </p:sp>
      <p:sp>
        <p:nvSpPr>
          <p:cNvPr id="3" name="Content Placeholder 2"/>
          <p:cNvSpPr>
            <a:spLocks noGrp="1"/>
          </p:cNvSpPr>
          <p:nvPr>
            <p:ph idx="1"/>
          </p:nvPr>
        </p:nvSpPr>
        <p:spPr>
          <a:xfrm>
            <a:off x="838200" y="1524000"/>
            <a:ext cx="10515600" cy="5064369"/>
          </a:xfrm>
        </p:spPr>
        <p:txBody>
          <a:bodyPr>
            <a:normAutofit fontScale="85000" lnSpcReduction="20000"/>
          </a:bodyPr>
          <a:lstStyle/>
          <a:p>
            <a:pPr marL="0" indent="0">
              <a:lnSpc>
                <a:spcPct val="114000"/>
              </a:lnSpc>
              <a:spcBef>
                <a:spcPts val="0"/>
              </a:spcBef>
              <a:buNone/>
            </a:pPr>
            <a:r>
              <a:rPr lang="en-US" dirty="0"/>
              <a:t>A FAB is a circular icon button hover over content.  It most commonly used in the Scaffold field.. Use it for create, share, or navigate. </a:t>
            </a:r>
          </a:p>
          <a:p>
            <a:pPr marL="0" indent="0">
              <a:lnSpc>
                <a:spcPct val="114000"/>
              </a:lnSpc>
              <a:spcBef>
                <a:spcPts val="0"/>
              </a:spcBef>
              <a:buNone/>
            </a:pPr>
            <a:r>
              <a:rPr lang="en-US" dirty="0"/>
              <a:t> There are two types of Floating Action Button</a:t>
            </a:r>
          </a:p>
          <a:p>
            <a:r>
              <a:rPr lang="en-US" dirty="0" err="1"/>
              <a:t>FloatingActionButton</a:t>
            </a:r>
            <a:r>
              <a:rPr lang="en-US" dirty="0"/>
              <a:t>: Simple circular floating button with a child widget.</a:t>
            </a:r>
          </a:p>
          <a:p>
            <a:pPr marL="800100" lvl="2" indent="0">
              <a:lnSpc>
                <a:spcPct val="114000"/>
              </a:lnSpc>
              <a:spcBef>
                <a:spcPts val="0"/>
              </a:spcBef>
              <a:buNone/>
            </a:pPr>
            <a:r>
              <a:rPr lang="en-US" sz="1600" i="1" dirty="0"/>
              <a:t>Scaffold(</a:t>
            </a:r>
          </a:p>
          <a:p>
            <a:pPr marL="800100" lvl="2" indent="0">
              <a:lnSpc>
                <a:spcPct val="114000"/>
              </a:lnSpc>
              <a:spcBef>
                <a:spcPts val="0"/>
              </a:spcBef>
              <a:buNone/>
            </a:pPr>
            <a:r>
              <a:rPr lang="en-US" sz="1600" i="1" dirty="0" err="1"/>
              <a:t>floatingActionButton</a:t>
            </a:r>
            <a:r>
              <a:rPr lang="en-US" sz="1600" i="1" dirty="0"/>
              <a:t>: </a:t>
            </a:r>
            <a:r>
              <a:rPr lang="en-US" sz="1600" i="1" dirty="0" err="1"/>
              <a:t>FloatingActionButton</a:t>
            </a:r>
            <a:r>
              <a:rPr lang="en-US" sz="1600" i="1" dirty="0"/>
              <a:t>(</a:t>
            </a:r>
          </a:p>
          <a:p>
            <a:pPr marL="800100" lvl="2" indent="0">
              <a:lnSpc>
                <a:spcPct val="114000"/>
              </a:lnSpc>
              <a:spcBef>
                <a:spcPts val="0"/>
              </a:spcBef>
              <a:buNone/>
            </a:pPr>
            <a:r>
              <a:rPr lang="en-US" sz="1600" i="1" dirty="0"/>
              <a:t>        </a:t>
            </a:r>
            <a:r>
              <a:rPr lang="en-US" sz="1600" i="1" dirty="0" err="1"/>
              <a:t>onPressed</a:t>
            </a:r>
            <a:r>
              <a:rPr lang="en-US" sz="1600" i="1" dirty="0"/>
              <a:t>: () { },</a:t>
            </a:r>
          </a:p>
          <a:p>
            <a:pPr marL="800100" lvl="2" indent="0">
              <a:lnSpc>
                <a:spcPct val="114000"/>
              </a:lnSpc>
              <a:spcBef>
                <a:spcPts val="0"/>
              </a:spcBef>
              <a:buNone/>
            </a:pPr>
            <a:r>
              <a:rPr lang="en-US" sz="1600" i="1" dirty="0"/>
              <a:t>        </a:t>
            </a:r>
            <a:r>
              <a:rPr lang="en-US" sz="1600" i="1" dirty="0" err="1"/>
              <a:t>backgroundColor</a:t>
            </a:r>
            <a:r>
              <a:rPr lang="en-US" sz="1600" i="1" dirty="0"/>
              <a:t>: </a:t>
            </a:r>
            <a:r>
              <a:rPr lang="en-US" sz="1600" i="1" dirty="0" err="1"/>
              <a:t>Colors.green</a:t>
            </a:r>
            <a:r>
              <a:rPr lang="en-US" sz="1600" i="1" dirty="0"/>
              <a:t>,</a:t>
            </a:r>
          </a:p>
          <a:p>
            <a:pPr marL="800100" lvl="2" indent="0">
              <a:lnSpc>
                <a:spcPct val="114000"/>
              </a:lnSpc>
              <a:spcBef>
                <a:spcPts val="0"/>
              </a:spcBef>
              <a:buNone/>
            </a:pPr>
            <a:r>
              <a:rPr lang="en-US" sz="1600" i="1" dirty="0"/>
              <a:t>        child: </a:t>
            </a:r>
            <a:r>
              <a:rPr lang="en-US" sz="1600" i="1" dirty="0" err="1"/>
              <a:t>const</a:t>
            </a:r>
            <a:r>
              <a:rPr lang="en-US" sz="1600" i="1" dirty="0"/>
              <a:t> Icon(</a:t>
            </a:r>
            <a:r>
              <a:rPr lang="en-US" sz="1600" i="1" dirty="0" err="1"/>
              <a:t>Icons.navigation</a:t>
            </a:r>
            <a:r>
              <a:rPr lang="en-US" sz="1600" i="1" dirty="0"/>
              <a:t>),</a:t>
            </a:r>
          </a:p>
          <a:p>
            <a:pPr marL="800100" lvl="2" indent="0">
              <a:lnSpc>
                <a:spcPct val="114000"/>
              </a:lnSpc>
              <a:spcBef>
                <a:spcPts val="0"/>
              </a:spcBef>
              <a:buNone/>
            </a:pPr>
            <a:r>
              <a:rPr lang="en-US" sz="1600" i="1" dirty="0"/>
              <a:t>      ),),</a:t>
            </a:r>
          </a:p>
          <a:p>
            <a:r>
              <a:rPr lang="en-US" dirty="0" err="1"/>
              <a:t>FloatingActionButton.extended</a:t>
            </a:r>
            <a:r>
              <a:rPr lang="en-US" dirty="0"/>
              <a:t>: Wide floating button along with an icon and label inside it. </a:t>
            </a:r>
          </a:p>
          <a:p>
            <a:pPr marL="914400" lvl="2" indent="0">
              <a:buNone/>
            </a:pPr>
            <a:r>
              <a:rPr lang="en-US" sz="1600" dirty="0"/>
              <a:t>Scaffold(</a:t>
            </a:r>
            <a:endParaRPr lang="en-GB" sz="1600" dirty="0"/>
          </a:p>
          <a:p>
            <a:pPr marL="914400" lvl="2" indent="0">
              <a:buNone/>
            </a:pPr>
            <a:r>
              <a:rPr lang="en-GB" sz="1600" dirty="0" err="1"/>
              <a:t>floatingActionButton</a:t>
            </a:r>
            <a:r>
              <a:rPr lang="en-GB" sz="1600" dirty="0"/>
              <a:t>: </a:t>
            </a:r>
            <a:r>
              <a:rPr lang="en-GB" sz="1600" dirty="0" err="1"/>
              <a:t>FloatingActionButton.extended</a:t>
            </a:r>
            <a:r>
              <a:rPr lang="en-GB" sz="1600" dirty="0"/>
              <a:t>(</a:t>
            </a:r>
          </a:p>
          <a:p>
            <a:pPr marL="914400" lvl="2" indent="0">
              <a:buNone/>
            </a:pPr>
            <a:r>
              <a:rPr lang="en-GB" sz="1600" dirty="0"/>
              <a:t>        </a:t>
            </a:r>
            <a:r>
              <a:rPr lang="en-GB" sz="1600" dirty="0" err="1"/>
              <a:t>onPressed</a:t>
            </a:r>
            <a:r>
              <a:rPr lang="en-GB" sz="1600" dirty="0"/>
              <a:t>: () { },</a:t>
            </a:r>
          </a:p>
          <a:p>
            <a:pPr marL="914400" lvl="2" indent="0">
              <a:buNone/>
            </a:pPr>
            <a:r>
              <a:rPr lang="en-GB" sz="1600" dirty="0"/>
              <a:t>        label: </a:t>
            </a:r>
            <a:r>
              <a:rPr lang="en-GB" sz="1600" dirty="0" err="1"/>
              <a:t>const</a:t>
            </a:r>
            <a:r>
              <a:rPr lang="en-GB" sz="1600" dirty="0"/>
              <a:t> Text('Approve'),</a:t>
            </a:r>
          </a:p>
          <a:p>
            <a:pPr marL="914400" lvl="2" indent="0">
              <a:buNone/>
            </a:pPr>
            <a:r>
              <a:rPr lang="en-GB" sz="1600" dirty="0"/>
              <a:t>        icon: </a:t>
            </a:r>
            <a:r>
              <a:rPr lang="en-GB" sz="1600" dirty="0" err="1"/>
              <a:t>const</a:t>
            </a:r>
            <a:r>
              <a:rPr lang="en-GB" sz="1600" dirty="0"/>
              <a:t> Icon(</a:t>
            </a:r>
            <a:r>
              <a:rPr lang="en-GB" sz="1600" dirty="0" err="1"/>
              <a:t>Icons.thumb_up</a:t>
            </a:r>
            <a:r>
              <a:rPr lang="en-GB" sz="1600" dirty="0"/>
              <a:t>),</a:t>
            </a:r>
          </a:p>
          <a:p>
            <a:pPr marL="914400" lvl="2" indent="0">
              <a:buNone/>
            </a:pPr>
            <a:r>
              <a:rPr lang="en-GB" sz="1600" dirty="0"/>
              <a:t>        </a:t>
            </a:r>
            <a:r>
              <a:rPr lang="en-GB" sz="1600" dirty="0" err="1"/>
              <a:t>backgroundColor</a:t>
            </a:r>
            <a:r>
              <a:rPr lang="en-GB" sz="1600" dirty="0"/>
              <a:t>: </a:t>
            </a:r>
            <a:r>
              <a:rPr lang="en-GB" sz="1600" dirty="0" err="1"/>
              <a:t>Colors.pink</a:t>
            </a:r>
            <a:r>
              <a:rPr lang="en-GB" sz="1600" dirty="0"/>
              <a:t>,</a:t>
            </a:r>
          </a:p>
          <a:p>
            <a:pPr marL="914400" lvl="2" indent="0">
              <a:buNone/>
            </a:pPr>
            <a:r>
              <a:rPr lang="en-GB" sz="1600" dirty="0"/>
              <a:t>      ),),</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867C2247-121D-4CD3-BE12-00586C9741E9}"/>
              </a:ext>
            </a:extLst>
          </p:cNvPr>
          <p:cNvSpPr/>
          <p:nvPr/>
        </p:nvSpPr>
        <p:spPr>
          <a:xfrm>
            <a:off x="10084158" y="4521900"/>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93398E0-8D16-4C72-9AF7-3B41A2426C37}"/>
              </a:ext>
            </a:extLst>
          </p:cNvPr>
          <p:cNvSpPr/>
          <p:nvPr/>
        </p:nvSpPr>
        <p:spPr>
          <a:xfrm>
            <a:off x="524281" y="365125"/>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684282-B8C3-4529-AD51-5EADA5A73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588189"/>
            <a:ext cx="3026751" cy="899377"/>
          </a:xfrm>
          <a:prstGeom prst="rect">
            <a:avLst/>
          </a:prstGeom>
        </p:spPr>
      </p:pic>
    </p:spTree>
    <p:extLst>
      <p:ext uri="{BB962C8B-B14F-4D97-AF65-F5344CB8AC3E}">
        <p14:creationId xmlns:p14="http://schemas.microsoft.com/office/powerpoint/2010/main" val="52090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931" y="612531"/>
            <a:ext cx="2592327" cy="770291"/>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57549" y="387715"/>
            <a:ext cx="10515600" cy="1325563"/>
          </a:xfrm>
        </p:spPr>
        <p:txBody>
          <a:bodyPr/>
          <a:lstStyle/>
          <a:p>
            <a:r>
              <a:rPr lang="en-US" dirty="0" err="1"/>
              <a:t>AppBar</a:t>
            </a:r>
            <a:endParaRPr lang="en-GB" dirty="0"/>
          </a:p>
        </p:txBody>
      </p:sp>
      <p:sp>
        <p:nvSpPr>
          <p:cNvPr id="4" name="Content Placeholder 3"/>
          <p:cNvSpPr>
            <a:spLocks noGrp="1"/>
          </p:cNvSpPr>
          <p:nvPr>
            <p:ph idx="1"/>
          </p:nvPr>
        </p:nvSpPr>
        <p:spPr>
          <a:xfrm>
            <a:off x="838200" y="1488462"/>
            <a:ext cx="10515600" cy="5170246"/>
          </a:xfrm>
        </p:spPr>
        <p:txBody>
          <a:bodyPr>
            <a:normAutofit fontScale="85000" lnSpcReduction="20000"/>
          </a:bodyPr>
          <a:lstStyle/>
          <a:p>
            <a:pPr marL="0" indent="0">
              <a:buNone/>
            </a:pPr>
            <a:r>
              <a:rPr lang="en-US" dirty="0"/>
              <a:t>It is a </a:t>
            </a:r>
            <a:r>
              <a:rPr lang="en-US" b="1" dirty="0"/>
              <a:t>horizontal bar</a:t>
            </a:r>
            <a:r>
              <a:rPr lang="en-US" dirty="0"/>
              <a:t> that is mainly displayed at the </a:t>
            </a:r>
            <a:r>
              <a:rPr lang="en-US" b="1" dirty="0"/>
              <a:t>top</a:t>
            </a:r>
            <a:r>
              <a:rPr lang="en-US" dirty="0"/>
              <a:t> of the Scaffold widget. It is the main part of the Scaffold widget and displays at the top of the screen.</a:t>
            </a:r>
          </a:p>
          <a:p>
            <a:pPr marL="457200" lvl="1" indent="0">
              <a:buNone/>
            </a:pPr>
            <a:r>
              <a:rPr lang="en-GB" dirty="0" err="1"/>
              <a:t>appBar</a:t>
            </a:r>
            <a:r>
              <a:rPr lang="en-GB" dirty="0"/>
              <a:t>: </a:t>
            </a:r>
            <a:r>
              <a:rPr lang="en-GB" dirty="0" err="1"/>
              <a:t>AppBar</a:t>
            </a:r>
            <a:r>
              <a:rPr lang="en-GB" dirty="0"/>
              <a:t>(</a:t>
            </a:r>
            <a:br>
              <a:rPr lang="en-GB" dirty="0"/>
            </a:br>
            <a:r>
              <a:rPr lang="en-GB" dirty="0"/>
              <a:t>  title: Text('Revision Test App'),</a:t>
            </a:r>
            <a:br>
              <a:rPr lang="en-GB" dirty="0"/>
            </a:br>
            <a:r>
              <a:rPr lang="en-GB" dirty="0"/>
              <a:t>  leading: </a:t>
            </a:r>
            <a:r>
              <a:rPr lang="en-GB" dirty="0" err="1"/>
              <a:t>GestureDetector</a:t>
            </a:r>
            <a:r>
              <a:rPr lang="en-GB" dirty="0"/>
              <a:t>(</a:t>
            </a:r>
            <a:br>
              <a:rPr lang="en-GB" dirty="0"/>
            </a:br>
            <a:r>
              <a:rPr lang="en-GB" dirty="0"/>
              <a:t>    </a:t>
            </a:r>
            <a:r>
              <a:rPr lang="en-GB" dirty="0" err="1"/>
              <a:t>onTap</a:t>
            </a:r>
            <a:r>
              <a:rPr lang="en-GB" dirty="0"/>
              <a:t>: (){/* write listener code here */},</a:t>
            </a:r>
            <a:br>
              <a:rPr lang="en-GB" dirty="0"/>
            </a:br>
            <a:r>
              <a:rPr lang="en-GB" dirty="0"/>
              <a:t>    child: Icon(</a:t>
            </a:r>
            <a:r>
              <a:rPr lang="en-GB" dirty="0" err="1"/>
              <a:t>Icons.</a:t>
            </a:r>
            <a:r>
              <a:rPr lang="en-GB" i="1" dirty="0" err="1"/>
              <a:t>menu</a:t>
            </a:r>
            <a:r>
              <a:rPr lang="en-GB" dirty="0"/>
              <a:t>),</a:t>
            </a:r>
            <a:br>
              <a:rPr lang="en-GB" dirty="0"/>
            </a:br>
            <a:r>
              <a:rPr lang="en-GB" dirty="0"/>
              <a:t>  ),</a:t>
            </a:r>
            <a:br>
              <a:rPr lang="en-GB" dirty="0"/>
            </a:br>
            <a:r>
              <a:rPr lang="en-GB" dirty="0"/>
              <a:t>  actions: [</a:t>
            </a:r>
            <a:br>
              <a:rPr lang="en-GB" dirty="0"/>
            </a:br>
            <a:r>
              <a:rPr lang="en-GB" dirty="0"/>
              <a:t>    Padding(padding: </a:t>
            </a:r>
            <a:r>
              <a:rPr lang="en-GB" dirty="0" err="1"/>
              <a:t>EdgeInsets.all</a:t>
            </a:r>
            <a:r>
              <a:rPr lang="en-GB" dirty="0"/>
              <a:t>(10),</a:t>
            </a:r>
            <a:br>
              <a:rPr lang="en-GB" dirty="0"/>
            </a:br>
            <a:r>
              <a:rPr lang="en-GB" dirty="0"/>
              <a:t>    child: </a:t>
            </a:r>
            <a:r>
              <a:rPr lang="en-GB" dirty="0" err="1"/>
              <a:t>GestureDetector</a:t>
            </a:r>
            <a:r>
              <a:rPr lang="en-GB" dirty="0"/>
              <a:t>(</a:t>
            </a:r>
            <a:br>
              <a:rPr lang="en-GB" dirty="0"/>
            </a:br>
            <a:r>
              <a:rPr lang="en-GB" dirty="0"/>
              <a:t>      </a:t>
            </a:r>
            <a:r>
              <a:rPr lang="en-GB" dirty="0" err="1"/>
              <a:t>onTap</a:t>
            </a:r>
            <a:r>
              <a:rPr lang="en-GB" dirty="0"/>
              <a:t>: (){},</a:t>
            </a:r>
            <a:br>
              <a:rPr lang="en-GB" dirty="0"/>
            </a:br>
            <a:r>
              <a:rPr lang="en-GB" dirty="0"/>
              <a:t>      child: Icon(</a:t>
            </a:r>
            <a:r>
              <a:rPr lang="en-GB" dirty="0" err="1"/>
              <a:t>Icons.</a:t>
            </a:r>
            <a:r>
              <a:rPr lang="en-GB" i="1" dirty="0" err="1"/>
              <a:t>search</a:t>
            </a:r>
            <a:r>
              <a:rPr lang="en-GB" dirty="0"/>
              <a:t>),</a:t>
            </a:r>
            <a:br>
              <a:rPr lang="en-GB" dirty="0"/>
            </a:br>
            <a:r>
              <a:rPr lang="en-GB" dirty="0"/>
              <a:t>    ),),</a:t>
            </a:r>
            <a:br>
              <a:rPr lang="en-GB" dirty="0"/>
            </a:br>
            <a:br>
              <a:rPr lang="en-GB" dirty="0"/>
            </a:br>
            <a:r>
              <a:rPr lang="en-GB" dirty="0"/>
              <a:t>    Padding(padding: </a:t>
            </a:r>
            <a:r>
              <a:rPr lang="en-GB" dirty="0" err="1"/>
              <a:t>EdgeInsets.all</a:t>
            </a:r>
            <a:r>
              <a:rPr lang="en-GB" dirty="0"/>
              <a:t>(10),</a:t>
            </a:r>
            <a:br>
              <a:rPr lang="en-GB" dirty="0"/>
            </a:br>
            <a:r>
              <a:rPr lang="en-GB" dirty="0"/>
              <a:t>    child: </a:t>
            </a:r>
            <a:r>
              <a:rPr lang="en-GB" dirty="0" err="1"/>
              <a:t>GestureDetector</a:t>
            </a:r>
            <a:r>
              <a:rPr lang="en-GB" dirty="0"/>
              <a:t>(</a:t>
            </a:r>
            <a:br>
              <a:rPr lang="en-GB" dirty="0"/>
            </a:br>
            <a:r>
              <a:rPr lang="en-GB" dirty="0"/>
              <a:t>      </a:t>
            </a:r>
            <a:r>
              <a:rPr lang="en-GB" dirty="0" err="1"/>
              <a:t>onTap</a:t>
            </a:r>
            <a:r>
              <a:rPr lang="en-GB" dirty="0"/>
              <a:t>: (){ },</a:t>
            </a:r>
            <a:br>
              <a:rPr lang="en-GB" dirty="0"/>
            </a:br>
            <a:r>
              <a:rPr lang="en-GB" dirty="0"/>
              <a:t>      child: Icon(</a:t>
            </a:r>
            <a:r>
              <a:rPr lang="en-GB" dirty="0" err="1"/>
              <a:t>Icons.</a:t>
            </a:r>
            <a:r>
              <a:rPr lang="en-GB" i="1" dirty="0" err="1"/>
              <a:t>more_vert</a:t>
            </a:r>
            <a:r>
              <a:rPr lang="en-GB" dirty="0"/>
              <a:t>),)</a:t>
            </a:r>
            <a:br>
              <a:rPr lang="en-GB" dirty="0"/>
            </a:br>
            <a:r>
              <a:rPr lang="en-GB" dirty="0"/>
              <a:t>    )</a:t>
            </a:r>
            <a:br>
              <a:rPr lang="en-GB" dirty="0"/>
            </a:br>
            <a:r>
              <a:rPr lang="en-GB" dirty="0"/>
              <a:t>  ],</a:t>
            </a:r>
            <a:br>
              <a:rPr lang="en-GB" dirty="0"/>
            </a:br>
            <a:r>
              <a:rPr lang="en-GB" dirty="0"/>
              <a:t>  elevation: 8,</a:t>
            </a:r>
            <a:br>
              <a:rPr lang="en-GB" dirty="0"/>
            </a:br>
            <a:r>
              <a:rPr lang="en-GB" dirty="0"/>
              <a:t>),</a:t>
            </a:r>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0069" y="3420533"/>
            <a:ext cx="35718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8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Properties of </a:t>
            </a:r>
            <a:r>
              <a:rPr lang="en-US" dirty="0" err="1"/>
              <a:t>AppBar</a:t>
            </a:r>
            <a:endParaRPr lang="en-GB" dirty="0"/>
          </a:p>
        </p:txBody>
      </p:sp>
      <p:sp>
        <p:nvSpPr>
          <p:cNvPr id="7" name="Content Placeholder 6"/>
          <p:cNvSpPr>
            <a:spLocks noGrp="1"/>
          </p:cNvSpPr>
          <p:nvPr>
            <p:ph idx="1"/>
          </p:nvPr>
        </p:nvSpPr>
        <p:spPr/>
        <p:txBody>
          <a:bodyPr>
            <a:normAutofit fontScale="92500" lnSpcReduction="20000"/>
          </a:bodyPr>
          <a:lstStyle/>
          <a:p>
            <a:pPr fontAlgn="base"/>
            <a:r>
              <a:rPr lang="en-US" b="1" dirty="0"/>
              <a:t>actions: </a:t>
            </a:r>
            <a:r>
              <a:rPr lang="en-US" dirty="0"/>
              <a:t>This property takes in a list of widgets as a parameter to be displayed after the title if the </a:t>
            </a:r>
            <a:r>
              <a:rPr lang="en-US" i="1" dirty="0" err="1"/>
              <a:t>AppBar</a:t>
            </a:r>
            <a:r>
              <a:rPr lang="en-US" dirty="0"/>
              <a:t> is a row</a:t>
            </a:r>
            <a:r>
              <a:rPr lang="en-US" i="1" dirty="0"/>
              <a:t>.</a:t>
            </a:r>
            <a:endParaRPr lang="en-US" dirty="0"/>
          </a:p>
          <a:p>
            <a:pPr fontAlgn="base"/>
            <a:r>
              <a:rPr lang="en-US" b="1" dirty="0"/>
              <a:t>title:</a:t>
            </a:r>
            <a:r>
              <a:rPr lang="en-US" dirty="0"/>
              <a:t> This property usually takes in the main widget as a parameter to be displayed in the </a:t>
            </a:r>
            <a:r>
              <a:rPr lang="en-US" dirty="0" err="1"/>
              <a:t>AppBar</a:t>
            </a:r>
            <a:r>
              <a:rPr lang="en-US" dirty="0"/>
              <a:t>.</a:t>
            </a:r>
          </a:p>
          <a:p>
            <a:pPr fontAlgn="base"/>
            <a:r>
              <a:rPr lang="en-US" b="1" dirty="0" err="1"/>
              <a:t>backgroundColor</a:t>
            </a:r>
            <a:r>
              <a:rPr lang="en-US" b="1" dirty="0"/>
              <a:t>:</a:t>
            </a:r>
            <a:r>
              <a:rPr lang="en-US" dirty="0"/>
              <a:t> This property is used to add colors to the background of the </a:t>
            </a:r>
            <a:r>
              <a:rPr lang="en-US" i="1" dirty="0" err="1"/>
              <a:t>Appbar</a:t>
            </a:r>
            <a:r>
              <a:rPr lang="en-US" i="1" dirty="0"/>
              <a:t>.</a:t>
            </a:r>
            <a:endParaRPr lang="en-US" dirty="0"/>
          </a:p>
          <a:p>
            <a:pPr fontAlgn="base"/>
            <a:r>
              <a:rPr lang="en-US" b="1" dirty="0"/>
              <a:t>elevation: </a:t>
            </a:r>
            <a:r>
              <a:rPr lang="en-US" dirty="0"/>
              <a:t>This property is used to set the z-coordinate at which to place this app bar relative to its parent.</a:t>
            </a:r>
          </a:p>
          <a:p>
            <a:pPr fontAlgn="base"/>
            <a:r>
              <a:rPr lang="en-US" b="1" dirty="0"/>
              <a:t>shape: </a:t>
            </a:r>
            <a:r>
              <a:rPr lang="en-US" dirty="0"/>
              <a:t>This property is used to give shape to the </a:t>
            </a:r>
            <a:r>
              <a:rPr lang="en-US" i="1" dirty="0" err="1"/>
              <a:t>Appbar</a:t>
            </a:r>
            <a:r>
              <a:rPr lang="en-US" i="1" dirty="0"/>
              <a:t> </a:t>
            </a:r>
            <a:r>
              <a:rPr lang="en-US" dirty="0"/>
              <a:t>and manage its shadow.</a:t>
            </a:r>
          </a:p>
          <a:p>
            <a:pPr marL="0" indent="0">
              <a:buNone/>
            </a:pPr>
            <a:r>
              <a:rPr lang="en-US" dirty="0"/>
              <a:t>Leading is the property of </a:t>
            </a:r>
            <a:r>
              <a:rPr lang="en-US" dirty="0" err="1"/>
              <a:t>AppBar</a:t>
            </a:r>
            <a:r>
              <a:rPr lang="en-US" dirty="0"/>
              <a:t>, which lead a widget to display before the </a:t>
            </a:r>
            <a:r>
              <a:rPr lang="en-US" dirty="0" err="1"/>
              <a:t>AppBar</a:t>
            </a:r>
            <a:r>
              <a:rPr lang="en-US" dirty="0"/>
              <a:t> title, Typically the leading widget is an icon or an </a:t>
            </a:r>
            <a:r>
              <a:rPr lang="en-US" dirty="0" err="1"/>
              <a:t>iconButton</a:t>
            </a:r>
            <a:r>
              <a:rPr lang="en-US" dirty="0"/>
              <a:t>.</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
        <p:nvSpPr>
          <p:cNvPr id="8" name="Isosceles Triangle 3">
            <a:extLst>
              <a:ext uri="{FF2B5EF4-FFF2-40B4-BE49-F238E27FC236}">
                <a16:creationId xmlns:a16="http://schemas.microsoft.com/office/drawing/2014/main" id="{484C93A8-CED4-4AB1-AEC9-3757DD1B597E}"/>
              </a:ext>
            </a:extLst>
          </p:cNvPr>
          <p:cNvSpPr/>
          <p:nvPr/>
        </p:nvSpPr>
        <p:spPr>
          <a:xfrm>
            <a:off x="10084158" y="4521900"/>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953C39E-3C96-4744-A4E1-0B1DD4ED41BE}"/>
              </a:ext>
            </a:extLst>
          </p:cNvPr>
          <p:cNvSpPr/>
          <p:nvPr/>
        </p:nvSpPr>
        <p:spPr>
          <a:xfrm>
            <a:off x="524281" y="365125"/>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704BA6-B1AC-40A0-B64B-A1AE0B509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588189"/>
            <a:ext cx="3026751" cy="899377"/>
          </a:xfrm>
          <a:prstGeom prst="rect">
            <a:avLst/>
          </a:prstGeom>
        </p:spPr>
      </p:pic>
    </p:spTree>
    <p:extLst>
      <p:ext uri="{BB962C8B-B14F-4D97-AF65-F5344CB8AC3E}">
        <p14:creationId xmlns:p14="http://schemas.microsoft.com/office/powerpoint/2010/main" val="52744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BottomNavigationBar</a:t>
            </a:r>
            <a:endParaRPr lang="en-GB"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BottomNavigationBar</a:t>
            </a:r>
            <a:r>
              <a:rPr lang="en-US" dirty="0"/>
              <a:t> is a widget that displays a row of small widgets at the bottom of a Flutter app. Usually, it’s used to show around three to five items. Each item must have a label and an icon.</a:t>
            </a:r>
          </a:p>
          <a:p>
            <a:pPr marL="0" indent="0">
              <a:buNone/>
            </a:pPr>
            <a:r>
              <a:rPr lang="en-US" dirty="0" err="1"/>
              <a:t>BottomNavigationBar</a:t>
            </a:r>
            <a:r>
              <a:rPr lang="en-US" dirty="0"/>
              <a:t> has a required property called items. items accept a widget of a type </a:t>
            </a:r>
            <a:r>
              <a:rPr lang="en-US" dirty="0" err="1"/>
              <a:t>BottomNavigationBarItem</a:t>
            </a:r>
            <a:r>
              <a:rPr lang="en-US" dirty="0"/>
              <a:t>. </a:t>
            </a:r>
          </a:p>
          <a:p>
            <a:pPr marL="0" indent="0">
              <a:buNone/>
            </a:pPr>
            <a:r>
              <a:rPr lang="en-US" b="1" dirty="0"/>
              <a:t>Properties:</a:t>
            </a:r>
          </a:p>
          <a:p>
            <a:r>
              <a:rPr lang="en-US" sz="2000" b="1" dirty="0"/>
              <a:t>Items:</a:t>
            </a:r>
            <a:r>
              <a:rPr lang="en-US" sz="2000" dirty="0"/>
              <a:t> defines the list to display within the bottom navigation bar. It use </a:t>
            </a:r>
            <a:r>
              <a:rPr lang="en-US" sz="2000" dirty="0" err="1"/>
              <a:t>BottomNavigationBarItem</a:t>
            </a:r>
            <a:r>
              <a:rPr lang="en-US" sz="2000" dirty="0"/>
              <a:t> as </a:t>
            </a:r>
            <a:r>
              <a:rPr lang="en-US" sz="2000" dirty="0" err="1"/>
              <a:t>arugument</a:t>
            </a:r>
            <a:r>
              <a:rPr lang="en-US" sz="2000" dirty="0"/>
              <a:t>.</a:t>
            </a:r>
          </a:p>
          <a:p>
            <a:r>
              <a:rPr lang="en-US" sz="2000" b="1" dirty="0" err="1"/>
              <a:t>currentIndex</a:t>
            </a:r>
            <a:r>
              <a:rPr lang="en-US" sz="2000" b="1" dirty="0"/>
              <a:t>:</a:t>
            </a:r>
            <a:r>
              <a:rPr lang="en-US" sz="2000" dirty="0"/>
              <a:t> It determines the current active bottom navigation bar item on the screen.</a:t>
            </a:r>
          </a:p>
          <a:p>
            <a:r>
              <a:rPr lang="en-US" sz="2000" b="1" dirty="0" err="1"/>
              <a:t>onTap</a:t>
            </a:r>
            <a:r>
              <a:rPr lang="en-US" sz="2000" b="1" dirty="0"/>
              <a:t>: </a:t>
            </a:r>
            <a:r>
              <a:rPr lang="en-US" sz="2000" dirty="0"/>
              <a:t>It is called when we tapped one of the item on the screen.</a:t>
            </a:r>
          </a:p>
          <a:p>
            <a:r>
              <a:rPr lang="en-US" sz="2000" b="1" dirty="0" err="1"/>
              <a:t>iconSize</a:t>
            </a:r>
            <a:r>
              <a:rPr lang="en-US" sz="2000" b="1" dirty="0"/>
              <a:t>:</a:t>
            </a:r>
            <a:r>
              <a:rPr lang="en-US" sz="2000" dirty="0"/>
              <a:t> It is used to specify the size of all bottom navigation item icons.</a:t>
            </a:r>
            <a:endParaRPr lang="en-US" sz="2000" b="1" dirty="0"/>
          </a:p>
          <a:p>
            <a:r>
              <a:rPr lang="en-US" sz="2000" b="1" dirty="0" err="1"/>
              <a:t>fixedColor</a:t>
            </a:r>
            <a:r>
              <a:rPr lang="en-US" sz="2000" b="1" dirty="0"/>
              <a:t>:</a:t>
            </a:r>
            <a:r>
              <a:rPr lang="en-US" sz="2000" dirty="0"/>
              <a:t> Used to set the color of the selected item. </a:t>
            </a:r>
          </a:p>
          <a:p>
            <a:r>
              <a:rPr lang="en-US" sz="2000" b="1" dirty="0" err="1"/>
              <a:t>backgroundColor</a:t>
            </a:r>
            <a:r>
              <a:rPr lang="en-US" sz="2000" b="1" dirty="0"/>
              <a:t>:</a:t>
            </a:r>
            <a:r>
              <a:rPr lang="en-US" sz="2000" dirty="0"/>
              <a:t>  Change the background color of the </a:t>
            </a:r>
            <a:r>
              <a:rPr lang="en-US" sz="2000" dirty="0" err="1"/>
              <a:t>BottomNavigationBar</a:t>
            </a:r>
            <a:endParaRPr lang="en-US" sz="2000" dirty="0"/>
          </a:p>
          <a:p>
            <a:r>
              <a:rPr lang="en-US" sz="2000" b="1" dirty="0"/>
              <a:t>Elevation:</a:t>
            </a:r>
          </a:p>
          <a:p>
            <a:r>
              <a:rPr lang="en-US" sz="2000" b="1" dirty="0" err="1"/>
              <a:t>mouseCursor</a:t>
            </a:r>
            <a:r>
              <a:rPr lang="en-US" sz="2000" b="1" dirty="0"/>
              <a:t>:</a:t>
            </a:r>
            <a:r>
              <a:rPr lang="en-US" sz="2000" dirty="0"/>
              <a:t> </a:t>
            </a:r>
            <a:r>
              <a:rPr lang="en-GB" sz="2000" dirty="0" err="1"/>
              <a:t>SystemMouseCursors.grab</a:t>
            </a:r>
            <a:endParaRPr lang="en-GB" sz="2000" dirty="0"/>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97C56423-92B2-47EA-8F1E-D799C5F96B00}"/>
              </a:ext>
            </a:extLst>
          </p:cNvPr>
          <p:cNvSpPr/>
          <p:nvPr/>
        </p:nvSpPr>
        <p:spPr>
          <a:xfrm>
            <a:off x="10084158" y="4521900"/>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EAEB74C-D7FB-42D8-BAB2-2DC85E09E100}"/>
              </a:ext>
            </a:extLst>
          </p:cNvPr>
          <p:cNvSpPr/>
          <p:nvPr/>
        </p:nvSpPr>
        <p:spPr>
          <a:xfrm>
            <a:off x="524281" y="365125"/>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38508F-23C1-4E5E-BB26-114DD3F30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588189"/>
            <a:ext cx="3026751" cy="899377"/>
          </a:xfrm>
          <a:prstGeom prst="rect">
            <a:avLst/>
          </a:prstGeom>
        </p:spPr>
      </p:pic>
    </p:spTree>
    <p:extLst>
      <p:ext uri="{BB962C8B-B14F-4D97-AF65-F5344CB8AC3E}">
        <p14:creationId xmlns:p14="http://schemas.microsoft.com/office/powerpoint/2010/main" val="81859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1624</Words>
  <Application>Microsoft Office PowerPoint</Application>
  <PresentationFormat>Widescreen</PresentationFormat>
  <Paragraphs>149</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Topics to be Covered</vt:lpstr>
      <vt:lpstr>PowerPoint Presentation</vt:lpstr>
      <vt:lpstr>Scaffold</vt:lpstr>
      <vt:lpstr>Scaffold Properties</vt:lpstr>
      <vt:lpstr>Floating Action Button</vt:lpstr>
      <vt:lpstr>AppBar</vt:lpstr>
      <vt:lpstr>Properties of AppBar</vt:lpstr>
      <vt:lpstr>BottomNavigationBar</vt:lpstr>
      <vt:lpstr>Tabbar</vt:lpstr>
      <vt:lpstr>TabBar Properties</vt:lpstr>
      <vt:lpstr>PopupMenu Button</vt:lpstr>
      <vt:lpstr>PopupMenu Button OnClick</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46</cp:revision>
  <dcterms:created xsi:type="dcterms:W3CDTF">2022-04-06T09:07:20Z</dcterms:created>
  <dcterms:modified xsi:type="dcterms:W3CDTF">2022-05-16T12:50:32Z</dcterms:modified>
</cp:coreProperties>
</file>