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3" r:id="rId2"/>
    <p:sldId id="304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Flutter – Lecture 11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37082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 theme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MaterialApp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title: </a:t>
            </a:r>
            <a:r>
              <a:rPr lang="en-US" b="1" dirty="0" err="1">
                <a:latin typeface="Consolas" panose="020B0609020204030204" pitchFamily="49" charset="0"/>
              </a:rPr>
              <a:t>appName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theme: </a:t>
            </a:r>
            <a:r>
              <a:rPr lang="en-US" b="1" dirty="0" err="1">
                <a:latin typeface="Consolas" panose="020B0609020204030204" pitchFamily="49" charset="0"/>
              </a:rPr>
              <a:t>ThemeData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// Define the default brightness and colors.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brightness: </a:t>
            </a:r>
            <a:r>
              <a:rPr lang="en-US" b="1" dirty="0" err="1">
                <a:latin typeface="Consolas" panose="020B0609020204030204" pitchFamily="49" charset="0"/>
              </a:rPr>
              <a:t>Brightness.dark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primaryColor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Colors.lightBlue</a:t>
            </a:r>
            <a:r>
              <a:rPr lang="en-US" b="1" dirty="0">
                <a:latin typeface="Consolas" panose="020B0609020204030204" pitchFamily="49" charset="0"/>
              </a:rPr>
              <a:t>[800],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// Define the default font family.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fontFamily</a:t>
            </a:r>
            <a:r>
              <a:rPr lang="en-US" b="1" dirty="0">
                <a:latin typeface="Consolas" panose="020B0609020204030204" pitchFamily="49" charset="0"/>
              </a:rPr>
              <a:t>: 'Georgia’,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// Use this to specify the default text styling for headlines, titles, bodies of text, and more.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textTheme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const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TextTheme</a:t>
            </a:r>
            <a:r>
              <a:rPr lang="en-US" b="1" dirty="0">
                <a:latin typeface="Consolas" panose="020B0609020204030204" pitchFamily="49" charset="0"/>
              </a:rPr>
              <a:t>(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headline1: </a:t>
            </a:r>
            <a:r>
              <a:rPr lang="en-US" b="1" dirty="0" err="1">
                <a:latin typeface="Consolas" panose="020B0609020204030204" pitchFamily="49" charset="0"/>
              </a:rPr>
              <a:t>TextStyle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fontSize</a:t>
            </a:r>
            <a:r>
              <a:rPr lang="en-US" b="1" dirty="0">
                <a:latin typeface="Consolas" panose="020B0609020204030204" pitchFamily="49" charset="0"/>
              </a:rPr>
              <a:t>: 72.0, </a:t>
            </a:r>
            <a:r>
              <a:rPr lang="en-US" b="1" dirty="0" err="1">
                <a:latin typeface="Consolas" panose="020B0609020204030204" pitchFamily="49" charset="0"/>
              </a:rPr>
              <a:t>fontWeight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FontWeight.bold</a:t>
            </a:r>
            <a:r>
              <a:rPr lang="en-US" b="1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headline6: </a:t>
            </a:r>
            <a:r>
              <a:rPr lang="en-US" b="1" dirty="0" err="1">
                <a:latin typeface="Consolas" panose="020B0609020204030204" pitchFamily="49" charset="0"/>
              </a:rPr>
              <a:t>TextStyle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fontSize</a:t>
            </a:r>
            <a:r>
              <a:rPr lang="en-US" b="1" dirty="0">
                <a:latin typeface="Consolas" panose="020B0609020204030204" pitchFamily="49" charset="0"/>
              </a:rPr>
              <a:t>: 36.0, </a:t>
            </a:r>
            <a:r>
              <a:rPr lang="en-US" b="1" dirty="0" err="1">
                <a:latin typeface="Consolas" panose="020B0609020204030204" pitchFamily="49" charset="0"/>
              </a:rPr>
              <a:t>fontStyle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b="1" dirty="0" err="1">
                <a:latin typeface="Consolas" panose="020B0609020204030204" pitchFamily="49" charset="0"/>
              </a:rPr>
              <a:t>FontStyle.italic</a:t>
            </a:r>
            <a:r>
              <a:rPr lang="en-US" b="1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bodyText2: </a:t>
            </a:r>
            <a:r>
              <a:rPr lang="en-US" b="1" dirty="0" err="1">
                <a:latin typeface="Consolas" panose="020B0609020204030204" pitchFamily="49" charset="0"/>
              </a:rPr>
              <a:t>TextStyle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fontSize</a:t>
            </a:r>
            <a:r>
              <a:rPr lang="en-US" b="1" dirty="0">
                <a:latin typeface="Consolas" panose="020B0609020204030204" pitchFamily="49" charset="0"/>
              </a:rPr>
              <a:t>: 14.0, </a:t>
            </a:r>
            <a:r>
              <a:rPr lang="en-US" b="1" dirty="0" err="1">
                <a:latin typeface="Consolas" panose="020B0609020204030204" pitchFamily="49" charset="0"/>
              </a:rPr>
              <a:t>fontFamily</a:t>
            </a:r>
            <a:r>
              <a:rPr lang="en-US" b="1" dirty="0">
                <a:latin typeface="Consolas" panose="020B0609020204030204" pitchFamily="49" charset="0"/>
              </a:rPr>
              <a:t>: 'Hind'),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),),);</a:t>
            </a:r>
            <a:endParaRPr lang="x-none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4765"/>
            <a:ext cx="10515600" cy="1325563"/>
          </a:xfrm>
        </p:spPr>
        <p:txBody>
          <a:bodyPr/>
          <a:lstStyle/>
          <a:p>
            <a:r>
              <a:rPr lang="en-US" dirty="0"/>
              <a:t>Extending the parent theme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Rather than overriding everything, it often makes sense to extend the parent theme. </a:t>
            </a:r>
          </a:p>
          <a:p>
            <a:r>
              <a:rPr lang="en-US" sz="3200" dirty="0"/>
              <a:t>You can handle this by using the </a:t>
            </a:r>
            <a:r>
              <a:rPr lang="en-US" sz="3200" dirty="0" err="1"/>
              <a:t>copyWith</a:t>
            </a:r>
            <a:r>
              <a:rPr lang="en-US" sz="3200" dirty="0"/>
              <a:t>() method.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Theme(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data: </a:t>
            </a:r>
            <a:r>
              <a:rPr lang="en-US" dirty="0" err="1">
                <a:latin typeface="Consolas" panose="020B0609020204030204" pitchFamily="49" charset="0"/>
              </a:rPr>
              <a:t>Theme.of</a:t>
            </a:r>
            <a:r>
              <a:rPr lang="en-US" dirty="0">
                <a:latin typeface="Consolas" panose="020B0609020204030204" pitchFamily="49" charset="0"/>
              </a:rPr>
              <a:t>(context).</a:t>
            </a:r>
            <a:r>
              <a:rPr lang="en-US" dirty="0" err="1">
                <a:latin typeface="Consolas" panose="020B0609020204030204" pitchFamily="49" charset="0"/>
              </a:rPr>
              <a:t>copyWith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splashColor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</a:rPr>
              <a:t>Colors.yellow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child: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FloatingActionButton</a:t>
            </a:r>
            <a:r>
              <a:rPr lang="en-US" dirty="0">
                <a:latin typeface="Consolas" panose="020B0609020204030204" pitchFamily="49" charset="0"/>
              </a:rPr>
              <a:t>(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onPressed</a:t>
            </a:r>
            <a:r>
              <a:rPr lang="en-US" dirty="0">
                <a:latin typeface="Consolas" panose="020B0609020204030204" pitchFamily="49" charset="0"/>
              </a:rPr>
              <a:t>: null,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child: Icon(</a:t>
            </a:r>
            <a:r>
              <a:rPr lang="en-US" dirty="0" err="1">
                <a:latin typeface="Consolas" panose="020B0609020204030204" pitchFamily="49" charset="0"/>
              </a:rPr>
              <a:t>Icons.add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),);</a:t>
            </a:r>
            <a:endParaRPr lang="x-none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14034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for part of an application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11908"/>
            <a:ext cx="10515600" cy="49396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To override the app-wide theme in part of an application, wrap a section of the app in a Theme widget.</a:t>
            </a:r>
          </a:p>
          <a:p>
            <a:pPr marL="0" indent="0">
              <a:buNone/>
            </a:pPr>
            <a:r>
              <a:rPr lang="en-US" sz="2400" dirty="0"/>
              <a:t>There are two ways to approach this</a:t>
            </a:r>
          </a:p>
          <a:p>
            <a:pPr lvl="1"/>
            <a:r>
              <a:rPr lang="en-US" sz="1800" dirty="0"/>
              <a:t>creating a unique </a:t>
            </a:r>
            <a:r>
              <a:rPr lang="en-US" sz="1800" dirty="0" err="1"/>
              <a:t>ThemeData</a:t>
            </a:r>
            <a:endParaRPr lang="en-US" sz="1800" dirty="0"/>
          </a:p>
          <a:p>
            <a:pPr lvl="1"/>
            <a:r>
              <a:rPr lang="en-US" sz="1800" dirty="0"/>
              <a:t>extending the parent theme.</a:t>
            </a:r>
          </a:p>
          <a:p>
            <a:pPr marL="457200" lvl="1" indent="0">
              <a:buNone/>
            </a:pPr>
            <a:endParaRPr lang="en-US" sz="1800" dirty="0"/>
          </a:p>
          <a:p>
            <a:pPr marL="1828800" lvl="4" indent="0">
              <a:buNone/>
            </a:pPr>
            <a:r>
              <a:rPr lang="en-US" dirty="0"/>
              <a:t>Theme(</a:t>
            </a:r>
          </a:p>
          <a:p>
            <a:pPr marL="1828800" lvl="4" indent="0">
              <a:buNone/>
            </a:pPr>
            <a:r>
              <a:rPr lang="en-US" dirty="0"/>
              <a:t>  // Create a unique theme with `</a:t>
            </a:r>
            <a:r>
              <a:rPr lang="en-US" dirty="0" err="1"/>
              <a:t>ThemeData</a:t>
            </a:r>
            <a:r>
              <a:rPr lang="en-US" dirty="0"/>
              <a:t>`</a:t>
            </a:r>
          </a:p>
          <a:p>
            <a:pPr marL="1828800" lvl="4" indent="0">
              <a:buNone/>
            </a:pPr>
            <a:r>
              <a:rPr lang="en-US" dirty="0"/>
              <a:t>  data: </a:t>
            </a:r>
            <a:r>
              <a:rPr lang="en-US" dirty="0" err="1"/>
              <a:t>ThemeData</a:t>
            </a:r>
            <a:r>
              <a:rPr lang="en-US" dirty="0"/>
              <a:t>(</a:t>
            </a:r>
          </a:p>
          <a:p>
            <a:pPr marL="1828800" lvl="4" indent="0">
              <a:buNone/>
            </a:pPr>
            <a:r>
              <a:rPr lang="en-US" dirty="0"/>
              <a:t>    </a:t>
            </a:r>
            <a:r>
              <a:rPr lang="en-US" dirty="0" err="1"/>
              <a:t>splashColor</a:t>
            </a:r>
            <a:r>
              <a:rPr lang="en-US" dirty="0"/>
              <a:t>: </a:t>
            </a:r>
            <a:r>
              <a:rPr lang="en-US" dirty="0" err="1"/>
              <a:t>Colors.yellow</a:t>
            </a:r>
            <a:r>
              <a:rPr lang="en-US" dirty="0"/>
              <a:t>,</a:t>
            </a:r>
          </a:p>
          <a:p>
            <a:pPr marL="1828800" lvl="4" indent="0">
              <a:buNone/>
            </a:pPr>
            <a:r>
              <a:rPr lang="en-US" dirty="0"/>
              <a:t>  ),</a:t>
            </a:r>
          </a:p>
          <a:p>
            <a:pPr marL="1828800" lvl="4" indent="0">
              <a:buNone/>
            </a:pPr>
            <a:r>
              <a:rPr lang="en-US" dirty="0"/>
              <a:t>  child: </a:t>
            </a:r>
            <a:r>
              <a:rPr lang="en-US" dirty="0" err="1"/>
              <a:t>FloatingActionButton</a:t>
            </a:r>
            <a:r>
              <a:rPr lang="en-US" dirty="0"/>
              <a:t>(</a:t>
            </a:r>
          </a:p>
          <a:p>
            <a:pPr marL="1828800" lvl="4" indent="0">
              <a:buNone/>
            </a:pPr>
            <a:r>
              <a:rPr lang="en-US" dirty="0"/>
              <a:t>    </a:t>
            </a:r>
            <a:r>
              <a:rPr lang="en-US" dirty="0" err="1"/>
              <a:t>onPressed</a:t>
            </a:r>
            <a:r>
              <a:rPr lang="en-US" dirty="0"/>
              <a:t>: () {},</a:t>
            </a:r>
          </a:p>
          <a:p>
            <a:pPr marL="1828800" lvl="4" indent="0">
              <a:buNone/>
            </a:pPr>
            <a:r>
              <a:rPr lang="en-US" dirty="0"/>
              <a:t>    child: </a:t>
            </a:r>
            <a:r>
              <a:rPr lang="en-US" dirty="0" err="1"/>
              <a:t>const</a:t>
            </a:r>
            <a:r>
              <a:rPr lang="en-US" dirty="0"/>
              <a:t> Icon(</a:t>
            </a:r>
            <a:r>
              <a:rPr lang="en-US" dirty="0" err="1"/>
              <a:t>Icons.add</a:t>
            </a:r>
            <a:r>
              <a:rPr lang="en-US" dirty="0"/>
              <a:t>),</a:t>
            </a:r>
          </a:p>
          <a:p>
            <a:pPr marL="1828800" lvl="4" indent="0">
              <a:buNone/>
            </a:pPr>
            <a:r>
              <a:rPr lang="en-US" dirty="0"/>
              <a:t>  ),</a:t>
            </a:r>
          </a:p>
          <a:p>
            <a:pPr marL="1828800" lvl="4" indent="0">
              <a:buNone/>
            </a:pPr>
            <a:r>
              <a:rPr lang="en-US" dirty="0"/>
              <a:t>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52314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711-4C89-407D-82E0-D002E4D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8BBF-002C-450D-BE30-B5BFD854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Today we have learned about:</a:t>
            </a:r>
          </a:p>
          <a:p>
            <a:pPr marL="0" indent="0">
              <a:buNone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Gestures – Uses, 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Basic Gestures in Mobile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Using Gestures in Flutter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Flutter Themes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Creating an app theme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dirty="0"/>
              <a:t>Extending the parent theme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Themes for part of an application</a:t>
            </a:r>
            <a:endParaRPr lang="en-GB" sz="2400" dirty="0"/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C155-7EA7-48F7-8580-6D177F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BBE944-724E-47B6-8546-F878895367FA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DAE02-12E6-407D-BDEB-61BBF590BB63}"/>
              </a:ext>
            </a:extLst>
          </p:cNvPr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C9CB5-6E47-4F0C-B720-F9EF6132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782" y="500988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711-4C89-407D-82E0-D002E4DA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Next Lecture: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8BBF-002C-450D-BE30-B5BFD854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We will Cover in more detail:</a:t>
            </a:r>
          </a:p>
          <a:p>
            <a:pPr marL="0" indent="0">
              <a:buNone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Flutter Animation Widgets</a:t>
            </a:r>
            <a:endParaRPr lang="en-GB" sz="3200" dirty="0"/>
          </a:p>
          <a:p>
            <a:pPr lvl="2">
              <a:lnSpc>
                <a:spcPct val="120000"/>
              </a:lnSpc>
              <a:spcAft>
                <a:spcPts val="1000"/>
              </a:spcAft>
            </a:pPr>
            <a:endParaRPr lang="en-PK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2C155-7EA7-48F7-8580-6D177FA5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Isosceles Triangle 3">
            <a:extLst>
              <a:ext uri="{FF2B5EF4-FFF2-40B4-BE49-F238E27FC236}">
                <a16:creationId xmlns:a16="http://schemas.microsoft.com/office/drawing/2014/main" id="{A7BBE944-724E-47B6-8546-F878895367FA}"/>
              </a:ext>
            </a:extLst>
          </p:cNvPr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DAE02-12E6-407D-BDEB-61BBF590BB63}"/>
              </a:ext>
            </a:extLst>
          </p:cNvPr>
          <p:cNvSpPr/>
          <p:nvPr/>
        </p:nvSpPr>
        <p:spPr>
          <a:xfrm>
            <a:off x="533400" y="29421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C9CB5-6E47-4F0C-B720-F9EF6132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0900" y="656001"/>
            <a:ext cx="10515600" cy="1325563"/>
          </a:xfrm>
        </p:spPr>
        <p:txBody>
          <a:bodyPr/>
          <a:lstStyle/>
          <a:p>
            <a:r>
              <a:rPr lang="en-US" b="1" dirty="0"/>
              <a:t>Topics to be Covered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27513" y="19793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will Cover following in more detail 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Gestures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Flutter Themes</a:t>
            </a:r>
            <a:endParaRPr lang="en-GB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36511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 in Flutter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36600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app, game or tool you open on your phone must includes a swipe, tap or pinch to function. These gestures are the secret to making great mobile apps work.</a:t>
            </a:r>
          </a:p>
          <a:p>
            <a:pPr marL="39370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Gestures are primarily a way for a user to interact with a mobile (or any touch based device) application.</a:t>
            </a:r>
          </a:p>
          <a:p>
            <a:pPr marL="393700" indent="0">
              <a:spcBef>
                <a:spcPts val="0"/>
              </a:spcBef>
              <a:buNone/>
            </a:pPr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Gestures are generally defined as any physical action / movement of a user in the intention of activating a specific control of the mobile device. </a:t>
            </a:r>
          </a:p>
          <a:p>
            <a:pPr marL="39370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6600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Gestures are as simple as tapping the screen of the mobile device to more complex actions used in gaming applications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89" y="516777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5034" y="46371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Gestures in Mobile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D323A5A2-0BD3-447C-AF91-58BE5EB81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04" y="1400370"/>
            <a:ext cx="7193281" cy="48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897" y="52760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Gestures Description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9370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Some of the widely used gestures are mentioned here:</a:t>
            </a:r>
          </a:p>
          <a:p>
            <a:pPr marL="393700" indent="0">
              <a:lnSpc>
                <a:spcPct val="114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</a:endParaRPr>
          </a:p>
          <a:p>
            <a:pPr marL="39370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</a:rPr>
              <a:t>Tap</a:t>
            </a:r>
            <a:r>
              <a:rPr lang="en-US" sz="2000" dirty="0">
                <a:solidFill>
                  <a:srgbClr val="000000"/>
                </a:solidFill>
              </a:rPr>
              <a:t>: Touching the surface of the device with fingertip for a short period.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Double Tap</a:t>
            </a:r>
            <a:r>
              <a:rPr lang="en-US" sz="2000" dirty="0">
                <a:solidFill>
                  <a:srgbClr val="000000"/>
                </a:solidFill>
              </a:rPr>
              <a:t>: Tapping twice in a short time.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Drag</a:t>
            </a:r>
            <a:r>
              <a:rPr lang="en-US" sz="2000" dirty="0">
                <a:solidFill>
                  <a:srgbClr val="000000"/>
                </a:solidFill>
              </a:rPr>
              <a:t>: Touching the surface of the device with fingertip and then moving the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fingertip in a steady manner and then finally releasing the fingertip.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Flick</a:t>
            </a:r>
            <a:r>
              <a:rPr lang="en-US" sz="2000" dirty="0">
                <a:solidFill>
                  <a:srgbClr val="000000"/>
                </a:solidFill>
              </a:rPr>
              <a:t>: Similar to dragging, but doing it in a speeder way.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Pinch</a:t>
            </a:r>
            <a:r>
              <a:rPr lang="en-US" sz="2000" dirty="0">
                <a:solidFill>
                  <a:srgbClr val="000000"/>
                </a:solidFill>
              </a:rPr>
              <a:t>: Touch the surface of the device using two fingers and bring them closer together.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Spread/Zoom</a:t>
            </a:r>
            <a:r>
              <a:rPr lang="en-US" sz="2000" dirty="0">
                <a:solidFill>
                  <a:srgbClr val="000000"/>
                </a:solidFill>
              </a:rPr>
              <a:t>: Touch the surface with two fingers and move them in opposite direction.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b="1" dirty="0">
                <a:solidFill>
                  <a:srgbClr val="000000"/>
                </a:solidFill>
              </a:rPr>
              <a:t>Panning</a:t>
            </a:r>
            <a:r>
              <a:rPr lang="en-US" sz="2000" dirty="0">
                <a:solidFill>
                  <a:srgbClr val="000000"/>
                </a:solidFill>
              </a:rPr>
              <a:t>: Touching the surface of the device with fingertip and moving it in any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direction without releasing the fingertip</a:t>
            </a:r>
            <a:r>
              <a:rPr lang="en-US" sz="2000" dirty="0"/>
              <a:t> 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Gestures in Flutter?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36600">
              <a:lnSpc>
                <a:spcPct val="114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Flutter provides an excellent support for all type of gestures through its exclusive </a:t>
            </a:r>
            <a:r>
              <a:rPr 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widget,</a:t>
            </a:r>
            <a:r>
              <a:rPr lang="en-US" sz="2400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GestureDetector</a:t>
            </a: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14000"/>
              </a:lnSpc>
              <a:spcBef>
                <a:spcPts val="0"/>
              </a:spcBef>
            </a:pPr>
            <a:r>
              <a:rPr 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GestureDetector</a:t>
            </a: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is a non-visual widget primarily used for detecting the</a:t>
            </a:r>
            <a:b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user’s gesture.</a:t>
            </a:r>
          </a:p>
          <a:p>
            <a:pPr marL="736600">
              <a:lnSpc>
                <a:spcPct val="114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To identify a gesture targeted on a widget, the widget can be placed inside</a:t>
            </a:r>
            <a:b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GestureDetector</a:t>
            </a: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widget. </a:t>
            </a:r>
            <a:r>
              <a:rPr 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GestureDetector</a:t>
            </a: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will capture the gesture and dispatch multiple events based on the gesture. </a:t>
            </a:r>
            <a:endParaRPr lang="en-GB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Syntax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modify the hello world application to include gesture detection feature and try to understand the concept.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the body content of the </a:t>
            </a:r>
            <a:r>
              <a:rPr lang="en-US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MyHomePage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widget as shown below:</a:t>
            </a:r>
          </a:p>
          <a:p>
            <a:pPr marL="914400" lvl="2" indent="0">
              <a:buNone/>
            </a:pPr>
            <a:b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body: Center(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child: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GestureDetector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onTap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() {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do your code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},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child: Text(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'Hello World’, ) ) ),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7767"/>
            <a:ext cx="10515600" cy="1325563"/>
          </a:xfrm>
        </p:spPr>
        <p:txBody>
          <a:bodyPr/>
          <a:lstStyle/>
          <a:p>
            <a:r>
              <a:rPr lang="en-US" dirty="0"/>
              <a:t>Flutter Themes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In order to share colors and font styles throughout our app, we can take advantage of themes. There are two ways to define themes:</a:t>
            </a:r>
            <a:endParaRPr lang="en-GB" sz="2000" dirty="0"/>
          </a:p>
          <a:p>
            <a:pPr lvl="0"/>
            <a:r>
              <a:rPr lang="en-US" sz="2000" dirty="0"/>
              <a:t>App-wide themes are created at the root of our apps by the </a:t>
            </a:r>
            <a:r>
              <a:rPr lang="en-US" sz="2000" dirty="0" err="1"/>
              <a:t>MaterialApp</a:t>
            </a:r>
            <a:r>
              <a:rPr lang="en-US" sz="2000" dirty="0"/>
              <a:t> for whole application.</a:t>
            </a:r>
            <a:endParaRPr lang="en-GB" sz="2000" dirty="0"/>
          </a:p>
          <a:p>
            <a:pPr lvl="0"/>
            <a:r>
              <a:rPr lang="en-US" sz="2000" dirty="0"/>
              <a:t>Theme Widgets are created for a particular part of our application</a:t>
            </a:r>
            <a:endParaRPr lang="en-GB" sz="2000" dirty="0"/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MaterialApp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title: ‘Dark theme Demo',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theme: </a:t>
            </a:r>
            <a:r>
              <a:rPr lang="en-US" sz="1600" dirty="0" err="1">
                <a:latin typeface="Consolas" panose="020B0609020204030204" pitchFamily="49" charset="0"/>
              </a:rPr>
              <a:t>ThemeData.dark</a:t>
            </a:r>
            <a:r>
              <a:rPr lang="en-US" sz="1600" dirty="0">
                <a:latin typeface="Consolas" panose="020B0609020204030204" pitchFamily="49" charset="0"/>
              </a:rPr>
              <a:t>(),</a:t>
            </a:r>
            <a:endParaRPr lang="x-none" sz="16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/>
              <a:t>	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IT Industry-Academia Bridge Program</a:t>
            </a:r>
          </a:p>
        </p:txBody>
      </p:sp>
      <p:pic>
        <p:nvPicPr>
          <p:cNvPr id="12" name="Picture 11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160AA29A-2CA5-4FB7-8906-F021A223BA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404" y="2876474"/>
            <a:ext cx="1593919" cy="33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Theme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share a Theme across an entire app, provide a </a:t>
            </a:r>
            <a:r>
              <a:rPr lang="en-US" dirty="0" err="1"/>
              <a:t>ThemeData</a:t>
            </a:r>
            <a:r>
              <a:rPr lang="en-US" dirty="0"/>
              <a:t> to the </a:t>
            </a:r>
            <a:r>
              <a:rPr lang="en-US" dirty="0" err="1"/>
              <a:t>MaterialApp</a:t>
            </a:r>
            <a:r>
              <a:rPr lang="en-US" dirty="0"/>
              <a:t> constructor. If no theme is provided, Flutter creates a default theme for you.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4090577F-A4B5-4C18-8578-BCBAD5CDF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9" r="-1" b="-1"/>
          <a:stretch/>
        </p:blipFill>
        <p:spPr bwMode="auto">
          <a:xfrm>
            <a:off x="6786685" y="2716139"/>
            <a:ext cx="2992837" cy="366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928</Words>
  <Application>Microsoft Office PowerPoint</Application>
  <PresentationFormat>Widescreen</PresentationFormat>
  <Paragraphs>119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Topics to be Covered</vt:lpstr>
      <vt:lpstr>Gestures in Flutter</vt:lpstr>
      <vt:lpstr>Some Basic Gestures in Mobile  Apps</vt:lpstr>
      <vt:lpstr>Gestures Description</vt:lpstr>
      <vt:lpstr>How to use Gestures in Flutter?</vt:lpstr>
      <vt:lpstr>Gesture Syntax</vt:lpstr>
      <vt:lpstr>Flutter Themes</vt:lpstr>
      <vt:lpstr>Flutter Theme</vt:lpstr>
      <vt:lpstr>Creating an app theme</vt:lpstr>
      <vt:lpstr>Extending the parent theme</vt:lpstr>
      <vt:lpstr>Themes for part of an application</vt:lpstr>
      <vt:lpstr>Summary</vt:lpstr>
      <vt:lpstr>In Next Lecture: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LPT-006</cp:lastModifiedBy>
  <cp:revision>41</cp:revision>
  <dcterms:created xsi:type="dcterms:W3CDTF">2022-04-06T09:07:20Z</dcterms:created>
  <dcterms:modified xsi:type="dcterms:W3CDTF">2022-05-16T12:53:00Z</dcterms:modified>
</cp:coreProperties>
</file>