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3" r:id="rId2"/>
    <p:sldId id="304" r:id="rId3"/>
    <p:sldId id="256" r:id="rId4"/>
    <p:sldId id="257" r:id="rId5"/>
    <p:sldId id="262" r:id="rId6"/>
    <p:sldId id="263" r:id="rId7"/>
    <p:sldId id="264" r:id="rId8"/>
    <p:sldId id="265" r:id="rId9"/>
    <p:sldId id="266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Flutter – Lecture 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3708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Today we have learned about: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Tween &amp; Physical Based Animation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Animation Classes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Animation 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Curved Animation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82" y="500988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Lecture: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We will Cover in more detail:</a:t>
            </a:r>
          </a:p>
          <a:p>
            <a:pPr marL="0" indent="0">
              <a:buNone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Navigation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Routing</a:t>
            </a:r>
            <a:endParaRPr lang="en-GB" sz="3200" dirty="0"/>
          </a:p>
          <a:p>
            <a:pPr lvl="2">
              <a:lnSpc>
                <a:spcPct val="120000"/>
              </a:lnSpc>
              <a:spcAft>
                <a:spcPts val="1000"/>
              </a:spcAft>
            </a:pPr>
            <a:endParaRPr lang="en-PK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33400" y="29421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656001"/>
            <a:ext cx="10515600" cy="1325563"/>
          </a:xfrm>
        </p:spPr>
        <p:txBody>
          <a:bodyPr/>
          <a:lstStyle/>
          <a:p>
            <a:r>
              <a:rPr lang="en-US" b="1" dirty="0"/>
              <a:t>Topics to be Covered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513" y="1979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will Cover following in more detail 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Flutter Animation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Configuration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Classes</a:t>
            </a:r>
            <a:endParaRPr lang="en-GB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Animation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</p:spPr>
        <p:txBody>
          <a:bodyPr/>
          <a:lstStyle/>
          <a:p>
            <a:r>
              <a:rPr lang="en-US" dirty="0"/>
              <a:t>Animation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9396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/>
              <a:t>Animation is a process of showing a series of images / picture in a particular order within a specific duration to give an illusion of movement. The most important aspects of the animation are</a:t>
            </a:r>
          </a:p>
          <a:p>
            <a:pPr>
              <a:lnSpc>
                <a:spcPct val="134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Animation have two distinct values: Start value and End value. </a:t>
            </a:r>
          </a:p>
          <a:p>
            <a:pPr>
              <a:lnSpc>
                <a:spcPct val="134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The ability to control the animation process like starting the animation, stopping the animation, repeating the animation to set number of times, reversing the process of animation, etc.</a:t>
            </a:r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34000"/>
              </a:lnSpc>
              <a:spcBef>
                <a:spcPts val="0"/>
              </a:spcBef>
              <a:buNone/>
            </a:pPr>
            <a:r>
              <a:rPr lang="en-US" dirty="0"/>
              <a:t>Flutter provides excellent support for animation and can separate the animation into two main categories </a:t>
            </a:r>
          </a:p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GB" dirty="0"/>
              <a:t>Tween Animation</a:t>
            </a:r>
          </a:p>
          <a:p>
            <a:pPr>
              <a:lnSpc>
                <a:spcPct val="134000"/>
              </a:lnSpc>
              <a:spcBef>
                <a:spcPts val="0"/>
              </a:spcBef>
            </a:pPr>
            <a:r>
              <a:rPr lang="en-GB" dirty="0"/>
              <a:t>Physics-based Animation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Tween &amp; Physical Based Animation</a:t>
            </a:r>
            <a:endParaRPr lang="en-GB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Tween:</a:t>
            </a:r>
            <a:r>
              <a:rPr lang="en-US" sz="2400" dirty="0"/>
              <a:t> It is the short form of </a:t>
            </a:r>
            <a:r>
              <a:rPr lang="en-US" sz="2400" b="1" dirty="0"/>
              <a:t>in-</a:t>
            </a:r>
            <a:r>
              <a:rPr lang="en-US" sz="2400" b="1" dirty="0" err="1"/>
              <a:t>betweening</a:t>
            </a:r>
            <a:r>
              <a:rPr lang="en-US" sz="2400" dirty="0"/>
              <a:t>. In a tween animation, it is required to define the </a:t>
            </a:r>
            <a:r>
              <a:rPr lang="en-US" sz="2400" b="1" dirty="0"/>
              <a:t>start</a:t>
            </a:r>
            <a:r>
              <a:rPr lang="en-US" sz="2400" dirty="0"/>
              <a:t> and </a:t>
            </a:r>
            <a:r>
              <a:rPr lang="en-US" sz="2400" b="1" dirty="0"/>
              <a:t>endpoint</a:t>
            </a:r>
            <a:r>
              <a:rPr lang="en-US" sz="2400" dirty="0"/>
              <a:t> of animation. It also provides the timeline and curve, which defines the time and speed of the transition.</a:t>
            </a:r>
          </a:p>
          <a:p>
            <a:pPr marL="914400" lvl="2" indent="0">
              <a:buNone/>
            </a:pPr>
            <a:r>
              <a:rPr lang="en-US" sz="1800" i="1" dirty="0" err="1"/>
              <a:t>ColorTween</a:t>
            </a:r>
            <a:r>
              <a:rPr lang="en-US" sz="1800" i="1" dirty="0"/>
              <a:t> {  </a:t>
            </a:r>
          </a:p>
          <a:p>
            <a:pPr marL="914400" lvl="2" indent="0">
              <a:buNone/>
            </a:pPr>
            <a:r>
              <a:rPr lang="en-US" sz="1800" i="1" dirty="0"/>
              <a:t>    begin: </a:t>
            </a:r>
            <a:r>
              <a:rPr lang="en-US" sz="1800" i="1" dirty="0" err="1"/>
              <a:t>color.green</a:t>
            </a:r>
            <a:r>
              <a:rPr lang="en-US" sz="1800" i="1" dirty="0"/>
              <a:t>,  </a:t>
            </a:r>
          </a:p>
          <a:p>
            <a:pPr marL="914400" lvl="2" indent="0">
              <a:buNone/>
            </a:pPr>
            <a:r>
              <a:rPr lang="en-US" sz="1800" i="1" dirty="0"/>
              <a:t>    end: </a:t>
            </a:r>
            <a:r>
              <a:rPr lang="en-US" sz="1800" i="1" dirty="0" err="1"/>
              <a:t>color.blue</a:t>
            </a:r>
            <a:r>
              <a:rPr lang="en-US" sz="1800" i="1" dirty="0"/>
              <a:t>,  </a:t>
            </a:r>
          </a:p>
          <a:p>
            <a:pPr marL="914400" lvl="2" indent="0">
              <a:buNone/>
            </a:pPr>
            <a:r>
              <a:rPr lang="en-US" sz="1800" i="1" dirty="0"/>
              <a:t>} </a:t>
            </a:r>
          </a:p>
          <a:p>
            <a:pPr marL="0" indent="0">
              <a:buNone/>
            </a:pPr>
            <a:r>
              <a:rPr lang="en-US" sz="2400" b="1" dirty="0"/>
              <a:t>Physical-based Animation:</a:t>
            </a:r>
            <a:r>
              <a:rPr lang="en-US" sz="2400" dirty="0"/>
              <a:t> It is a type of animation which allows you to make an app interaction feels </a:t>
            </a:r>
            <a:r>
              <a:rPr lang="en-US" sz="2400" b="1" dirty="0"/>
              <a:t>realistic</a:t>
            </a:r>
            <a:r>
              <a:rPr lang="en-US" sz="2400" dirty="0"/>
              <a:t> and </a:t>
            </a:r>
            <a:r>
              <a:rPr lang="en-US" sz="2400" b="1" dirty="0"/>
              <a:t>interactive</a:t>
            </a:r>
            <a:r>
              <a:rPr lang="en-US" sz="2400" dirty="0"/>
              <a:t>. </a:t>
            </a:r>
            <a:endParaRPr lang="en-GB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731" y="469818"/>
            <a:ext cx="10515600" cy="1325563"/>
          </a:xfrm>
        </p:spPr>
        <p:txBody>
          <a:bodyPr/>
          <a:lstStyle/>
          <a:p>
            <a:r>
              <a:rPr lang="en-US" dirty="0"/>
              <a:t>Animation Classes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428688"/>
            <a:ext cx="10515600" cy="530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Animation Class:- The Animation class is the core building block of the animation system. </a:t>
            </a:r>
          </a:p>
          <a:p>
            <a:pPr marL="0" indent="0">
              <a:buNone/>
            </a:pPr>
            <a:r>
              <a:rPr lang="en-US" dirty="0"/>
              <a:t>This class contain two method</a:t>
            </a:r>
          </a:p>
          <a:p>
            <a:pPr marL="0" indent="0">
              <a:buNone/>
            </a:pPr>
            <a:r>
              <a:rPr lang="en-US" dirty="0" err="1"/>
              <a:t>addListener</a:t>
            </a:r>
            <a:r>
              <a:rPr lang="en-US" dirty="0"/>
              <a:t>(): When the value of animation changes, it notifies all the listeners added with </a:t>
            </a:r>
            <a:r>
              <a:rPr lang="en-US" dirty="0" err="1"/>
              <a:t>addListener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 err="1"/>
              <a:t>addStatusListener</a:t>
            </a:r>
            <a:r>
              <a:rPr lang="en-US" dirty="0"/>
              <a:t>(): when the status of the animation changes, it notifies all the listeners added with </a:t>
            </a:r>
            <a:r>
              <a:rPr lang="en-US" dirty="0" err="1"/>
              <a:t>addStatusListener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Animation Controller Class: This class that allows us to control the animation. it gives the controlling of start, stop, forward, or repeat of the animation.</a:t>
            </a:r>
          </a:p>
          <a:p>
            <a:pPr marL="914400" lvl="2" indent="0">
              <a:buNone/>
            </a:pPr>
            <a:r>
              <a:rPr lang="fr-FR" i="1" dirty="0" err="1"/>
              <a:t>animcontroller</a:t>
            </a:r>
            <a:r>
              <a:rPr lang="fr-FR" i="1" dirty="0"/>
              <a:t> = </a:t>
            </a:r>
            <a:r>
              <a:rPr lang="fr-FR" i="1" dirty="0" err="1"/>
              <a:t>AnimationController</a:t>
            </a:r>
            <a:r>
              <a:rPr lang="fr-FR" i="1" dirty="0"/>
              <a:t>(</a:t>
            </a:r>
            <a:r>
              <a:rPr lang="fr-FR" i="1" dirty="0" err="1"/>
              <a:t>vsync</a:t>
            </a:r>
            <a:r>
              <a:rPr lang="fr-FR" i="1" dirty="0"/>
              <a:t>: </a:t>
            </a:r>
            <a:r>
              <a:rPr lang="fr-FR" b="1" i="1" dirty="0" err="1"/>
              <a:t>this</a:t>
            </a:r>
            <a:r>
              <a:rPr lang="fr-FR" i="1" dirty="0"/>
              <a:t>, duration: Duration(</a:t>
            </a:r>
            <a:r>
              <a:rPr lang="fr-FR" i="1" dirty="0" err="1"/>
              <a:t>milliseconds</a:t>
            </a:r>
            <a:r>
              <a:rPr lang="fr-FR" i="1" dirty="0"/>
              <a:t>: 2500));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Animation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25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First, instantiate an </a:t>
            </a:r>
            <a:r>
              <a:rPr lang="en-US" sz="2000" dirty="0" err="1"/>
              <a:t>AnimationController</a:t>
            </a:r>
            <a:r>
              <a:rPr lang="en-US" sz="2000" dirty="0"/>
              <a:t> with parameters, such as duration and </a:t>
            </a:r>
            <a:r>
              <a:rPr lang="en-US" sz="2000" dirty="0" err="1"/>
              <a:t>vsync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r>
              <a:rPr lang="en-GB" sz="1600" i="1" dirty="0"/>
              <a:t>Animation&lt;double&gt; animation;  </a:t>
            </a:r>
          </a:p>
          <a:p>
            <a:pPr marL="457200" lvl="1" indent="0">
              <a:buNone/>
            </a:pPr>
            <a:r>
              <a:rPr lang="en-GB" sz="1600" i="1" dirty="0" err="1"/>
              <a:t>AnimationController</a:t>
            </a:r>
            <a:r>
              <a:rPr lang="en-GB" sz="1600" i="1" dirty="0"/>
              <a:t> </a:t>
            </a:r>
            <a:r>
              <a:rPr lang="en-GB" sz="1600" i="1" dirty="0" err="1"/>
              <a:t>animationController</a:t>
            </a:r>
            <a:r>
              <a:rPr lang="en-GB" sz="1600" i="1" dirty="0"/>
              <a:t>; </a:t>
            </a:r>
          </a:p>
          <a:p>
            <a:pPr marL="457200" lvl="1" indent="0">
              <a:buNone/>
            </a:pPr>
            <a:r>
              <a:rPr lang="fr-FR" sz="1600" i="1" dirty="0" err="1"/>
              <a:t>animationController</a:t>
            </a:r>
            <a:r>
              <a:rPr lang="fr-FR" sz="1600" i="1" dirty="0"/>
              <a:t> = </a:t>
            </a:r>
            <a:r>
              <a:rPr lang="fr-FR" sz="1600" i="1" dirty="0" err="1"/>
              <a:t>AnimationController</a:t>
            </a:r>
            <a:r>
              <a:rPr lang="fr-FR" sz="1600" i="1" dirty="0"/>
              <a:t>(</a:t>
            </a:r>
            <a:r>
              <a:rPr lang="fr-FR" sz="1600" i="1" dirty="0" err="1"/>
              <a:t>vsync</a:t>
            </a:r>
            <a:r>
              <a:rPr lang="fr-FR" sz="1600" i="1" dirty="0"/>
              <a:t>: </a:t>
            </a:r>
            <a:r>
              <a:rPr lang="fr-FR" sz="1600" b="1" i="1" dirty="0" err="1"/>
              <a:t>this</a:t>
            </a:r>
            <a:r>
              <a:rPr lang="fr-FR" sz="1600" i="1" dirty="0"/>
              <a:t>, duration: Duration(</a:t>
            </a:r>
            <a:r>
              <a:rPr lang="fr-FR" sz="1600" i="1" dirty="0" err="1"/>
              <a:t>milliseconds</a:t>
            </a:r>
            <a:r>
              <a:rPr lang="fr-FR" sz="1600" i="1" dirty="0"/>
              <a:t>: 2500));  </a:t>
            </a:r>
          </a:p>
          <a:p>
            <a:pPr marL="457200" lvl="1" indent="0">
              <a:buNone/>
            </a:pPr>
            <a:r>
              <a:rPr lang="en-US" sz="1600" dirty="0"/>
              <a:t>animation = Tween&lt;</a:t>
            </a:r>
            <a:r>
              <a:rPr lang="en-US" sz="1600" b="1" dirty="0"/>
              <a:t>double</a:t>
            </a:r>
            <a:r>
              <a:rPr lang="en-US" sz="1600" dirty="0"/>
              <a:t>&gt;(begin: 0.0, end: 1.0).animate(</a:t>
            </a:r>
            <a:r>
              <a:rPr lang="en-US" sz="1600" dirty="0" err="1"/>
              <a:t>animationController</a:t>
            </a:r>
            <a:r>
              <a:rPr lang="en-US" sz="1600" dirty="0"/>
              <a:t>)</a:t>
            </a:r>
            <a:endParaRPr lang="fr-FR" sz="1600" i="1" dirty="0"/>
          </a:p>
          <a:p>
            <a:pPr marL="0" indent="0">
              <a:buNone/>
            </a:pPr>
            <a:r>
              <a:rPr lang="en-US" sz="2000" dirty="0"/>
              <a:t>Add the required listeners like </a:t>
            </a:r>
            <a:r>
              <a:rPr lang="en-US" sz="2000" dirty="0" err="1"/>
              <a:t>addListener</a:t>
            </a:r>
            <a:r>
              <a:rPr lang="en-US" sz="2000" dirty="0"/>
              <a:t>() or </a:t>
            </a:r>
            <a:r>
              <a:rPr lang="en-US" sz="2000" dirty="0" err="1"/>
              <a:t>addStatusListener</a:t>
            </a:r>
            <a:r>
              <a:rPr lang="en-US" sz="2000" dirty="0"/>
              <a:t>().</a:t>
            </a:r>
          </a:p>
          <a:p>
            <a:pPr marL="457200" lvl="1" indent="0">
              <a:buNone/>
            </a:pPr>
            <a:r>
              <a:rPr lang="en-GB" sz="1600" dirty="0" err="1"/>
              <a:t>animation.addListener</a:t>
            </a:r>
            <a:r>
              <a:rPr lang="en-GB" sz="1600" dirty="0"/>
              <a:t>((){  </a:t>
            </a:r>
          </a:p>
          <a:p>
            <a:pPr marL="457200" lvl="1" indent="0">
              <a:buNone/>
            </a:pPr>
            <a:r>
              <a:rPr lang="en-GB" sz="1600" dirty="0"/>
              <a:t>      </a:t>
            </a:r>
            <a:r>
              <a:rPr lang="en-GB" sz="1600" dirty="0" err="1"/>
              <a:t>setState</a:t>
            </a:r>
            <a:r>
              <a:rPr lang="en-GB" sz="1600" dirty="0"/>
              <a:t>((){  </a:t>
            </a:r>
          </a:p>
          <a:p>
            <a:pPr marL="457200" lvl="1" indent="0">
              <a:buNone/>
            </a:pPr>
            <a:r>
              <a:rPr lang="en-GB" sz="1600" dirty="0"/>
              <a:t>        print (</a:t>
            </a:r>
            <a:r>
              <a:rPr lang="en-GB" sz="1600" dirty="0" err="1"/>
              <a:t>animation.value.toString</a:t>
            </a:r>
            <a:r>
              <a:rPr lang="en-GB" sz="1600" dirty="0"/>
              <a:t>());  </a:t>
            </a:r>
          </a:p>
          <a:p>
            <a:pPr marL="457200" lvl="1" indent="0">
              <a:buNone/>
            </a:pPr>
            <a:r>
              <a:rPr lang="en-GB" sz="1600" dirty="0"/>
              <a:t>      }); });  </a:t>
            </a:r>
          </a:p>
          <a:p>
            <a:pPr marL="457200" lvl="1" indent="0">
              <a:buNone/>
            </a:pPr>
            <a:r>
              <a:rPr lang="en-GB" sz="1600" i="1" dirty="0" err="1"/>
              <a:t>animation.addStatusListener</a:t>
            </a:r>
            <a:r>
              <a:rPr lang="en-GB" sz="1600" i="1" dirty="0"/>
              <a:t>((status){  </a:t>
            </a:r>
          </a:p>
          <a:p>
            <a:pPr marL="457200" lvl="1" indent="0">
              <a:buNone/>
            </a:pPr>
            <a:r>
              <a:rPr lang="en-GB" sz="1600" i="1" dirty="0"/>
              <a:t>      if(status == </a:t>
            </a:r>
            <a:r>
              <a:rPr lang="en-GB" sz="1600" i="1" dirty="0" err="1"/>
              <a:t>AnimationStatus.completed</a:t>
            </a:r>
            <a:r>
              <a:rPr lang="en-GB" sz="1600" i="1" dirty="0"/>
              <a:t>){  </a:t>
            </a:r>
          </a:p>
          <a:p>
            <a:pPr marL="457200" lvl="1" indent="0">
              <a:buNone/>
            </a:pPr>
            <a:r>
              <a:rPr lang="en-GB" sz="1600" i="1" dirty="0"/>
              <a:t>        </a:t>
            </a:r>
            <a:r>
              <a:rPr lang="en-GB" sz="1600" i="1" dirty="0" err="1"/>
              <a:t>animationController.reverse</a:t>
            </a:r>
            <a:r>
              <a:rPr lang="en-GB" sz="1600" i="1" dirty="0"/>
              <a:t>();  </a:t>
            </a:r>
          </a:p>
          <a:p>
            <a:pPr marL="457200" lvl="1" indent="0">
              <a:buNone/>
            </a:pPr>
            <a:r>
              <a:rPr lang="en-GB" sz="1600" i="1" dirty="0"/>
              <a:t>      } else if(status == </a:t>
            </a:r>
            <a:r>
              <a:rPr lang="en-GB" sz="1600" i="1" dirty="0" err="1"/>
              <a:t>AnimationStatus.dismissed</a:t>
            </a:r>
            <a:r>
              <a:rPr lang="en-GB" sz="1600" i="1" dirty="0"/>
              <a:t>) {  </a:t>
            </a:r>
          </a:p>
          <a:p>
            <a:pPr marL="457200" lvl="1" indent="0">
              <a:buNone/>
            </a:pPr>
            <a:r>
              <a:rPr lang="en-GB" sz="1600" i="1" dirty="0"/>
              <a:t>        </a:t>
            </a:r>
            <a:r>
              <a:rPr lang="en-GB" sz="1600" i="1" dirty="0" err="1"/>
              <a:t>animationController.forward</a:t>
            </a:r>
            <a:r>
              <a:rPr lang="en-GB" sz="1600" i="1" dirty="0"/>
              <a:t>();  </a:t>
            </a:r>
          </a:p>
          <a:p>
            <a:pPr marL="457200" lvl="1" indent="0">
              <a:buNone/>
            </a:pPr>
            <a:r>
              <a:rPr lang="en-GB" sz="1600" i="1" dirty="0"/>
              <a:t>        } }); </a:t>
            </a:r>
            <a:r>
              <a:rPr lang="en-GB" dirty="0"/>
              <a:t>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Animation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Start the animation.</a:t>
            </a:r>
          </a:p>
          <a:p>
            <a:pPr marL="914400" lvl="2" indent="0">
              <a:buNone/>
            </a:pPr>
            <a:r>
              <a:rPr lang="en-GB" i="1" dirty="0" err="1"/>
              <a:t>animationController.forward</a:t>
            </a:r>
            <a:r>
              <a:rPr lang="en-GB" i="1" dirty="0"/>
              <a:t>();  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500062"/>
            <a:ext cx="10515600" cy="1325563"/>
          </a:xfrm>
        </p:spPr>
        <p:txBody>
          <a:bodyPr/>
          <a:lstStyle/>
          <a:p>
            <a:r>
              <a:rPr lang="en-US" dirty="0"/>
              <a:t>Curved Animation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Curved Animation: The curved animation is very useful when you need to apply a non-linear curve with an animation object. Thus, it defines the animation's progress as a non-linear curve.</a:t>
            </a:r>
          </a:p>
          <a:p>
            <a:pPr marL="0" indent="0">
              <a:buNone/>
            </a:pPr>
            <a:r>
              <a:rPr lang="en-US" dirty="0"/>
              <a:t>Hero Animation:- A hero animation is a type of animation where an element of one screen </a:t>
            </a:r>
            <a:r>
              <a:rPr lang="en-US" b="1" dirty="0"/>
              <a:t>flies</a:t>
            </a:r>
            <a:r>
              <a:rPr lang="en-US" dirty="0"/>
              <a:t> to a new screen when the app goes to the next page. 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601</Words>
  <Application>Microsoft Office PowerPoint</Application>
  <PresentationFormat>Widescreen</PresentationFormat>
  <Paragraphs>92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Topics to be Covered</vt:lpstr>
      <vt:lpstr>PowerPoint Presentation</vt:lpstr>
      <vt:lpstr>Animation</vt:lpstr>
      <vt:lpstr>Tween &amp; Physical Based Animation</vt:lpstr>
      <vt:lpstr>Animation Classes</vt:lpstr>
      <vt:lpstr>Configure Animation</vt:lpstr>
      <vt:lpstr>Configure Animation</vt:lpstr>
      <vt:lpstr>Curved Animation</vt:lpstr>
      <vt:lpstr>Summary</vt:lpstr>
      <vt:lpstr>In Next Lecture: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LPT-006</cp:lastModifiedBy>
  <cp:revision>46</cp:revision>
  <dcterms:created xsi:type="dcterms:W3CDTF">2022-04-06T09:07:20Z</dcterms:created>
  <dcterms:modified xsi:type="dcterms:W3CDTF">2022-05-16T13:20:25Z</dcterms:modified>
</cp:coreProperties>
</file>