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3" r:id="rId2"/>
    <p:sldId id="304" r:id="rId3"/>
    <p:sldId id="256" r:id="rId4"/>
    <p:sldId id="257" r:id="rId5"/>
    <p:sldId id="262" r:id="rId6"/>
    <p:sldId id="263" r:id="rId7"/>
    <p:sldId id="264" r:id="rId8"/>
    <p:sldId id="265" r:id="rId9"/>
    <p:sldId id="266"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700" autoAdjust="0"/>
  </p:normalViewPr>
  <p:slideViewPr>
    <p:cSldViewPr snapToGrid="0">
      <p:cViewPr varScale="1">
        <p:scale>
          <a:sx n="61" d="100"/>
          <a:sy n="61" d="100"/>
        </p:scale>
        <p:origin x="106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mobile application contains several screens and pages and each screen/pages known as routes (Activity in Android, and </a:t>
            </a:r>
            <a:r>
              <a:rPr lang="en-US" dirty="0" err="1"/>
              <a:t>ViewController</a:t>
            </a:r>
            <a:r>
              <a:rPr lang="en-US" dirty="0"/>
              <a:t> in iOS). </a:t>
            </a:r>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40464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pushing is </a:t>
            </a:r>
            <a:r>
              <a:rPr lang="en-US" sz="1200" b="1" i="0" kern="1200" dirty="0">
                <a:solidFill>
                  <a:schemeClr val="tx1"/>
                </a:solidFill>
                <a:effectLst/>
                <a:latin typeface="+mn-lt"/>
                <a:ea typeface="+mn-ea"/>
                <a:cs typeface="+mn-cs"/>
              </a:rPr>
              <a:t>adding element to the top of a stack of elements</a:t>
            </a:r>
            <a:r>
              <a:rPr lang="en-US" sz="1200" b="0" i="0" kern="1200" dirty="0">
                <a:solidFill>
                  <a:schemeClr val="tx1"/>
                </a:solidFill>
                <a:effectLst/>
                <a:latin typeface="+mn-lt"/>
                <a:ea typeface="+mn-ea"/>
                <a:cs typeface="+mn-cs"/>
              </a:rPr>
              <a:t> and popping is removing the top element from the same stack. So in case of Flutter, when we navigate to another screen, we use the push methods and Navigator widget adds the new screen onto the top of the stack.</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55828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Navigator maintains the stack-based history of routes. If there is a need to navigate to the same screen in many parts of the app or we want to move from first screen to third and from third to fifth. We can work with named routes by using the </a:t>
            </a:r>
            <a:r>
              <a:rPr lang="en-US" dirty="0" err="1"/>
              <a:t>Navigator.pushNamed</a:t>
            </a:r>
            <a:r>
              <a:rPr lang="en-US" dirty="0"/>
              <a:t>() function and </a:t>
            </a:r>
            <a:r>
              <a:rPr lang="en-US" dirty="0" err="1"/>
              <a:t>initialRoute</a:t>
            </a:r>
            <a:r>
              <a:rPr lang="en-US" dirty="0"/>
              <a:t> properties</a:t>
            </a:r>
            <a:endParaRPr lang="en-GB" dirty="0"/>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3262862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9</a:t>
            </a:fld>
            <a:endParaRPr lang="en-US"/>
          </a:p>
        </p:txBody>
      </p:sp>
    </p:spTree>
    <p:extLst>
      <p:ext uri="{BB962C8B-B14F-4D97-AF65-F5344CB8AC3E}">
        <p14:creationId xmlns:p14="http://schemas.microsoft.com/office/powerpoint/2010/main" val="4188948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Flutter – Lecture 13</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137082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379800" indent="-342900"/>
            <a:r>
              <a:rPr lang="en-US" sz="2400" dirty="0"/>
              <a:t>Navigation and Routes</a:t>
            </a:r>
          </a:p>
          <a:p>
            <a:pPr marL="379800" indent="-342900"/>
            <a:r>
              <a:rPr lang="en-US" sz="2400" dirty="0" err="1"/>
              <a:t>Navigator.push</a:t>
            </a:r>
            <a:r>
              <a:rPr lang="en-US" sz="2400" dirty="0"/>
              <a:t>()</a:t>
            </a:r>
          </a:p>
          <a:p>
            <a:pPr marL="379800" indent="-342900"/>
            <a:r>
              <a:rPr lang="en-US" sz="2400" dirty="0" err="1"/>
              <a:t>Navigator.pop</a:t>
            </a:r>
            <a:r>
              <a:rPr lang="en-US" sz="2400" dirty="0"/>
              <a:t>() </a:t>
            </a:r>
          </a:p>
          <a:p>
            <a:pPr marL="379800" indent="-342900"/>
            <a:r>
              <a:rPr lang="en-US" sz="2400" dirty="0"/>
              <a:t>Navigation Route</a:t>
            </a:r>
          </a:p>
          <a:p>
            <a:pPr marL="379800" indent="-342900"/>
            <a:r>
              <a:rPr lang="en-US" sz="2400" dirty="0" err="1"/>
              <a:t>initialRoute</a:t>
            </a:r>
            <a:r>
              <a:rPr lang="en-US" sz="2400" dirty="0"/>
              <a:t> and Named route</a:t>
            </a:r>
          </a:p>
          <a:p>
            <a:pPr marL="379800" indent="-342900"/>
            <a:endParaRPr lang="en-US" sz="2400" dirty="0"/>
          </a:p>
          <a:p>
            <a:pPr marL="379800" indent="-342900"/>
            <a:endParaRPr lang="en-US" sz="2400" dirty="0"/>
          </a:p>
          <a:p>
            <a:pPr marL="36900" indent="0">
              <a:buNone/>
            </a:pPr>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Autofit/>
          </a:bodyPr>
          <a:lstStyle/>
          <a:p>
            <a:pPr marL="0" indent="0">
              <a:buNone/>
            </a:pPr>
            <a:r>
              <a:rPr lang="en-US" sz="3200" dirty="0"/>
              <a:t>We will Cover in more detail:</a:t>
            </a:r>
          </a:p>
          <a:p>
            <a:pPr marL="0" indent="0">
              <a:buNone/>
            </a:pPr>
            <a:endParaRPr lang="en-US" sz="3200" dirty="0"/>
          </a:p>
          <a:p>
            <a:pPr marL="0" indent="0" algn="l">
              <a:buNone/>
            </a:pPr>
            <a:r>
              <a:rPr lang="en-US" sz="3200" dirty="0"/>
              <a:t>•	Application Program Interface</a:t>
            </a:r>
            <a:endParaRPr lang="en-PK" sz="32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80900" y="656001"/>
            <a:ext cx="10515600" cy="1325563"/>
          </a:xfrm>
        </p:spPr>
        <p:txBody>
          <a:bodyPr/>
          <a:lstStyle/>
          <a:p>
            <a:r>
              <a:rPr lang="en-US" b="1" dirty="0"/>
              <a:t>Topics to be Covered</a:t>
            </a:r>
            <a:endParaRPr lang="en-GB" dirty="0"/>
          </a:p>
        </p:txBody>
      </p:sp>
      <p:sp>
        <p:nvSpPr>
          <p:cNvPr id="4" name="Content Placeholder 3"/>
          <p:cNvSpPr>
            <a:spLocks noGrp="1"/>
          </p:cNvSpPr>
          <p:nvPr>
            <p:ph idx="1"/>
          </p:nvPr>
        </p:nvSpPr>
        <p:spPr>
          <a:xfrm>
            <a:off x="1727513" y="1979345"/>
            <a:ext cx="10515600" cy="4351338"/>
          </a:xfrm>
        </p:spPr>
        <p:txBody>
          <a:bodyPr>
            <a:normAutofit/>
          </a:bodyPr>
          <a:lstStyle/>
          <a:p>
            <a:pPr marL="0" indent="0">
              <a:buNone/>
            </a:pPr>
            <a:r>
              <a:rPr lang="en-US" sz="2800" dirty="0"/>
              <a:t>We will Cover following in more detail :</a:t>
            </a:r>
          </a:p>
          <a:p>
            <a:pPr marL="0" indent="0">
              <a:buNone/>
            </a:pPr>
            <a:endParaRPr lang="en-US" dirty="0"/>
          </a:p>
          <a:p>
            <a:pPr marL="342900" indent="-342900" algn="l">
              <a:buFont typeface="Arial" panose="020B0604020202020204" pitchFamily="34" charset="0"/>
              <a:buChar char="•"/>
            </a:pPr>
            <a:r>
              <a:rPr lang="en-US" sz="3200" dirty="0"/>
              <a:t>Navigation</a:t>
            </a:r>
          </a:p>
          <a:p>
            <a:pPr marL="342900" indent="-342900" algn="l">
              <a:buFont typeface="Arial" panose="020B0604020202020204" pitchFamily="34" charset="0"/>
              <a:buChar char="•"/>
            </a:pPr>
            <a:r>
              <a:rPr lang="en-US" sz="3200" dirty="0"/>
              <a:t>Routing</a:t>
            </a:r>
            <a:endParaRPr lang="en-GB" sz="3200"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65111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Navigation and Routes</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26230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b="1" dirty="0"/>
              <a:t>Navigation and Routes</a:t>
            </a:r>
            <a:endParaRPr lang="en-GB" dirty="0"/>
          </a:p>
        </p:txBody>
      </p:sp>
      <p:sp>
        <p:nvSpPr>
          <p:cNvPr id="7" name="Content Placeholder 6"/>
          <p:cNvSpPr>
            <a:spLocks noGrp="1"/>
          </p:cNvSpPr>
          <p:nvPr>
            <p:ph idx="1"/>
          </p:nvPr>
        </p:nvSpPr>
        <p:spPr/>
        <p:txBody>
          <a:bodyPr>
            <a:normAutofit/>
          </a:bodyPr>
          <a:lstStyle/>
          <a:p>
            <a:pPr marL="0" indent="0">
              <a:buNone/>
            </a:pPr>
            <a:r>
              <a:rPr lang="en-US" dirty="0"/>
              <a:t>In any mobile app, navigating to different pages defines the workflow of the application, and the way to handle the navigation is known as routing.</a:t>
            </a:r>
            <a:endParaRPr lang="en-GB" dirty="0"/>
          </a:p>
          <a:p>
            <a:pPr marL="0" indent="0">
              <a:buNone/>
            </a:pPr>
            <a:r>
              <a:rPr lang="en-US" dirty="0"/>
              <a:t>To navigate between two routes, Flutter provides a basic routing class </a:t>
            </a:r>
            <a:r>
              <a:rPr lang="en-US" b="1" dirty="0" err="1"/>
              <a:t>MaterialPageRoute</a:t>
            </a:r>
            <a:r>
              <a:rPr lang="en-US" b="1" dirty="0"/>
              <a:t> </a:t>
            </a:r>
            <a:r>
              <a:rPr lang="en-GB" dirty="0"/>
              <a:t>and two methods</a:t>
            </a:r>
          </a:p>
          <a:p>
            <a:pPr marL="971550" lvl="1" indent="-514350">
              <a:buFont typeface="+mj-lt"/>
              <a:buAutoNum type="arabicPeriod"/>
            </a:pPr>
            <a:r>
              <a:rPr lang="en-GB" b="1" dirty="0" err="1"/>
              <a:t>Navigator.push</a:t>
            </a:r>
            <a:r>
              <a:rPr lang="en-GB" b="1" dirty="0"/>
              <a:t>()</a:t>
            </a:r>
          </a:p>
          <a:p>
            <a:pPr marL="971550" lvl="1" indent="-514350">
              <a:buFont typeface="+mj-lt"/>
              <a:buAutoNum type="arabicPeriod"/>
            </a:pPr>
            <a:r>
              <a:rPr lang="en-GB" b="1" dirty="0" err="1"/>
              <a:t>Navigator.pop</a:t>
            </a:r>
            <a:r>
              <a:rPr lang="en-GB" b="1" dirty="0"/>
              <a:t>()</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286101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1152119" y="487391"/>
            <a:ext cx="10515600" cy="1325563"/>
          </a:xfrm>
        </p:spPr>
        <p:txBody>
          <a:bodyPr/>
          <a:lstStyle/>
          <a:p>
            <a:r>
              <a:rPr lang="en-US" dirty="0" err="1"/>
              <a:t>Navigator.push</a:t>
            </a:r>
            <a:r>
              <a:rPr lang="en-US" dirty="0"/>
              <a:t>()</a:t>
            </a:r>
            <a:endParaRPr lang="en-GB" dirty="0"/>
          </a:p>
        </p:txBody>
      </p:sp>
      <p:sp>
        <p:nvSpPr>
          <p:cNvPr id="9" name="Content Placeholder 8"/>
          <p:cNvSpPr>
            <a:spLocks noGrp="1"/>
          </p:cNvSpPr>
          <p:nvPr>
            <p:ph idx="1"/>
          </p:nvPr>
        </p:nvSpPr>
        <p:spPr/>
        <p:txBody>
          <a:bodyPr/>
          <a:lstStyle/>
          <a:p>
            <a:pPr marL="0" indent="0">
              <a:buNone/>
            </a:pPr>
            <a:r>
              <a:rPr lang="en-US" b="1" dirty="0"/>
              <a:t>Navigate using </a:t>
            </a:r>
            <a:r>
              <a:rPr lang="en-US" b="1" dirty="0" err="1"/>
              <a:t>Navigator.push</a:t>
            </a:r>
            <a:r>
              <a:rPr lang="en-US" b="1" dirty="0"/>
              <a:t>() method</a:t>
            </a:r>
          </a:p>
          <a:p>
            <a:pPr marL="0" indent="0">
              <a:buNone/>
            </a:pPr>
            <a:r>
              <a:rPr lang="en-US" dirty="0"/>
              <a:t>The </a:t>
            </a:r>
            <a:r>
              <a:rPr lang="en-US" dirty="0" err="1"/>
              <a:t>Navigator.push</a:t>
            </a:r>
            <a:r>
              <a:rPr lang="en-US" dirty="0"/>
              <a:t>() method is used to navigate/switch to a new route/page/screen. Here, below in code, the </a:t>
            </a:r>
            <a:r>
              <a:rPr lang="en-US" b="1" dirty="0"/>
              <a:t>push()</a:t>
            </a:r>
            <a:r>
              <a:rPr lang="en-US" dirty="0"/>
              <a:t> method adds a page/route on the stack and then manage it by using the </a:t>
            </a:r>
            <a:r>
              <a:rPr lang="en-US" b="1" dirty="0"/>
              <a:t>Navigator.</a:t>
            </a:r>
          </a:p>
          <a:p>
            <a:pPr marL="0" indent="0">
              <a:buNone/>
            </a:pPr>
            <a:endParaRPr lang="en-US" b="1" dirty="0"/>
          </a:p>
          <a:p>
            <a:pPr marL="914400" lvl="2" indent="0">
              <a:buNone/>
            </a:pPr>
            <a:r>
              <a:rPr lang="en-GB" i="1" dirty="0" err="1"/>
              <a:t>TextButton</a:t>
            </a:r>
            <a:r>
              <a:rPr lang="en-GB" i="1" dirty="0"/>
              <a:t>(</a:t>
            </a:r>
            <a:r>
              <a:rPr lang="en-GB" i="1" dirty="0" err="1"/>
              <a:t>onPressed</a:t>
            </a:r>
            <a:r>
              <a:rPr lang="en-GB" i="1" dirty="0"/>
              <a:t>: () {</a:t>
            </a:r>
            <a:br>
              <a:rPr lang="en-GB" i="1" dirty="0"/>
            </a:br>
            <a:r>
              <a:rPr lang="en-GB" i="1" dirty="0"/>
              <a:t>  </a:t>
            </a:r>
            <a:r>
              <a:rPr lang="en-GB" i="1" dirty="0" err="1"/>
              <a:t>Navigator.push</a:t>
            </a:r>
            <a:r>
              <a:rPr lang="en-GB" i="1" dirty="0"/>
              <a:t>(context, </a:t>
            </a:r>
            <a:r>
              <a:rPr lang="en-GB" i="1" dirty="0" err="1"/>
              <a:t>MaterialPageRoute</a:t>
            </a:r>
            <a:r>
              <a:rPr lang="en-GB" i="1" dirty="0"/>
              <a:t>(builder: (context)=&gt; </a:t>
            </a:r>
            <a:r>
              <a:rPr lang="en-GB" i="1" dirty="0" err="1"/>
              <a:t>sroutApp</a:t>
            </a:r>
            <a:r>
              <a:rPr lang="en-GB" i="1" dirty="0"/>
              <a:t>()));</a:t>
            </a:r>
            <a:br>
              <a:rPr lang="en-GB" i="1" dirty="0"/>
            </a:br>
            <a:r>
              <a:rPr lang="en-GB" i="1" dirty="0"/>
              <a:t>},</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47800" y="612531"/>
            <a:ext cx="10515600" cy="1325563"/>
          </a:xfrm>
        </p:spPr>
        <p:txBody>
          <a:bodyPr/>
          <a:lstStyle/>
          <a:p>
            <a:r>
              <a:rPr lang="en-GB" dirty="0" err="1"/>
              <a:t>Navigator.pop</a:t>
            </a:r>
            <a:r>
              <a:rPr lang="en-GB" dirty="0"/>
              <a:t>() </a:t>
            </a:r>
          </a:p>
        </p:txBody>
      </p:sp>
      <p:sp>
        <p:nvSpPr>
          <p:cNvPr id="4" name="Content Placeholder 3"/>
          <p:cNvSpPr>
            <a:spLocks noGrp="1"/>
          </p:cNvSpPr>
          <p:nvPr>
            <p:ph idx="1"/>
          </p:nvPr>
        </p:nvSpPr>
        <p:spPr/>
        <p:txBody>
          <a:bodyPr/>
          <a:lstStyle/>
          <a:p>
            <a:pPr marL="0" indent="0">
              <a:buNone/>
            </a:pPr>
            <a:r>
              <a:rPr lang="en-US" dirty="0"/>
              <a:t>Return to the first route using </a:t>
            </a:r>
            <a:r>
              <a:rPr lang="en-US" dirty="0" err="1"/>
              <a:t>Navigator.pop</a:t>
            </a:r>
            <a:r>
              <a:rPr lang="en-US" dirty="0"/>
              <a:t>() method.</a:t>
            </a:r>
          </a:p>
          <a:p>
            <a:pPr marL="0" indent="0">
              <a:buNone/>
            </a:pPr>
            <a:r>
              <a:rPr lang="en-US" dirty="0" err="1"/>
              <a:t>Navigator.pop</a:t>
            </a:r>
            <a:r>
              <a:rPr lang="en-US" dirty="0"/>
              <a:t>() method pop-up or close the second route  from the stack and return to the first route.</a:t>
            </a:r>
          </a:p>
          <a:p>
            <a:pPr marL="0" indent="0">
              <a:buNone/>
            </a:pPr>
            <a:r>
              <a:rPr lang="en-US" dirty="0"/>
              <a:t>To return to the original route, </a:t>
            </a:r>
            <a:r>
              <a:rPr lang="en-US" dirty="0" err="1"/>
              <a:t>Navigator.pop</a:t>
            </a:r>
            <a:r>
              <a:rPr lang="en-US" dirty="0"/>
              <a:t>() method will be call inside </a:t>
            </a:r>
            <a:r>
              <a:rPr lang="en-US" b="1" dirty="0" err="1"/>
              <a:t>onPressed</a:t>
            </a:r>
            <a:r>
              <a:rPr lang="en-US" b="1" dirty="0"/>
              <a:t>()</a:t>
            </a:r>
            <a:r>
              <a:rPr lang="en-US" dirty="0"/>
              <a:t> callback method in the </a:t>
            </a:r>
            <a:r>
              <a:rPr lang="en-US" dirty="0" err="1"/>
              <a:t>SecondRoute</a:t>
            </a:r>
            <a:r>
              <a:rPr lang="en-US" dirty="0"/>
              <a:t> widget.</a:t>
            </a:r>
          </a:p>
          <a:p>
            <a:pPr marL="0" indent="0">
              <a:buNone/>
            </a:pPr>
            <a:endParaRPr lang="en-US" dirty="0"/>
          </a:p>
          <a:p>
            <a:pPr marL="914400" lvl="2" indent="0">
              <a:buNone/>
            </a:pPr>
            <a:r>
              <a:rPr lang="en-GB" i="1" dirty="0" err="1"/>
              <a:t>TextButton</a:t>
            </a:r>
            <a:r>
              <a:rPr lang="en-GB" i="1" dirty="0"/>
              <a:t>(</a:t>
            </a:r>
            <a:r>
              <a:rPr lang="en-GB" i="1" dirty="0" err="1"/>
              <a:t>onPressed</a:t>
            </a:r>
            <a:r>
              <a:rPr lang="en-GB" i="1" dirty="0"/>
              <a:t>: () {</a:t>
            </a:r>
            <a:br>
              <a:rPr lang="en-GB" i="1" dirty="0"/>
            </a:br>
            <a:r>
              <a:rPr lang="en-GB" i="1" dirty="0"/>
              <a:t>  </a:t>
            </a:r>
            <a:r>
              <a:rPr lang="en-GB" i="1" dirty="0" err="1"/>
              <a:t>Navigator.pop</a:t>
            </a:r>
            <a:r>
              <a:rPr lang="en-GB" i="1" dirty="0"/>
              <a:t>(context);</a:t>
            </a:r>
            <a:br>
              <a:rPr lang="en-GB" i="1" dirty="0"/>
            </a:br>
            <a:r>
              <a:rPr lang="en-GB" i="1" dirty="0"/>
              <a:t>},</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a:xfrm>
            <a:off x="779585" y="365125"/>
            <a:ext cx="10515600" cy="1325563"/>
          </a:xfrm>
        </p:spPr>
        <p:txBody>
          <a:bodyPr/>
          <a:lstStyle/>
          <a:p>
            <a:r>
              <a:rPr lang="en-US" dirty="0"/>
              <a:t>Navigation Route</a:t>
            </a: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
        <p:nvSpPr>
          <p:cNvPr id="8" name="Rectangle 7"/>
          <p:cNvSpPr/>
          <p:nvPr/>
        </p:nvSpPr>
        <p:spPr>
          <a:xfrm>
            <a:off x="855784" y="1741449"/>
            <a:ext cx="4501661" cy="4524315"/>
          </a:xfrm>
          <a:prstGeom prst="rect">
            <a:avLst/>
          </a:prstGeom>
        </p:spPr>
        <p:txBody>
          <a:bodyPr wrap="square">
            <a:spAutoFit/>
          </a:bodyPr>
          <a:lstStyle/>
          <a:p>
            <a:r>
              <a:rPr lang="en-GB" b="1" dirty="0"/>
              <a:t>class</a:t>
            </a:r>
            <a:r>
              <a:rPr lang="en-GB" dirty="0"/>
              <a:t> </a:t>
            </a:r>
            <a:r>
              <a:rPr lang="en-GB" dirty="0" err="1"/>
              <a:t>SecondRoute</a:t>
            </a:r>
            <a:r>
              <a:rPr lang="en-GB" dirty="0"/>
              <a:t> </a:t>
            </a:r>
            <a:r>
              <a:rPr lang="en-GB" b="1" dirty="0"/>
              <a:t>extends</a:t>
            </a:r>
            <a:r>
              <a:rPr lang="en-GB" dirty="0"/>
              <a:t> </a:t>
            </a:r>
            <a:r>
              <a:rPr lang="en-GB" dirty="0" err="1"/>
              <a:t>StatelessWidget</a:t>
            </a:r>
            <a:r>
              <a:rPr lang="en-GB" dirty="0"/>
              <a:t> {  </a:t>
            </a:r>
          </a:p>
          <a:p>
            <a:r>
              <a:rPr lang="en-GB" dirty="0"/>
              <a:t>  @override  </a:t>
            </a:r>
          </a:p>
          <a:p>
            <a:r>
              <a:rPr lang="en-GB" dirty="0"/>
              <a:t>  Widget build(</a:t>
            </a:r>
            <a:r>
              <a:rPr lang="en-GB" dirty="0" err="1"/>
              <a:t>BuildContext</a:t>
            </a:r>
            <a:r>
              <a:rPr lang="en-GB" dirty="0"/>
              <a:t> context) {  </a:t>
            </a:r>
          </a:p>
          <a:p>
            <a:r>
              <a:rPr lang="en-GB" dirty="0"/>
              <a:t>    </a:t>
            </a:r>
            <a:r>
              <a:rPr lang="en-GB" b="1" dirty="0"/>
              <a:t>return</a:t>
            </a:r>
            <a:r>
              <a:rPr lang="en-GB" dirty="0"/>
              <a:t> Scaffold(  </a:t>
            </a:r>
          </a:p>
          <a:p>
            <a:r>
              <a:rPr lang="en-GB" dirty="0"/>
              <a:t>      </a:t>
            </a:r>
            <a:r>
              <a:rPr lang="en-GB" dirty="0" err="1"/>
              <a:t>appBar</a:t>
            </a:r>
            <a:r>
              <a:rPr lang="en-GB" dirty="0"/>
              <a:t>: </a:t>
            </a:r>
            <a:r>
              <a:rPr lang="en-GB" dirty="0" err="1"/>
              <a:t>AppBar</a:t>
            </a:r>
            <a:r>
              <a:rPr lang="en-GB" dirty="0"/>
              <a:t>(  </a:t>
            </a:r>
          </a:p>
          <a:p>
            <a:r>
              <a:rPr lang="en-GB" dirty="0"/>
              <a:t>        title: Text("Second Screen"),  </a:t>
            </a:r>
          </a:p>
          <a:p>
            <a:r>
              <a:rPr lang="en-GB" dirty="0"/>
              <a:t>      ),  </a:t>
            </a:r>
          </a:p>
          <a:p>
            <a:r>
              <a:rPr lang="en-GB" dirty="0"/>
              <a:t>      body: </a:t>
            </a:r>
            <a:r>
              <a:rPr lang="en-GB" dirty="0" err="1"/>
              <a:t>Center</a:t>
            </a:r>
            <a:r>
              <a:rPr lang="en-GB" dirty="0"/>
              <a:t>(  </a:t>
            </a:r>
          </a:p>
          <a:p>
            <a:r>
              <a:rPr lang="en-GB" dirty="0"/>
              <a:t>        child: </a:t>
            </a:r>
            <a:r>
              <a:rPr lang="en-GB" dirty="0" err="1"/>
              <a:t>RaisedButton</a:t>
            </a:r>
            <a:r>
              <a:rPr lang="en-GB" dirty="0"/>
              <a:t>(  </a:t>
            </a:r>
          </a:p>
          <a:p>
            <a:r>
              <a:rPr lang="en-GB" dirty="0"/>
              <a:t>          </a:t>
            </a:r>
            <a:r>
              <a:rPr lang="en-GB" dirty="0" err="1"/>
              <a:t>color</a:t>
            </a:r>
            <a:r>
              <a:rPr lang="en-GB" dirty="0"/>
              <a:t>: </a:t>
            </a:r>
            <a:r>
              <a:rPr lang="en-GB" dirty="0" err="1"/>
              <a:t>Colors.blueGrey</a:t>
            </a:r>
            <a:r>
              <a:rPr lang="en-GB" dirty="0"/>
              <a:t>,  </a:t>
            </a:r>
          </a:p>
          <a:p>
            <a:r>
              <a:rPr lang="en-GB" dirty="0"/>
              <a:t>          </a:t>
            </a:r>
            <a:r>
              <a:rPr lang="en-GB" dirty="0" err="1"/>
              <a:t>onPressed</a:t>
            </a:r>
            <a:r>
              <a:rPr lang="en-GB" dirty="0"/>
              <a:t>: () {  </a:t>
            </a:r>
          </a:p>
          <a:p>
            <a:r>
              <a:rPr lang="en-GB" dirty="0"/>
              <a:t>            </a:t>
            </a:r>
            <a:r>
              <a:rPr lang="en-GB" dirty="0" err="1"/>
              <a:t>Navigator.pop</a:t>
            </a:r>
            <a:r>
              <a:rPr lang="en-GB" dirty="0"/>
              <a:t>(context);  </a:t>
            </a:r>
          </a:p>
          <a:p>
            <a:r>
              <a:rPr lang="en-GB" dirty="0"/>
              <a:t>          },  </a:t>
            </a:r>
          </a:p>
          <a:p>
            <a:r>
              <a:rPr lang="en-GB" dirty="0"/>
              <a:t>          child: Text('Go back'),  </a:t>
            </a:r>
          </a:p>
          <a:p>
            <a:r>
              <a:rPr lang="en-GB" dirty="0"/>
              <a:t>        ), ), );  </a:t>
            </a:r>
          </a:p>
          <a:p>
            <a:r>
              <a:rPr lang="en-GB" dirty="0"/>
              <a:t>  }  }  </a:t>
            </a:r>
          </a:p>
        </p:txBody>
      </p:sp>
      <p:sp>
        <p:nvSpPr>
          <p:cNvPr id="9" name="Rectangle 8"/>
          <p:cNvSpPr/>
          <p:nvPr/>
        </p:nvSpPr>
        <p:spPr>
          <a:xfrm>
            <a:off x="5533290" y="1741449"/>
            <a:ext cx="6096000" cy="4801314"/>
          </a:xfrm>
          <a:prstGeom prst="rect">
            <a:avLst/>
          </a:prstGeom>
        </p:spPr>
        <p:txBody>
          <a:bodyPr>
            <a:spAutoFit/>
          </a:bodyPr>
          <a:lstStyle/>
          <a:p>
            <a:r>
              <a:rPr lang="en-GB" b="1" dirty="0"/>
              <a:t>class</a:t>
            </a:r>
            <a:r>
              <a:rPr lang="en-GB" dirty="0"/>
              <a:t> </a:t>
            </a:r>
            <a:r>
              <a:rPr lang="en-GB" dirty="0" err="1"/>
              <a:t>FirstRoute</a:t>
            </a:r>
            <a:r>
              <a:rPr lang="en-GB" dirty="0"/>
              <a:t> </a:t>
            </a:r>
            <a:r>
              <a:rPr lang="en-GB" b="1" dirty="0"/>
              <a:t>extends</a:t>
            </a:r>
            <a:r>
              <a:rPr lang="en-GB" dirty="0"/>
              <a:t> </a:t>
            </a:r>
            <a:r>
              <a:rPr lang="en-GB" dirty="0" err="1"/>
              <a:t>StatelessWidget</a:t>
            </a:r>
            <a:r>
              <a:rPr lang="en-GB" dirty="0"/>
              <a:t> {  </a:t>
            </a:r>
          </a:p>
          <a:p>
            <a:r>
              <a:rPr lang="en-GB" dirty="0"/>
              <a:t>  @override  </a:t>
            </a:r>
          </a:p>
          <a:p>
            <a:r>
              <a:rPr lang="en-GB" dirty="0"/>
              <a:t>  Widget build(</a:t>
            </a:r>
            <a:r>
              <a:rPr lang="en-GB" dirty="0" err="1"/>
              <a:t>BuildContext</a:t>
            </a:r>
            <a:r>
              <a:rPr lang="en-GB" dirty="0"/>
              <a:t> context) {  </a:t>
            </a:r>
          </a:p>
          <a:p>
            <a:r>
              <a:rPr lang="en-GB" dirty="0"/>
              <a:t>    </a:t>
            </a:r>
            <a:r>
              <a:rPr lang="en-GB" b="1" dirty="0"/>
              <a:t>return</a:t>
            </a:r>
            <a:r>
              <a:rPr lang="en-GB" dirty="0"/>
              <a:t> Scaffold(  </a:t>
            </a:r>
          </a:p>
          <a:p>
            <a:r>
              <a:rPr lang="en-GB" dirty="0"/>
              <a:t>      </a:t>
            </a:r>
            <a:r>
              <a:rPr lang="en-GB" dirty="0" err="1"/>
              <a:t>appBar</a:t>
            </a:r>
            <a:r>
              <a:rPr lang="en-GB" dirty="0"/>
              <a:t>: </a:t>
            </a:r>
            <a:r>
              <a:rPr lang="en-GB" dirty="0" err="1"/>
              <a:t>AppBar</a:t>
            </a:r>
            <a:r>
              <a:rPr lang="en-GB" dirty="0"/>
              <a:t>(  </a:t>
            </a:r>
          </a:p>
          <a:p>
            <a:r>
              <a:rPr lang="en-GB" dirty="0"/>
              <a:t>        title: Text('First Screen'),  </a:t>
            </a:r>
          </a:p>
          <a:p>
            <a:r>
              <a:rPr lang="en-GB" dirty="0"/>
              <a:t>      ),  </a:t>
            </a:r>
          </a:p>
          <a:p>
            <a:r>
              <a:rPr lang="en-GB" dirty="0"/>
              <a:t>      body: </a:t>
            </a:r>
            <a:r>
              <a:rPr lang="en-GB" dirty="0" err="1"/>
              <a:t>Center</a:t>
            </a:r>
            <a:r>
              <a:rPr lang="en-GB" dirty="0"/>
              <a:t>(  </a:t>
            </a:r>
          </a:p>
          <a:p>
            <a:r>
              <a:rPr lang="en-GB" dirty="0"/>
              <a:t>        child: </a:t>
            </a:r>
            <a:r>
              <a:rPr lang="en-GB" dirty="0" err="1"/>
              <a:t>RaisedButton</a:t>
            </a:r>
            <a:r>
              <a:rPr lang="en-GB" dirty="0"/>
              <a:t>(  </a:t>
            </a:r>
          </a:p>
          <a:p>
            <a:r>
              <a:rPr lang="en-GB" dirty="0"/>
              <a:t>          child: Text('Click Here'),  </a:t>
            </a:r>
          </a:p>
          <a:p>
            <a:r>
              <a:rPr lang="en-GB" dirty="0"/>
              <a:t>          </a:t>
            </a:r>
            <a:r>
              <a:rPr lang="en-GB" dirty="0" err="1"/>
              <a:t>color</a:t>
            </a:r>
            <a:r>
              <a:rPr lang="en-GB" dirty="0"/>
              <a:t>: </a:t>
            </a:r>
            <a:r>
              <a:rPr lang="en-GB" dirty="0" err="1"/>
              <a:t>Colors.orangeAccent</a:t>
            </a:r>
            <a:r>
              <a:rPr lang="en-GB" dirty="0"/>
              <a:t>,  </a:t>
            </a:r>
          </a:p>
          <a:p>
            <a:r>
              <a:rPr lang="en-GB" dirty="0"/>
              <a:t>          </a:t>
            </a:r>
            <a:r>
              <a:rPr lang="en-GB" dirty="0" err="1"/>
              <a:t>onPressed</a:t>
            </a:r>
            <a:r>
              <a:rPr lang="en-GB" dirty="0"/>
              <a:t>: () {  </a:t>
            </a:r>
          </a:p>
          <a:p>
            <a:r>
              <a:rPr lang="en-GB" dirty="0"/>
              <a:t>            </a:t>
            </a:r>
            <a:r>
              <a:rPr lang="en-GB" dirty="0" err="1"/>
              <a:t>Navigator.push</a:t>
            </a:r>
            <a:r>
              <a:rPr lang="en-GB" dirty="0"/>
              <a:t>(  </a:t>
            </a:r>
          </a:p>
          <a:p>
            <a:r>
              <a:rPr lang="en-GB" dirty="0"/>
              <a:t>              context,  </a:t>
            </a:r>
          </a:p>
          <a:p>
            <a:r>
              <a:rPr lang="en-GB" dirty="0"/>
              <a:t>              </a:t>
            </a:r>
            <a:r>
              <a:rPr lang="en-GB" dirty="0" err="1"/>
              <a:t>MaterialPageRoute</a:t>
            </a:r>
            <a:r>
              <a:rPr lang="en-GB" dirty="0"/>
              <a:t>(builder: (context) =&gt; </a:t>
            </a:r>
            <a:r>
              <a:rPr lang="en-GB" dirty="0" err="1"/>
              <a:t>SecondRoute</a:t>
            </a:r>
            <a:r>
              <a:rPr lang="en-GB" dirty="0"/>
              <a:t>()),  ); },  </a:t>
            </a:r>
          </a:p>
          <a:p>
            <a:r>
              <a:rPr lang="en-GB" dirty="0"/>
              <a:t>        ),), );  } } </a:t>
            </a:r>
          </a:p>
        </p:txBody>
      </p:sp>
    </p:spTree>
    <p:extLst>
      <p:ext uri="{BB962C8B-B14F-4D97-AF65-F5344CB8AC3E}">
        <p14:creationId xmlns:p14="http://schemas.microsoft.com/office/powerpoint/2010/main" val="52744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initialRoute</a:t>
            </a:r>
            <a:r>
              <a:rPr lang="en-US" dirty="0"/>
              <a:t> and Named route</a:t>
            </a:r>
            <a:endParaRPr lang="en-GB" dirty="0"/>
          </a:p>
        </p:txBody>
      </p:sp>
      <p:sp>
        <p:nvSpPr>
          <p:cNvPr id="9" name="Content Placeholder 8"/>
          <p:cNvSpPr>
            <a:spLocks noGrp="1"/>
          </p:cNvSpPr>
          <p:nvPr>
            <p:ph idx="1"/>
          </p:nvPr>
        </p:nvSpPr>
        <p:spPr/>
        <p:txBody>
          <a:bodyPr>
            <a:normAutofit fontScale="92500" lnSpcReduction="10000"/>
          </a:bodyPr>
          <a:lstStyle/>
          <a:p>
            <a:pPr marL="0" indent="0">
              <a:buNone/>
            </a:pPr>
            <a:r>
              <a:rPr lang="en-US" dirty="0"/>
              <a:t>The </a:t>
            </a:r>
            <a:r>
              <a:rPr lang="en-US" dirty="0" err="1"/>
              <a:t>initialRoute</a:t>
            </a:r>
            <a:r>
              <a:rPr lang="en-US" dirty="0"/>
              <a:t> property </a:t>
            </a:r>
            <a:r>
              <a:rPr lang="en-US" b="1" dirty="0"/>
              <a:t>defines which route the app should start with</a:t>
            </a:r>
            <a:r>
              <a:rPr lang="en-US" dirty="0"/>
              <a:t>. The routes property defines the available named routes and the widgets to build when navigating to those routes.</a:t>
            </a:r>
            <a:r>
              <a:rPr lang="en-US" b="1" dirty="0"/>
              <a:t> </a:t>
            </a:r>
            <a:r>
              <a:rPr lang="en-US" b="1" dirty="0" err="1"/>
              <a:t>InitialRoute</a:t>
            </a:r>
            <a:r>
              <a:rPr lang="en-US" dirty="0"/>
              <a:t> is the loaded when </a:t>
            </a:r>
            <a:r>
              <a:rPr lang="en-US" dirty="0" err="1"/>
              <a:t>MaterialApp</a:t>
            </a:r>
            <a:r>
              <a:rPr lang="en-US" dirty="0"/>
              <a:t> is instantiated.</a:t>
            </a:r>
          </a:p>
          <a:p>
            <a:pPr marL="0" indent="0">
              <a:buNone/>
            </a:pPr>
            <a:endParaRPr lang="en-US" dirty="0"/>
          </a:p>
          <a:p>
            <a:pPr marL="457200" lvl="1" indent="0">
              <a:buNone/>
            </a:pPr>
            <a:r>
              <a:rPr lang="en-US" i="1" dirty="0" err="1"/>
              <a:t>initialRoute</a:t>
            </a:r>
            <a:r>
              <a:rPr lang="en-US" i="1" dirty="0"/>
              <a:t>: '/',  </a:t>
            </a:r>
          </a:p>
          <a:p>
            <a:pPr marL="457200" lvl="1" indent="0">
              <a:buNone/>
            </a:pPr>
            <a:r>
              <a:rPr lang="en-US" i="1" dirty="0"/>
              <a:t>  routes: {  </a:t>
            </a:r>
          </a:p>
          <a:p>
            <a:pPr marL="457200" lvl="1" indent="0">
              <a:buNone/>
            </a:pPr>
            <a:r>
              <a:rPr lang="en-US" i="1" dirty="0"/>
              <a:t>    // When navigating to the "/" route, build the </a:t>
            </a:r>
            <a:r>
              <a:rPr lang="en-US" i="1" dirty="0" err="1"/>
              <a:t>HomeScreen</a:t>
            </a:r>
            <a:r>
              <a:rPr lang="en-US" i="1" dirty="0"/>
              <a:t> widget.  </a:t>
            </a:r>
          </a:p>
          <a:p>
            <a:pPr marL="457200" lvl="1" indent="0">
              <a:buNone/>
            </a:pPr>
            <a:r>
              <a:rPr lang="en-US" i="1" dirty="0"/>
              <a:t>    '/': (context) =&gt; </a:t>
            </a:r>
            <a:r>
              <a:rPr lang="en-US" i="1" dirty="0" err="1"/>
              <a:t>HomeScreen</a:t>
            </a:r>
            <a:r>
              <a:rPr lang="en-US" i="1" dirty="0"/>
              <a:t>(),  </a:t>
            </a:r>
          </a:p>
          <a:p>
            <a:pPr marL="457200" lvl="1" indent="0">
              <a:buNone/>
            </a:pPr>
            <a:r>
              <a:rPr lang="en-US" i="1" dirty="0"/>
              <a:t>    // When navigating to the "/second" route, build the </a:t>
            </a:r>
            <a:r>
              <a:rPr lang="en-US" i="1" dirty="0" err="1"/>
              <a:t>SecondScreen</a:t>
            </a:r>
            <a:r>
              <a:rPr lang="en-US" i="1" dirty="0"/>
              <a:t> widget.  </a:t>
            </a:r>
          </a:p>
          <a:p>
            <a:pPr marL="457200" lvl="1" indent="0">
              <a:buNone/>
            </a:pPr>
            <a:r>
              <a:rPr lang="en-US" i="1" dirty="0"/>
              <a:t>    '/second': (context) =&gt; </a:t>
            </a:r>
            <a:r>
              <a:rPr lang="en-US" i="1" dirty="0" err="1"/>
              <a:t>SecondScreen</a:t>
            </a:r>
            <a:r>
              <a:rPr lang="en-US" i="1" dirty="0"/>
              <a:t>(),  </a:t>
            </a:r>
          </a:p>
          <a:p>
            <a:pPr marL="457200" lvl="1" indent="0">
              <a:buNone/>
            </a:pPr>
            <a:r>
              <a:rPr lang="en-US" i="1" dirty="0"/>
              <a:t>  },  </a:t>
            </a:r>
          </a:p>
          <a:p>
            <a:pPr marL="457200" lvl="1" indent="0">
              <a:buNone/>
            </a:pPr>
            <a:endParaRPr lang="en-GB"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76400" y="469818"/>
            <a:ext cx="10515600" cy="1325563"/>
          </a:xfrm>
        </p:spPr>
        <p:txBody>
          <a:bodyPr/>
          <a:lstStyle/>
          <a:p>
            <a:r>
              <a:rPr lang="en-US" dirty="0" err="1"/>
              <a:t>Navigator.push</a:t>
            </a:r>
            <a:r>
              <a:rPr lang="en-US" dirty="0"/>
              <a:t>()</a:t>
            </a:r>
            <a:endParaRPr lang="en-GB" dirty="0"/>
          </a:p>
        </p:txBody>
      </p:sp>
      <p:sp>
        <p:nvSpPr>
          <p:cNvPr id="4" name="Content Placeholder 3"/>
          <p:cNvSpPr>
            <a:spLocks noGrp="1"/>
          </p:cNvSpPr>
          <p:nvPr>
            <p:ph idx="1"/>
          </p:nvPr>
        </p:nvSpPr>
        <p:spPr/>
        <p:txBody>
          <a:bodyPr/>
          <a:lstStyle/>
          <a:p>
            <a:pPr marL="0" indent="0">
              <a:buNone/>
            </a:pPr>
            <a:r>
              <a:rPr lang="en-US" dirty="0"/>
              <a:t>The </a:t>
            </a:r>
            <a:r>
              <a:rPr lang="en-US" dirty="0" err="1"/>
              <a:t>Navigator.push</a:t>
            </a:r>
            <a:r>
              <a:rPr lang="en-US" dirty="0"/>
              <a:t>() method is used to navigate/switch to a new route/page/screen. The </a:t>
            </a:r>
            <a:r>
              <a:rPr lang="en-US" b="1" dirty="0"/>
              <a:t>push()</a:t>
            </a:r>
            <a:r>
              <a:rPr lang="en-US" dirty="0"/>
              <a:t> method adds a page/route on the stack. </a:t>
            </a:r>
          </a:p>
          <a:p>
            <a:pPr marL="914400" lvl="2" indent="0">
              <a:buNone/>
            </a:pPr>
            <a:r>
              <a:rPr lang="en-GB" dirty="0" err="1"/>
              <a:t>onPressed</a:t>
            </a:r>
            <a:r>
              <a:rPr lang="en-GB" dirty="0"/>
              <a:t>: () {  </a:t>
            </a:r>
          </a:p>
          <a:p>
            <a:pPr marL="914400" lvl="2" indent="0">
              <a:buNone/>
            </a:pPr>
            <a:r>
              <a:rPr lang="en-GB" dirty="0"/>
              <a:t>  </a:t>
            </a:r>
            <a:r>
              <a:rPr lang="en-GB" dirty="0" err="1"/>
              <a:t>Navigator.push</a:t>
            </a:r>
            <a:r>
              <a:rPr lang="en-GB" dirty="0"/>
              <a:t>(  </a:t>
            </a:r>
          </a:p>
          <a:p>
            <a:pPr marL="914400" lvl="2" indent="0">
              <a:buNone/>
            </a:pPr>
            <a:r>
              <a:rPr lang="en-GB" dirty="0"/>
              <a:t>    context,  </a:t>
            </a:r>
          </a:p>
          <a:p>
            <a:pPr marL="914400" lvl="2" indent="0">
              <a:buNone/>
            </a:pPr>
            <a:r>
              <a:rPr lang="en-GB" dirty="0"/>
              <a:t>    </a:t>
            </a:r>
            <a:r>
              <a:rPr lang="en-GB" dirty="0" err="1"/>
              <a:t>MaterialPageRoute</a:t>
            </a:r>
            <a:r>
              <a:rPr lang="en-GB" dirty="0"/>
              <a:t>(builder: (context) =&gt; </a:t>
            </a:r>
            <a:r>
              <a:rPr lang="en-GB" dirty="0" err="1"/>
              <a:t>SecondRoute</a:t>
            </a:r>
            <a:r>
              <a:rPr lang="en-GB" dirty="0"/>
              <a:t>()),  </a:t>
            </a:r>
          </a:p>
          <a:p>
            <a:pPr marL="914400" lvl="2" indent="0">
              <a:buNone/>
            </a:pPr>
            <a:r>
              <a:rPr lang="en-GB" dirty="0"/>
              <a:t>  );  </a:t>
            </a:r>
          </a:p>
          <a:p>
            <a:pPr marL="914400" lvl="2" indent="0">
              <a:buNone/>
            </a:pPr>
            <a:r>
              <a:rPr lang="en-GB" dirty="0"/>
              <a:t>} </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808</Words>
  <Application>Microsoft Office PowerPoint</Application>
  <PresentationFormat>Widescreen</PresentationFormat>
  <Paragraphs>117</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Topics to be Covered</vt:lpstr>
      <vt:lpstr>PowerPoint Presentation</vt:lpstr>
      <vt:lpstr>Navigation and Routes</vt:lpstr>
      <vt:lpstr>Navigator.push()</vt:lpstr>
      <vt:lpstr>Navigator.pop() </vt:lpstr>
      <vt:lpstr>Navigation Route</vt:lpstr>
      <vt:lpstr>initialRoute and Named route</vt:lpstr>
      <vt:lpstr>Navigator.push()</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44</cp:revision>
  <dcterms:created xsi:type="dcterms:W3CDTF">2022-04-06T09:07:20Z</dcterms:created>
  <dcterms:modified xsi:type="dcterms:W3CDTF">2022-05-16T13:29:08Z</dcterms:modified>
</cp:coreProperties>
</file>