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303" r:id="rId2"/>
    <p:sldId id="304" r:id="rId3"/>
    <p:sldId id="256" r:id="rId4"/>
    <p:sldId id="257" r:id="rId5"/>
    <p:sldId id="262" r:id="rId6"/>
    <p:sldId id="268" r:id="rId7"/>
    <p:sldId id="264" r:id="rId8"/>
    <p:sldId id="265" r:id="rId9"/>
    <p:sldId id="266" r:id="rId10"/>
    <p:sldId id="267" r:id="rId11"/>
    <p:sldId id="269" r:id="rId12"/>
    <p:sldId id="270" r:id="rId13"/>
    <p:sldId id="271" r:id="rId14"/>
    <p:sldId id="273" r:id="rId15"/>
    <p:sldId id="274"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2985E"/>
    <a:srgbClr val="02967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6FA061F-5945-4858-A547-239B8D0C13AD}" v="56" dt="2022-04-06T12:03:49.58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3659" autoAdjust="0"/>
  </p:normalViewPr>
  <p:slideViewPr>
    <p:cSldViewPr snapToGrid="0">
      <p:cViewPr varScale="1">
        <p:scale>
          <a:sx n="53" d="100"/>
          <a:sy n="53" d="100"/>
        </p:scale>
        <p:origin x="1380" y="7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929D73-9A87-44BA-87AF-7C64578B240F}" type="datetimeFigureOut">
              <a:rPr lang="en-US" smtClean="0"/>
              <a:t>5/16/2022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0556B15-0856-4121-AAB7-C8F0CBDE875A}" type="slidenum">
              <a:rPr lang="en-US" smtClean="0"/>
              <a:t>‹#›</a:t>
            </a:fld>
            <a:endParaRPr lang="en-US"/>
          </a:p>
        </p:txBody>
      </p:sp>
    </p:spTree>
    <p:extLst>
      <p:ext uri="{BB962C8B-B14F-4D97-AF65-F5344CB8AC3E}">
        <p14:creationId xmlns:p14="http://schemas.microsoft.com/office/powerpoint/2010/main" val="41258015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0556B15-0856-4121-AAB7-C8F0CBDE875A}" type="slidenum">
              <a:rPr lang="en-US" smtClean="0"/>
              <a:t>2</a:t>
            </a:fld>
            <a:endParaRPr lang="en-US"/>
          </a:p>
        </p:txBody>
      </p:sp>
    </p:spTree>
    <p:extLst>
      <p:ext uri="{BB962C8B-B14F-4D97-AF65-F5344CB8AC3E}">
        <p14:creationId xmlns:p14="http://schemas.microsoft.com/office/powerpoint/2010/main" val="37202863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APIs are like </a:t>
            </a:r>
            <a:r>
              <a:rPr lang="en-US" sz="1200" b="1" i="0" kern="1200" dirty="0">
                <a:solidFill>
                  <a:schemeClr val="tx1"/>
                </a:solidFill>
                <a:effectLst/>
                <a:latin typeface="+mn-lt"/>
                <a:ea typeface="+mn-ea"/>
                <a:cs typeface="+mn-cs"/>
              </a:rPr>
              <a:t>the engine of a car</a:t>
            </a:r>
            <a:r>
              <a:rPr lang="en-US" sz="1200" b="0" i="0" kern="1200" dirty="0">
                <a:solidFill>
                  <a:schemeClr val="tx1"/>
                </a:solidFill>
                <a:effectLst/>
                <a:latin typeface="+mn-lt"/>
                <a:ea typeface="+mn-ea"/>
                <a:cs typeface="+mn-cs"/>
              </a:rPr>
              <a:t>. You don't have to know how it works but rather just turn the key in the ignition and it handles everything underneath. APIs are like fabric woven together from different sources to make something new. </a:t>
            </a:r>
            <a:endParaRPr lang="en-US" dirty="0"/>
          </a:p>
        </p:txBody>
      </p:sp>
      <p:sp>
        <p:nvSpPr>
          <p:cNvPr id="4" name="Slide Number Placeholder 3"/>
          <p:cNvSpPr>
            <a:spLocks noGrp="1"/>
          </p:cNvSpPr>
          <p:nvPr>
            <p:ph type="sldNum" sz="quarter" idx="10"/>
          </p:nvPr>
        </p:nvSpPr>
        <p:spPr/>
        <p:txBody>
          <a:bodyPr/>
          <a:lstStyle/>
          <a:p>
            <a:fld id="{80556B15-0856-4121-AAB7-C8F0CBDE875A}" type="slidenum">
              <a:rPr lang="en-US" smtClean="0"/>
              <a:t>4</a:t>
            </a:fld>
            <a:endParaRPr lang="en-US"/>
          </a:p>
        </p:txBody>
      </p:sp>
    </p:spTree>
    <p:extLst>
      <p:ext uri="{BB962C8B-B14F-4D97-AF65-F5344CB8AC3E}">
        <p14:creationId xmlns:p14="http://schemas.microsoft.com/office/powerpoint/2010/main" val="14877985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Fetching data from the internet is necessary for most apps. Dart and Flutter provides </a:t>
            </a:r>
            <a:r>
              <a:rPr lang="en-US" b="1" dirty="0"/>
              <a:t>http package</a:t>
            </a:r>
            <a:r>
              <a:rPr lang="en-US" dirty="0"/>
              <a:t> to use http resources.</a:t>
            </a:r>
          </a:p>
          <a:p>
            <a:pPr marL="0" indent="0">
              <a:buNone/>
            </a:pPr>
            <a:r>
              <a:rPr lang="en-US" dirty="0">
                <a:solidFill>
                  <a:srgbClr val="4A4A4A"/>
                </a:solidFill>
                <a:latin typeface="Roboto" panose="02000000000000000000" pitchFamily="2" charset="0"/>
              </a:rPr>
              <a:t>This package contains a set of high-level functions and classes that make it easy to consume HTTP resources.</a:t>
            </a:r>
          </a:p>
          <a:p>
            <a:pPr marL="0" indent="0">
              <a:buNone/>
            </a:pPr>
            <a:r>
              <a:rPr lang="en-US" dirty="0"/>
              <a:t>The http package uses </a:t>
            </a:r>
            <a:r>
              <a:rPr lang="en-US" b="1" dirty="0"/>
              <a:t>await</a:t>
            </a:r>
            <a:r>
              <a:rPr lang="en-US" dirty="0"/>
              <a:t> and </a:t>
            </a:r>
            <a:r>
              <a:rPr lang="en-US" b="1" dirty="0" err="1"/>
              <a:t>async</a:t>
            </a:r>
            <a:r>
              <a:rPr lang="en-US" dirty="0"/>
              <a:t> features and provides many high-level methods such as read, get, post, put, head, and delete methods for sending and receiving data from remote locations.</a:t>
            </a:r>
          </a:p>
          <a:p>
            <a:pPr marL="0" indent="0">
              <a:buNone/>
            </a:pPr>
            <a:r>
              <a:rPr lang="en-US" dirty="0"/>
              <a:t>The http package also provides a standard </a:t>
            </a:r>
            <a:r>
              <a:rPr lang="en-US" b="1" dirty="0"/>
              <a:t>http client class</a:t>
            </a:r>
            <a:r>
              <a:rPr lang="en-US" dirty="0"/>
              <a:t> that supports the persistent connection. This class is useful when a lot of requests to be made on a particular server. It should be closed properly using the </a:t>
            </a:r>
            <a:r>
              <a:rPr lang="en-US" b="1" dirty="0"/>
              <a:t>close</a:t>
            </a:r>
            <a:r>
              <a:rPr lang="en-US" dirty="0"/>
              <a:t>() method.</a:t>
            </a:r>
            <a:endParaRPr lang="en-US" dirty="0">
              <a:solidFill>
                <a:srgbClr val="4A4A4A"/>
              </a:solidFill>
              <a:latin typeface="Roboto" panose="02000000000000000000" pitchFamily="2" charset="0"/>
            </a:endParaRPr>
          </a:p>
          <a:p>
            <a:endParaRPr lang="en-US" dirty="0"/>
          </a:p>
        </p:txBody>
      </p:sp>
      <p:sp>
        <p:nvSpPr>
          <p:cNvPr id="4" name="Slide Number Placeholder 3"/>
          <p:cNvSpPr>
            <a:spLocks noGrp="1"/>
          </p:cNvSpPr>
          <p:nvPr>
            <p:ph type="sldNum" sz="quarter" idx="10"/>
          </p:nvPr>
        </p:nvSpPr>
        <p:spPr/>
        <p:txBody>
          <a:bodyPr/>
          <a:lstStyle/>
          <a:p>
            <a:fld id="{80556B15-0856-4121-AAB7-C8F0CBDE875A}" type="slidenum">
              <a:rPr lang="en-US" smtClean="0"/>
              <a:t>5</a:t>
            </a:fld>
            <a:endParaRPr lang="en-US"/>
          </a:p>
        </p:txBody>
      </p:sp>
    </p:spTree>
    <p:extLst>
      <p:ext uri="{BB962C8B-B14F-4D97-AF65-F5344CB8AC3E}">
        <p14:creationId xmlns:p14="http://schemas.microsoft.com/office/powerpoint/2010/main" val="19018904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0556B15-0856-4121-AAB7-C8F0CBDE875A}" type="slidenum">
              <a:rPr lang="en-US" smtClean="0"/>
              <a:t>8</a:t>
            </a:fld>
            <a:endParaRPr lang="en-US"/>
          </a:p>
        </p:txBody>
      </p:sp>
    </p:spTree>
    <p:extLst>
      <p:ext uri="{BB962C8B-B14F-4D97-AF65-F5344CB8AC3E}">
        <p14:creationId xmlns:p14="http://schemas.microsoft.com/office/powerpoint/2010/main" val="15293980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0556B15-0856-4121-AAB7-C8F0CBDE875A}" type="slidenum">
              <a:rPr lang="en-US" smtClean="0"/>
              <a:t>9</a:t>
            </a:fld>
            <a:endParaRPr lang="en-US"/>
          </a:p>
        </p:txBody>
      </p:sp>
    </p:spTree>
    <p:extLst>
      <p:ext uri="{BB962C8B-B14F-4D97-AF65-F5344CB8AC3E}">
        <p14:creationId xmlns:p14="http://schemas.microsoft.com/office/powerpoint/2010/main" val="41889489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0556B15-0856-4121-AAB7-C8F0CBDE875A}" type="slidenum">
              <a:rPr lang="en-US" smtClean="0"/>
              <a:t>11</a:t>
            </a:fld>
            <a:endParaRPr lang="en-US"/>
          </a:p>
        </p:txBody>
      </p:sp>
    </p:spTree>
    <p:extLst>
      <p:ext uri="{BB962C8B-B14F-4D97-AF65-F5344CB8AC3E}">
        <p14:creationId xmlns:p14="http://schemas.microsoft.com/office/powerpoint/2010/main" val="37202863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33B86AA8-458E-4A4F-AD13-B0B04124F6C3}" type="datetime1">
              <a:rPr lang="en-US" smtClean="0"/>
              <a:t>5/16/2022</a:t>
            </a:fld>
            <a:endParaRPr lang="en-US"/>
          </a:p>
        </p:txBody>
      </p:sp>
      <p:sp>
        <p:nvSpPr>
          <p:cNvPr id="5" name="Footer Placeholder 4"/>
          <p:cNvSpPr>
            <a:spLocks noGrp="1"/>
          </p:cNvSpPr>
          <p:nvPr>
            <p:ph type="ftr" sz="quarter" idx="11"/>
          </p:nvPr>
        </p:nvSpPr>
        <p:spPr/>
        <p:txBody>
          <a:bodyPr/>
          <a:lstStyle/>
          <a:p>
            <a:r>
              <a:rPr lang="en-US"/>
              <a:t>IT Industry-Academia Bridge Program</a:t>
            </a:r>
          </a:p>
        </p:txBody>
      </p:sp>
      <p:sp>
        <p:nvSpPr>
          <p:cNvPr id="6" name="Slide Number Placeholder 5"/>
          <p:cNvSpPr>
            <a:spLocks noGrp="1"/>
          </p:cNvSpPr>
          <p:nvPr>
            <p:ph type="sldNum" sz="quarter" idx="12"/>
          </p:nvPr>
        </p:nvSpPr>
        <p:spPr/>
        <p:txBody>
          <a:bodyPr/>
          <a:lstStyle/>
          <a:p>
            <a:fld id="{CD6EE78D-3A55-4166-9906-926CAD5E0DCA}" type="slidenum">
              <a:rPr lang="en-US" smtClean="0"/>
              <a:t>‹#›</a:t>
            </a:fld>
            <a:endParaRPr lang="en-US"/>
          </a:p>
        </p:txBody>
      </p:sp>
    </p:spTree>
    <p:extLst>
      <p:ext uri="{BB962C8B-B14F-4D97-AF65-F5344CB8AC3E}">
        <p14:creationId xmlns:p14="http://schemas.microsoft.com/office/powerpoint/2010/main" val="172088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292C7A2-8CE1-4A33-83B2-49624AB38BC9}" type="datetime1">
              <a:rPr lang="en-US" smtClean="0"/>
              <a:t>5/16/2022</a:t>
            </a:fld>
            <a:endParaRPr lang="en-US"/>
          </a:p>
        </p:txBody>
      </p:sp>
      <p:sp>
        <p:nvSpPr>
          <p:cNvPr id="5" name="Footer Placeholder 4"/>
          <p:cNvSpPr>
            <a:spLocks noGrp="1"/>
          </p:cNvSpPr>
          <p:nvPr>
            <p:ph type="ftr" sz="quarter" idx="11"/>
          </p:nvPr>
        </p:nvSpPr>
        <p:spPr/>
        <p:txBody>
          <a:bodyPr/>
          <a:lstStyle/>
          <a:p>
            <a:r>
              <a:rPr lang="en-US"/>
              <a:t>IT Industry-Academia Bridge Program</a:t>
            </a:r>
          </a:p>
        </p:txBody>
      </p:sp>
      <p:sp>
        <p:nvSpPr>
          <p:cNvPr id="6" name="Slide Number Placeholder 5"/>
          <p:cNvSpPr>
            <a:spLocks noGrp="1"/>
          </p:cNvSpPr>
          <p:nvPr>
            <p:ph type="sldNum" sz="quarter" idx="12"/>
          </p:nvPr>
        </p:nvSpPr>
        <p:spPr/>
        <p:txBody>
          <a:bodyPr/>
          <a:lstStyle/>
          <a:p>
            <a:fld id="{CD6EE78D-3A55-4166-9906-926CAD5E0DCA}" type="slidenum">
              <a:rPr lang="en-US" smtClean="0"/>
              <a:t>‹#›</a:t>
            </a:fld>
            <a:endParaRPr lang="en-US"/>
          </a:p>
        </p:txBody>
      </p:sp>
    </p:spTree>
    <p:extLst>
      <p:ext uri="{BB962C8B-B14F-4D97-AF65-F5344CB8AC3E}">
        <p14:creationId xmlns:p14="http://schemas.microsoft.com/office/powerpoint/2010/main" val="42706788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9854C9B-22E6-44DE-9981-73455F6EBED3}" type="datetime1">
              <a:rPr lang="en-US" smtClean="0"/>
              <a:t>5/16/2022</a:t>
            </a:fld>
            <a:endParaRPr lang="en-US"/>
          </a:p>
        </p:txBody>
      </p:sp>
      <p:sp>
        <p:nvSpPr>
          <p:cNvPr id="5" name="Footer Placeholder 4"/>
          <p:cNvSpPr>
            <a:spLocks noGrp="1"/>
          </p:cNvSpPr>
          <p:nvPr>
            <p:ph type="ftr" sz="quarter" idx="11"/>
          </p:nvPr>
        </p:nvSpPr>
        <p:spPr/>
        <p:txBody>
          <a:bodyPr/>
          <a:lstStyle/>
          <a:p>
            <a:r>
              <a:rPr lang="en-US"/>
              <a:t>IT Industry-Academia Bridge Program</a:t>
            </a:r>
          </a:p>
        </p:txBody>
      </p:sp>
      <p:sp>
        <p:nvSpPr>
          <p:cNvPr id="6" name="Slide Number Placeholder 5"/>
          <p:cNvSpPr>
            <a:spLocks noGrp="1"/>
          </p:cNvSpPr>
          <p:nvPr>
            <p:ph type="sldNum" sz="quarter" idx="12"/>
          </p:nvPr>
        </p:nvSpPr>
        <p:spPr/>
        <p:txBody>
          <a:bodyPr/>
          <a:lstStyle/>
          <a:p>
            <a:fld id="{CD6EE78D-3A55-4166-9906-926CAD5E0DCA}" type="slidenum">
              <a:rPr lang="en-US" smtClean="0"/>
              <a:t>‹#›</a:t>
            </a:fld>
            <a:endParaRPr lang="en-US"/>
          </a:p>
        </p:txBody>
      </p:sp>
    </p:spTree>
    <p:extLst>
      <p:ext uri="{BB962C8B-B14F-4D97-AF65-F5344CB8AC3E}">
        <p14:creationId xmlns:p14="http://schemas.microsoft.com/office/powerpoint/2010/main" val="37579944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A5E3EB9-6B3E-4CC0-A2CB-6B1ED04CBAE1}" type="datetime1">
              <a:rPr lang="en-US" smtClean="0"/>
              <a:t>5/16/2022</a:t>
            </a:fld>
            <a:endParaRPr lang="en-US"/>
          </a:p>
        </p:txBody>
      </p:sp>
      <p:sp>
        <p:nvSpPr>
          <p:cNvPr id="5" name="Footer Placeholder 4"/>
          <p:cNvSpPr>
            <a:spLocks noGrp="1"/>
          </p:cNvSpPr>
          <p:nvPr>
            <p:ph type="ftr" sz="quarter" idx="11"/>
          </p:nvPr>
        </p:nvSpPr>
        <p:spPr/>
        <p:txBody>
          <a:bodyPr/>
          <a:lstStyle/>
          <a:p>
            <a:r>
              <a:rPr lang="en-US"/>
              <a:t>IT Industry-Academia Bridge Program</a:t>
            </a:r>
          </a:p>
        </p:txBody>
      </p:sp>
      <p:sp>
        <p:nvSpPr>
          <p:cNvPr id="6" name="Slide Number Placeholder 5"/>
          <p:cNvSpPr>
            <a:spLocks noGrp="1"/>
          </p:cNvSpPr>
          <p:nvPr>
            <p:ph type="sldNum" sz="quarter" idx="12"/>
          </p:nvPr>
        </p:nvSpPr>
        <p:spPr/>
        <p:txBody>
          <a:bodyPr/>
          <a:lstStyle/>
          <a:p>
            <a:fld id="{CD6EE78D-3A55-4166-9906-926CAD5E0DCA}" type="slidenum">
              <a:rPr lang="en-US" smtClean="0"/>
              <a:t>‹#›</a:t>
            </a:fld>
            <a:endParaRPr lang="en-US"/>
          </a:p>
        </p:txBody>
      </p:sp>
    </p:spTree>
    <p:extLst>
      <p:ext uri="{BB962C8B-B14F-4D97-AF65-F5344CB8AC3E}">
        <p14:creationId xmlns:p14="http://schemas.microsoft.com/office/powerpoint/2010/main" val="238779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9E772BE-3B88-4448-9D14-22C5EB54937F}" type="datetime1">
              <a:rPr lang="en-US" smtClean="0"/>
              <a:t>5/16/2022</a:t>
            </a:fld>
            <a:endParaRPr lang="en-US"/>
          </a:p>
        </p:txBody>
      </p:sp>
      <p:sp>
        <p:nvSpPr>
          <p:cNvPr id="5" name="Footer Placeholder 4"/>
          <p:cNvSpPr>
            <a:spLocks noGrp="1"/>
          </p:cNvSpPr>
          <p:nvPr>
            <p:ph type="ftr" sz="quarter" idx="11"/>
          </p:nvPr>
        </p:nvSpPr>
        <p:spPr/>
        <p:txBody>
          <a:bodyPr/>
          <a:lstStyle/>
          <a:p>
            <a:r>
              <a:rPr lang="en-US"/>
              <a:t>IT Industry-Academia Bridge Program</a:t>
            </a:r>
          </a:p>
        </p:txBody>
      </p:sp>
      <p:sp>
        <p:nvSpPr>
          <p:cNvPr id="6" name="Slide Number Placeholder 5"/>
          <p:cNvSpPr>
            <a:spLocks noGrp="1"/>
          </p:cNvSpPr>
          <p:nvPr>
            <p:ph type="sldNum" sz="quarter" idx="12"/>
          </p:nvPr>
        </p:nvSpPr>
        <p:spPr/>
        <p:txBody>
          <a:bodyPr/>
          <a:lstStyle/>
          <a:p>
            <a:fld id="{CD6EE78D-3A55-4166-9906-926CAD5E0DCA}" type="slidenum">
              <a:rPr lang="en-US" smtClean="0"/>
              <a:t>‹#›</a:t>
            </a:fld>
            <a:endParaRPr lang="en-US"/>
          </a:p>
        </p:txBody>
      </p:sp>
    </p:spTree>
    <p:extLst>
      <p:ext uri="{BB962C8B-B14F-4D97-AF65-F5344CB8AC3E}">
        <p14:creationId xmlns:p14="http://schemas.microsoft.com/office/powerpoint/2010/main" val="31745998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2100554-2FC9-4002-A79E-635AA29674D6}" type="datetime1">
              <a:rPr lang="en-US" smtClean="0"/>
              <a:t>5/16/2022</a:t>
            </a:fld>
            <a:endParaRPr lang="en-US"/>
          </a:p>
        </p:txBody>
      </p:sp>
      <p:sp>
        <p:nvSpPr>
          <p:cNvPr id="6" name="Footer Placeholder 5"/>
          <p:cNvSpPr>
            <a:spLocks noGrp="1"/>
          </p:cNvSpPr>
          <p:nvPr>
            <p:ph type="ftr" sz="quarter" idx="11"/>
          </p:nvPr>
        </p:nvSpPr>
        <p:spPr/>
        <p:txBody>
          <a:bodyPr/>
          <a:lstStyle/>
          <a:p>
            <a:r>
              <a:rPr lang="en-US"/>
              <a:t>IT Industry-Academia Bridge Program</a:t>
            </a:r>
          </a:p>
        </p:txBody>
      </p:sp>
      <p:sp>
        <p:nvSpPr>
          <p:cNvPr id="7" name="Slide Number Placeholder 6"/>
          <p:cNvSpPr>
            <a:spLocks noGrp="1"/>
          </p:cNvSpPr>
          <p:nvPr>
            <p:ph type="sldNum" sz="quarter" idx="12"/>
          </p:nvPr>
        </p:nvSpPr>
        <p:spPr/>
        <p:txBody>
          <a:bodyPr/>
          <a:lstStyle/>
          <a:p>
            <a:fld id="{CD6EE78D-3A55-4166-9906-926CAD5E0DCA}" type="slidenum">
              <a:rPr lang="en-US" smtClean="0"/>
              <a:t>‹#›</a:t>
            </a:fld>
            <a:endParaRPr lang="en-US"/>
          </a:p>
        </p:txBody>
      </p:sp>
    </p:spTree>
    <p:extLst>
      <p:ext uri="{BB962C8B-B14F-4D97-AF65-F5344CB8AC3E}">
        <p14:creationId xmlns:p14="http://schemas.microsoft.com/office/powerpoint/2010/main" val="40178574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5A03513-869C-4A96-8299-A1139FD2C595}" type="datetime1">
              <a:rPr lang="en-US" smtClean="0"/>
              <a:t>5/16/2022</a:t>
            </a:fld>
            <a:endParaRPr lang="en-US"/>
          </a:p>
        </p:txBody>
      </p:sp>
      <p:sp>
        <p:nvSpPr>
          <p:cNvPr id="8" name="Footer Placeholder 7"/>
          <p:cNvSpPr>
            <a:spLocks noGrp="1"/>
          </p:cNvSpPr>
          <p:nvPr>
            <p:ph type="ftr" sz="quarter" idx="11"/>
          </p:nvPr>
        </p:nvSpPr>
        <p:spPr/>
        <p:txBody>
          <a:bodyPr/>
          <a:lstStyle/>
          <a:p>
            <a:r>
              <a:rPr lang="en-US"/>
              <a:t>IT Industry-Academia Bridge Program</a:t>
            </a:r>
          </a:p>
        </p:txBody>
      </p:sp>
      <p:sp>
        <p:nvSpPr>
          <p:cNvPr id="9" name="Slide Number Placeholder 8"/>
          <p:cNvSpPr>
            <a:spLocks noGrp="1"/>
          </p:cNvSpPr>
          <p:nvPr>
            <p:ph type="sldNum" sz="quarter" idx="12"/>
          </p:nvPr>
        </p:nvSpPr>
        <p:spPr/>
        <p:txBody>
          <a:bodyPr/>
          <a:lstStyle/>
          <a:p>
            <a:fld id="{CD6EE78D-3A55-4166-9906-926CAD5E0DCA}" type="slidenum">
              <a:rPr lang="en-US" smtClean="0"/>
              <a:t>‹#›</a:t>
            </a:fld>
            <a:endParaRPr lang="en-US"/>
          </a:p>
        </p:txBody>
      </p:sp>
    </p:spTree>
    <p:extLst>
      <p:ext uri="{BB962C8B-B14F-4D97-AF65-F5344CB8AC3E}">
        <p14:creationId xmlns:p14="http://schemas.microsoft.com/office/powerpoint/2010/main" val="7490684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631D81E-083C-45EE-B807-4E79B9577858}" type="datetime1">
              <a:rPr lang="en-US" smtClean="0"/>
              <a:t>5/16/2022</a:t>
            </a:fld>
            <a:endParaRPr lang="en-US"/>
          </a:p>
        </p:txBody>
      </p:sp>
      <p:sp>
        <p:nvSpPr>
          <p:cNvPr id="4" name="Footer Placeholder 3"/>
          <p:cNvSpPr>
            <a:spLocks noGrp="1"/>
          </p:cNvSpPr>
          <p:nvPr>
            <p:ph type="ftr" sz="quarter" idx="11"/>
          </p:nvPr>
        </p:nvSpPr>
        <p:spPr/>
        <p:txBody>
          <a:bodyPr/>
          <a:lstStyle/>
          <a:p>
            <a:r>
              <a:rPr lang="en-US"/>
              <a:t>IT Industry-Academia Bridge Program</a:t>
            </a:r>
          </a:p>
        </p:txBody>
      </p:sp>
      <p:sp>
        <p:nvSpPr>
          <p:cNvPr id="5" name="Slide Number Placeholder 4"/>
          <p:cNvSpPr>
            <a:spLocks noGrp="1"/>
          </p:cNvSpPr>
          <p:nvPr>
            <p:ph type="sldNum" sz="quarter" idx="12"/>
          </p:nvPr>
        </p:nvSpPr>
        <p:spPr/>
        <p:txBody>
          <a:bodyPr/>
          <a:lstStyle/>
          <a:p>
            <a:fld id="{CD6EE78D-3A55-4166-9906-926CAD5E0DCA}" type="slidenum">
              <a:rPr lang="en-US" smtClean="0"/>
              <a:t>‹#›</a:t>
            </a:fld>
            <a:endParaRPr lang="en-US"/>
          </a:p>
        </p:txBody>
      </p:sp>
    </p:spTree>
    <p:extLst>
      <p:ext uri="{BB962C8B-B14F-4D97-AF65-F5344CB8AC3E}">
        <p14:creationId xmlns:p14="http://schemas.microsoft.com/office/powerpoint/2010/main" val="32170945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F81299-554B-48CC-965A-BF4495463D1B}" type="datetime1">
              <a:rPr lang="en-US" smtClean="0"/>
              <a:t>5/16/2022</a:t>
            </a:fld>
            <a:endParaRPr lang="en-US"/>
          </a:p>
        </p:txBody>
      </p:sp>
      <p:sp>
        <p:nvSpPr>
          <p:cNvPr id="3" name="Footer Placeholder 2"/>
          <p:cNvSpPr>
            <a:spLocks noGrp="1"/>
          </p:cNvSpPr>
          <p:nvPr>
            <p:ph type="ftr" sz="quarter" idx="11"/>
          </p:nvPr>
        </p:nvSpPr>
        <p:spPr/>
        <p:txBody>
          <a:bodyPr/>
          <a:lstStyle/>
          <a:p>
            <a:r>
              <a:rPr lang="en-US"/>
              <a:t>IT Industry-Academia Bridge Program</a:t>
            </a:r>
          </a:p>
        </p:txBody>
      </p:sp>
      <p:sp>
        <p:nvSpPr>
          <p:cNvPr id="4" name="Slide Number Placeholder 3"/>
          <p:cNvSpPr>
            <a:spLocks noGrp="1"/>
          </p:cNvSpPr>
          <p:nvPr>
            <p:ph type="sldNum" sz="quarter" idx="12"/>
          </p:nvPr>
        </p:nvSpPr>
        <p:spPr/>
        <p:txBody>
          <a:bodyPr/>
          <a:lstStyle/>
          <a:p>
            <a:fld id="{CD6EE78D-3A55-4166-9906-926CAD5E0DCA}" type="slidenum">
              <a:rPr lang="en-US" smtClean="0"/>
              <a:t>‹#›</a:t>
            </a:fld>
            <a:endParaRPr lang="en-US"/>
          </a:p>
        </p:txBody>
      </p:sp>
    </p:spTree>
    <p:extLst>
      <p:ext uri="{BB962C8B-B14F-4D97-AF65-F5344CB8AC3E}">
        <p14:creationId xmlns:p14="http://schemas.microsoft.com/office/powerpoint/2010/main" val="4405969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9580748-8DD1-475E-B624-BDEAED64B0BF}" type="datetime1">
              <a:rPr lang="en-US" smtClean="0"/>
              <a:t>5/16/2022</a:t>
            </a:fld>
            <a:endParaRPr lang="en-US"/>
          </a:p>
        </p:txBody>
      </p:sp>
      <p:sp>
        <p:nvSpPr>
          <p:cNvPr id="6" name="Footer Placeholder 5"/>
          <p:cNvSpPr>
            <a:spLocks noGrp="1"/>
          </p:cNvSpPr>
          <p:nvPr>
            <p:ph type="ftr" sz="quarter" idx="11"/>
          </p:nvPr>
        </p:nvSpPr>
        <p:spPr/>
        <p:txBody>
          <a:bodyPr/>
          <a:lstStyle/>
          <a:p>
            <a:r>
              <a:rPr lang="en-US"/>
              <a:t>IT Industry-Academia Bridge Program</a:t>
            </a:r>
          </a:p>
        </p:txBody>
      </p:sp>
      <p:sp>
        <p:nvSpPr>
          <p:cNvPr id="7" name="Slide Number Placeholder 6"/>
          <p:cNvSpPr>
            <a:spLocks noGrp="1"/>
          </p:cNvSpPr>
          <p:nvPr>
            <p:ph type="sldNum" sz="quarter" idx="12"/>
          </p:nvPr>
        </p:nvSpPr>
        <p:spPr/>
        <p:txBody>
          <a:bodyPr/>
          <a:lstStyle/>
          <a:p>
            <a:fld id="{CD6EE78D-3A55-4166-9906-926CAD5E0DCA}" type="slidenum">
              <a:rPr lang="en-US" smtClean="0"/>
              <a:t>‹#›</a:t>
            </a:fld>
            <a:endParaRPr lang="en-US"/>
          </a:p>
        </p:txBody>
      </p:sp>
    </p:spTree>
    <p:extLst>
      <p:ext uri="{BB962C8B-B14F-4D97-AF65-F5344CB8AC3E}">
        <p14:creationId xmlns:p14="http://schemas.microsoft.com/office/powerpoint/2010/main" val="18475915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E595C81-ABA7-4EA6-9A2B-7847E819BF33}" type="datetime1">
              <a:rPr lang="en-US" smtClean="0"/>
              <a:t>5/16/2022</a:t>
            </a:fld>
            <a:endParaRPr lang="en-US"/>
          </a:p>
        </p:txBody>
      </p:sp>
      <p:sp>
        <p:nvSpPr>
          <p:cNvPr id="6" name="Footer Placeholder 5"/>
          <p:cNvSpPr>
            <a:spLocks noGrp="1"/>
          </p:cNvSpPr>
          <p:nvPr>
            <p:ph type="ftr" sz="quarter" idx="11"/>
          </p:nvPr>
        </p:nvSpPr>
        <p:spPr/>
        <p:txBody>
          <a:bodyPr/>
          <a:lstStyle/>
          <a:p>
            <a:r>
              <a:rPr lang="en-US"/>
              <a:t>IT Industry-Academia Bridge Program</a:t>
            </a:r>
          </a:p>
        </p:txBody>
      </p:sp>
      <p:sp>
        <p:nvSpPr>
          <p:cNvPr id="7" name="Slide Number Placeholder 6"/>
          <p:cNvSpPr>
            <a:spLocks noGrp="1"/>
          </p:cNvSpPr>
          <p:nvPr>
            <p:ph type="sldNum" sz="quarter" idx="12"/>
          </p:nvPr>
        </p:nvSpPr>
        <p:spPr/>
        <p:txBody>
          <a:bodyPr/>
          <a:lstStyle/>
          <a:p>
            <a:fld id="{CD6EE78D-3A55-4166-9906-926CAD5E0DCA}" type="slidenum">
              <a:rPr lang="en-US" smtClean="0"/>
              <a:t>‹#›</a:t>
            </a:fld>
            <a:endParaRPr lang="en-US"/>
          </a:p>
        </p:txBody>
      </p:sp>
    </p:spTree>
    <p:extLst>
      <p:ext uri="{BB962C8B-B14F-4D97-AF65-F5344CB8AC3E}">
        <p14:creationId xmlns:p14="http://schemas.microsoft.com/office/powerpoint/2010/main" val="33629631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4937246-9EE9-4ECB-8BB3-D1F347E5C363}" type="datetime1">
              <a:rPr lang="en-US" smtClean="0"/>
              <a:t>5/16/2022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IT Industry-Academia Bridge Program</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D6EE78D-3A55-4166-9906-926CAD5E0DCA}" type="slidenum">
              <a:rPr lang="en-US" smtClean="0"/>
              <a:t>‹#›</a:t>
            </a:fld>
            <a:endParaRPr lang="en-US"/>
          </a:p>
        </p:txBody>
      </p:sp>
    </p:spTree>
    <p:extLst>
      <p:ext uri="{BB962C8B-B14F-4D97-AF65-F5344CB8AC3E}">
        <p14:creationId xmlns:p14="http://schemas.microsoft.com/office/powerpoint/2010/main" val="19100154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hyperlink" Target="https://api.flutter.dev/flutter/dart-async/Future-class.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Isosceles Triangle 3"/>
          <p:cNvSpPr/>
          <p:nvPr/>
        </p:nvSpPr>
        <p:spPr>
          <a:xfrm>
            <a:off x="8909538" y="3133898"/>
            <a:ext cx="3375287" cy="3724102"/>
          </a:xfrm>
          <a:custGeom>
            <a:avLst/>
            <a:gdLst>
              <a:gd name="connsiteX0" fmla="*/ 0 w 5062451"/>
              <a:gd name="connsiteY0" fmla="*/ 3724102 h 3724102"/>
              <a:gd name="connsiteX1" fmla="*/ 2531226 w 5062451"/>
              <a:gd name="connsiteY1" fmla="*/ 0 h 3724102"/>
              <a:gd name="connsiteX2" fmla="*/ 5062451 w 5062451"/>
              <a:gd name="connsiteY2" fmla="*/ 3724102 h 3724102"/>
              <a:gd name="connsiteX3" fmla="*/ 0 w 5062451"/>
              <a:gd name="connsiteY3" fmla="*/ 3724102 h 3724102"/>
              <a:gd name="connsiteX0" fmla="*/ 0 w 2600605"/>
              <a:gd name="connsiteY0" fmla="*/ 3724102 h 3724102"/>
              <a:gd name="connsiteX1" fmla="*/ 2531226 w 2600605"/>
              <a:gd name="connsiteY1" fmla="*/ 0 h 3724102"/>
              <a:gd name="connsiteX2" fmla="*/ 2600605 w 2600605"/>
              <a:gd name="connsiteY2" fmla="*/ 3712379 h 3724102"/>
              <a:gd name="connsiteX3" fmla="*/ 0 w 2600605"/>
              <a:gd name="connsiteY3" fmla="*/ 3724102 h 3724102"/>
            </a:gdLst>
            <a:ahLst/>
            <a:cxnLst>
              <a:cxn ang="0">
                <a:pos x="connsiteX0" y="connsiteY0"/>
              </a:cxn>
              <a:cxn ang="0">
                <a:pos x="connsiteX1" y="connsiteY1"/>
              </a:cxn>
              <a:cxn ang="0">
                <a:pos x="connsiteX2" y="connsiteY2"/>
              </a:cxn>
              <a:cxn ang="0">
                <a:pos x="connsiteX3" y="connsiteY3"/>
              </a:cxn>
            </a:cxnLst>
            <a:rect l="l" t="t" r="r" b="b"/>
            <a:pathLst>
              <a:path w="2600605" h="3724102">
                <a:moveTo>
                  <a:pt x="0" y="3724102"/>
                </a:moveTo>
                <a:lnTo>
                  <a:pt x="2531226" y="0"/>
                </a:lnTo>
                <a:lnTo>
                  <a:pt x="2600605" y="3712379"/>
                </a:lnTo>
                <a:lnTo>
                  <a:pt x="0" y="3724102"/>
                </a:lnTo>
                <a:close/>
              </a:path>
            </a:pathLst>
          </a:custGeom>
          <a:solidFill>
            <a:srgbClr val="02967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524281" y="389467"/>
            <a:ext cx="11125200" cy="606213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87507" y="612531"/>
            <a:ext cx="3026751" cy="899377"/>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42185" y="5287348"/>
            <a:ext cx="2567353" cy="1027969"/>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248437" y="5434441"/>
            <a:ext cx="1060999" cy="880876"/>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7407" y="5434441"/>
            <a:ext cx="2975931" cy="880876"/>
          </a:xfrm>
          <a:prstGeom prst="rect">
            <a:avLst/>
          </a:prstGeom>
        </p:spPr>
      </p:pic>
      <p:sp>
        <p:nvSpPr>
          <p:cNvPr id="10" name="TextBox 9"/>
          <p:cNvSpPr txBox="1"/>
          <p:nvPr/>
        </p:nvSpPr>
        <p:spPr>
          <a:xfrm>
            <a:off x="1033413" y="2142513"/>
            <a:ext cx="6834554" cy="769441"/>
          </a:xfrm>
          <a:prstGeom prst="rect">
            <a:avLst/>
          </a:prstGeom>
          <a:noFill/>
        </p:spPr>
        <p:txBody>
          <a:bodyPr wrap="square" rtlCol="0">
            <a:spAutoFit/>
          </a:bodyPr>
          <a:lstStyle/>
          <a:p>
            <a:r>
              <a:rPr lang="en-US" sz="4400" b="1" dirty="0"/>
              <a:t>Flutter – Lecture 14</a:t>
            </a:r>
          </a:p>
        </p:txBody>
      </p:sp>
      <p:sp>
        <p:nvSpPr>
          <p:cNvPr id="2" name="Footer Placeholder 1"/>
          <p:cNvSpPr>
            <a:spLocks noGrp="1"/>
          </p:cNvSpPr>
          <p:nvPr>
            <p:ph type="ftr" sz="quarter" idx="11"/>
          </p:nvPr>
        </p:nvSpPr>
        <p:spPr>
          <a:xfrm>
            <a:off x="4038600" y="6446503"/>
            <a:ext cx="4114800" cy="365125"/>
          </a:xfrm>
        </p:spPr>
        <p:txBody>
          <a:bodyPr/>
          <a:lstStyle/>
          <a:p>
            <a:r>
              <a:rPr lang="en-US"/>
              <a:t>IT Industry-Academia Bridge Program</a:t>
            </a:r>
          </a:p>
        </p:txBody>
      </p:sp>
    </p:spTree>
    <p:extLst>
      <p:ext uri="{BB962C8B-B14F-4D97-AF65-F5344CB8AC3E}">
        <p14:creationId xmlns:p14="http://schemas.microsoft.com/office/powerpoint/2010/main" val="13708298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Isosceles Triangle 3"/>
          <p:cNvSpPr/>
          <p:nvPr/>
        </p:nvSpPr>
        <p:spPr>
          <a:xfrm>
            <a:off x="10084158" y="4546242"/>
            <a:ext cx="2107842" cy="2311758"/>
          </a:xfrm>
          <a:custGeom>
            <a:avLst/>
            <a:gdLst>
              <a:gd name="connsiteX0" fmla="*/ 0 w 5062451"/>
              <a:gd name="connsiteY0" fmla="*/ 3724102 h 3724102"/>
              <a:gd name="connsiteX1" fmla="*/ 2531226 w 5062451"/>
              <a:gd name="connsiteY1" fmla="*/ 0 h 3724102"/>
              <a:gd name="connsiteX2" fmla="*/ 5062451 w 5062451"/>
              <a:gd name="connsiteY2" fmla="*/ 3724102 h 3724102"/>
              <a:gd name="connsiteX3" fmla="*/ 0 w 5062451"/>
              <a:gd name="connsiteY3" fmla="*/ 3724102 h 3724102"/>
              <a:gd name="connsiteX0" fmla="*/ 0 w 2600605"/>
              <a:gd name="connsiteY0" fmla="*/ 3724102 h 3724102"/>
              <a:gd name="connsiteX1" fmla="*/ 2531226 w 2600605"/>
              <a:gd name="connsiteY1" fmla="*/ 0 h 3724102"/>
              <a:gd name="connsiteX2" fmla="*/ 2600605 w 2600605"/>
              <a:gd name="connsiteY2" fmla="*/ 3712379 h 3724102"/>
              <a:gd name="connsiteX3" fmla="*/ 0 w 2600605"/>
              <a:gd name="connsiteY3" fmla="*/ 3724102 h 3724102"/>
            </a:gdLst>
            <a:ahLst/>
            <a:cxnLst>
              <a:cxn ang="0">
                <a:pos x="connsiteX0" y="connsiteY0"/>
              </a:cxn>
              <a:cxn ang="0">
                <a:pos x="connsiteX1" y="connsiteY1"/>
              </a:cxn>
              <a:cxn ang="0">
                <a:pos x="connsiteX2" y="connsiteY2"/>
              </a:cxn>
              <a:cxn ang="0">
                <a:pos x="connsiteX3" y="connsiteY3"/>
              </a:cxn>
            </a:cxnLst>
            <a:rect l="l" t="t" r="r" b="b"/>
            <a:pathLst>
              <a:path w="2600605" h="3724102">
                <a:moveTo>
                  <a:pt x="0" y="3724102"/>
                </a:moveTo>
                <a:lnTo>
                  <a:pt x="2531226" y="0"/>
                </a:lnTo>
                <a:lnTo>
                  <a:pt x="2600605" y="3712379"/>
                </a:lnTo>
                <a:lnTo>
                  <a:pt x="0" y="3724102"/>
                </a:lnTo>
                <a:close/>
              </a:path>
            </a:pathLst>
          </a:custGeom>
          <a:solidFill>
            <a:srgbClr val="02967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524281" y="389467"/>
            <a:ext cx="11125200" cy="606213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55197" y="612531"/>
            <a:ext cx="2059061" cy="611835"/>
          </a:xfrm>
          <a:prstGeom prst="rect">
            <a:avLst/>
          </a:prstGeom>
        </p:spPr>
      </p:pic>
      <p:sp>
        <p:nvSpPr>
          <p:cNvPr id="3" name="Title 2"/>
          <p:cNvSpPr>
            <a:spLocks noGrp="1"/>
          </p:cNvSpPr>
          <p:nvPr>
            <p:ph type="title"/>
          </p:nvPr>
        </p:nvSpPr>
        <p:spPr/>
        <p:txBody>
          <a:bodyPr/>
          <a:lstStyle/>
          <a:p>
            <a:r>
              <a:rPr lang="en-US" dirty="0"/>
              <a:t>Getting the response code and body</a:t>
            </a:r>
            <a:endParaRPr lang="en-GB" dirty="0"/>
          </a:p>
        </p:txBody>
      </p:sp>
      <p:sp>
        <p:nvSpPr>
          <p:cNvPr id="7" name="Content Placeholder 6"/>
          <p:cNvSpPr>
            <a:spLocks noGrp="1"/>
          </p:cNvSpPr>
          <p:nvPr>
            <p:ph idx="1"/>
          </p:nvPr>
        </p:nvSpPr>
        <p:spPr>
          <a:xfrm>
            <a:off x="1875692" y="1825625"/>
            <a:ext cx="9478108" cy="4351338"/>
          </a:xfrm>
        </p:spPr>
        <p:txBody>
          <a:bodyPr>
            <a:normAutofit fontScale="92500" lnSpcReduction="20000"/>
          </a:bodyPr>
          <a:lstStyle/>
          <a:p>
            <a:pPr marL="0" indent="0">
              <a:buNone/>
            </a:pPr>
            <a:r>
              <a:rPr lang="en-US" sz="2400" dirty="0"/>
              <a:t>Get the response body</a:t>
            </a:r>
          </a:p>
          <a:p>
            <a:pPr lvl="1"/>
            <a:r>
              <a:rPr lang="en-US" sz="2000" dirty="0" err="1">
                <a:latin typeface="Consolas" panose="020B0609020204030204" pitchFamily="49" charset="0"/>
              </a:rPr>
              <a:t>response.body</a:t>
            </a:r>
            <a:endParaRPr lang="en-US" sz="2000" dirty="0">
              <a:latin typeface="Consolas" panose="020B0609020204030204" pitchFamily="49" charset="0"/>
            </a:endParaRPr>
          </a:p>
          <a:p>
            <a:pPr marL="0" indent="0">
              <a:buNone/>
            </a:pPr>
            <a:r>
              <a:rPr lang="en-US" sz="2400" dirty="0"/>
              <a:t>Get the </a:t>
            </a:r>
            <a:r>
              <a:rPr lang="en-US" sz="2400" dirty="0" err="1"/>
              <a:t>resoonse</a:t>
            </a:r>
            <a:r>
              <a:rPr lang="en-US" sz="2400" dirty="0"/>
              <a:t> code</a:t>
            </a:r>
          </a:p>
          <a:p>
            <a:pPr lvl="1"/>
            <a:r>
              <a:rPr lang="en-US" sz="2000" dirty="0" err="1">
                <a:latin typeface="Consolas" panose="020B0609020204030204" pitchFamily="49" charset="0"/>
              </a:rPr>
              <a:t>response.statusCode</a:t>
            </a:r>
            <a:endParaRPr lang="x-none" sz="2000">
              <a:latin typeface="Consolas" panose="020B0609020204030204" pitchFamily="49" charset="0"/>
            </a:endParaRPr>
          </a:p>
          <a:p>
            <a:pPr marL="0" indent="0">
              <a:buNone/>
            </a:pPr>
            <a:endParaRPr lang="en-US" dirty="0"/>
          </a:p>
          <a:p>
            <a:pPr marL="0" indent="0">
              <a:buNone/>
            </a:pPr>
            <a:r>
              <a:rPr lang="en-US" dirty="0"/>
              <a:t>HTTP response codes</a:t>
            </a:r>
          </a:p>
          <a:p>
            <a:r>
              <a:rPr lang="fr-FR" dirty="0" err="1"/>
              <a:t>Informational</a:t>
            </a:r>
            <a:r>
              <a:rPr lang="fr-FR" dirty="0"/>
              <a:t> </a:t>
            </a:r>
            <a:r>
              <a:rPr lang="fr-FR" dirty="0" err="1"/>
              <a:t>responses</a:t>
            </a:r>
            <a:r>
              <a:rPr lang="fr-FR" dirty="0"/>
              <a:t> (100–199)</a:t>
            </a:r>
          </a:p>
          <a:p>
            <a:r>
              <a:rPr lang="fr-FR" dirty="0" err="1"/>
              <a:t>Successful</a:t>
            </a:r>
            <a:r>
              <a:rPr lang="fr-FR" dirty="0"/>
              <a:t> </a:t>
            </a:r>
            <a:r>
              <a:rPr lang="fr-FR" dirty="0" err="1"/>
              <a:t>responses</a:t>
            </a:r>
            <a:r>
              <a:rPr lang="fr-FR" dirty="0"/>
              <a:t> (200–299)</a:t>
            </a:r>
          </a:p>
          <a:p>
            <a:r>
              <a:rPr lang="fr-FR" dirty="0"/>
              <a:t>Redirection messages (300–399)</a:t>
            </a:r>
          </a:p>
          <a:p>
            <a:r>
              <a:rPr lang="fr-FR" dirty="0"/>
              <a:t>Client </a:t>
            </a:r>
            <a:r>
              <a:rPr lang="fr-FR" dirty="0" err="1"/>
              <a:t>error</a:t>
            </a:r>
            <a:r>
              <a:rPr lang="fr-FR" dirty="0"/>
              <a:t> </a:t>
            </a:r>
            <a:r>
              <a:rPr lang="fr-FR" dirty="0" err="1"/>
              <a:t>responses</a:t>
            </a:r>
            <a:r>
              <a:rPr lang="fr-FR" dirty="0"/>
              <a:t> (400–499)</a:t>
            </a:r>
          </a:p>
          <a:p>
            <a:r>
              <a:rPr lang="fr-FR" dirty="0"/>
              <a:t>Server </a:t>
            </a:r>
            <a:r>
              <a:rPr lang="fr-FR" dirty="0" err="1"/>
              <a:t>error</a:t>
            </a:r>
            <a:r>
              <a:rPr lang="fr-FR" dirty="0"/>
              <a:t> </a:t>
            </a:r>
            <a:r>
              <a:rPr lang="fr-FR" dirty="0" err="1"/>
              <a:t>responses</a:t>
            </a:r>
            <a:r>
              <a:rPr lang="fr-FR" dirty="0"/>
              <a:t> (500–599)</a:t>
            </a:r>
            <a:endParaRPr lang="x-none"/>
          </a:p>
        </p:txBody>
      </p:sp>
      <p:sp>
        <p:nvSpPr>
          <p:cNvPr id="2" name="Footer Placeholder 1"/>
          <p:cNvSpPr>
            <a:spLocks noGrp="1"/>
          </p:cNvSpPr>
          <p:nvPr>
            <p:ph type="ftr" sz="quarter" idx="11"/>
          </p:nvPr>
        </p:nvSpPr>
        <p:spPr/>
        <p:txBody>
          <a:bodyPr/>
          <a:lstStyle/>
          <a:p>
            <a:r>
              <a:rPr lang="en-US"/>
              <a:t>IT Industry-Academia Bridge Program</a:t>
            </a:r>
          </a:p>
        </p:txBody>
      </p:sp>
    </p:spTree>
    <p:extLst>
      <p:ext uri="{BB962C8B-B14F-4D97-AF65-F5344CB8AC3E}">
        <p14:creationId xmlns:p14="http://schemas.microsoft.com/office/powerpoint/2010/main" val="23468274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Isosceles Triangle 3"/>
          <p:cNvSpPr/>
          <p:nvPr/>
        </p:nvSpPr>
        <p:spPr>
          <a:xfrm flipH="1" flipV="1">
            <a:off x="771498" y="656001"/>
            <a:ext cx="451314" cy="476599"/>
          </a:xfrm>
          <a:custGeom>
            <a:avLst/>
            <a:gdLst>
              <a:gd name="connsiteX0" fmla="*/ 0 w 5062451"/>
              <a:gd name="connsiteY0" fmla="*/ 3724102 h 3724102"/>
              <a:gd name="connsiteX1" fmla="*/ 2531226 w 5062451"/>
              <a:gd name="connsiteY1" fmla="*/ 0 h 3724102"/>
              <a:gd name="connsiteX2" fmla="*/ 5062451 w 5062451"/>
              <a:gd name="connsiteY2" fmla="*/ 3724102 h 3724102"/>
              <a:gd name="connsiteX3" fmla="*/ 0 w 5062451"/>
              <a:gd name="connsiteY3" fmla="*/ 3724102 h 3724102"/>
              <a:gd name="connsiteX0" fmla="*/ 0 w 2600605"/>
              <a:gd name="connsiteY0" fmla="*/ 3724102 h 3724102"/>
              <a:gd name="connsiteX1" fmla="*/ 2531226 w 2600605"/>
              <a:gd name="connsiteY1" fmla="*/ 0 h 3724102"/>
              <a:gd name="connsiteX2" fmla="*/ 2600605 w 2600605"/>
              <a:gd name="connsiteY2" fmla="*/ 3712379 h 3724102"/>
              <a:gd name="connsiteX3" fmla="*/ 0 w 2600605"/>
              <a:gd name="connsiteY3" fmla="*/ 3724102 h 3724102"/>
            </a:gdLst>
            <a:ahLst/>
            <a:cxnLst>
              <a:cxn ang="0">
                <a:pos x="connsiteX0" y="connsiteY0"/>
              </a:cxn>
              <a:cxn ang="0">
                <a:pos x="connsiteX1" y="connsiteY1"/>
              </a:cxn>
              <a:cxn ang="0">
                <a:pos x="connsiteX2" y="connsiteY2"/>
              </a:cxn>
              <a:cxn ang="0">
                <a:pos x="connsiteX3" y="connsiteY3"/>
              </a:cxn>
            </a:cxnLst>
            <a:rect l="l" t="t" r="r" b="b"/>
            <a:pathLst>
              <a:path w="2600605" h="3724102">
                <a:moveTo>
                  <a:pt x="0" y="3724102"/>
                </a:moveTo>
                <a:lnTo>
                  <a:pt x="2531226" y="0"/>
                </a:lnTo>
                <a:lnTo>
                  <a:pt x="2600605" y="3712379"/>
                </a:lnTo>
                <a:lnTo>
                  <a:pt x="0" y="3724102"/>
                </a:lnTo>
                <a:close/>
              </a:path>
            </a:pathLst>
          </a:custGeom>
          <a:solidFill>
            <a:srgbClr val="12985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524281" y="389467"/>
            <a:ext cx="11125200" cy="606213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64028" y="612532"/>
            <a:ext cx="1750230" cy="520068"/>
          </a:xfrm>
          <a:prstGeom prst="rect">
            <a:avLst/>
          </a:prstGeom>
        </p:spPr>
      </p:pic>
      <p:sp>
        <p:nvSpPr>
          <p:cNvPr id="11" name="TextBox 10"/>
          <p:cNvSpPr txBox="1"/>
          <p:nvPr/>
        </p:nvSpPr>
        <p:spPr>
          <a:xfrm>
            <a:off x="1250532" y="5854580"/>
            <a:ext cx="184731" cy="523220"/>
          </a:xfrm>
          <a:prstGeom prst="rect">
            <a:avLst/>
          </a:prstGeom>
          <a:noFill/>
        </p:spPr>
        <p:txBody>
          <a:bodyPr wrap="none" lIns="91440" tIns="45720" rIns="91440" bIns="45720" rtlCol="0" anchor="t">
            <a:spAutoFit/>
          </a:bodyPr>
          <a:lstStyle/>
          <a:p>
            <a:endParaRPr lang="en-US" sz="2800" b="1" dirty="0">
              <a:ea typeface="Calibri"/>
              <a:cs typeface="Calibri"/>
            </a:endParaRPr>
          </a:p>
        </p:txBody>
      </p:sp>
      <p:sp>
        <p:nvSpPr>
          <p:cNvPr id="9" name="Isosceles Triangle 3">
            <a:extLst>
              <a:ext uri="{FF2B5EF4-FFF2-40B4-BE49-F238E27FC236}">
                <a16:creationId xmlns:a16="http://schemas.microsoft.com/office/drawing/2014/main" id="{00D729C2-A19B-7576-4C97-DF1C42A75D38}"/>
              </a:ext>
            </a:extLst>
          </p:cNvPr>
          <p:cNvSpPr/>
          <p:nvPr/>
        </p:nvSpPr>
        <p:spPr>
          <a:xfrm flipH="1" flipV="1">
            <a:off x="1276199" y="487767"/>
            <a:ext cx="451314" cy="476599"/>
          </a:xfrm>
          <a:custGeom>
            <a:avLst/>
            <a:gdLst>
              <a:gd name="connsiteX0" fmla="*/ 0 w 5062451"/>
              <a:gd name="connsiteY0" fmla="*/ 3724102 h 3724102"/>
              <a:gd name="connsiteX1" fmla="*/ 2531226 w 5062451"/>
              <a:gd name="connsiteY1" fmla="*/ 0 h 3724102"/>
              <a:gd name="connsiteX2" fmla="*/ 5062451 w 5062451"/>
              <a:gd name="connsiteY2" fmla="*/ 3724102 h 3724102"/>
              <a:gd name="connsiteX3" fmla="*/ 0 w 5062451"/>
              <a:gd name="connsiteY3" fmla="*/ 3724102 h 3724102"/>
              <a:gd name="connsiteX0" fmla="*/ 0 w 2600605"/>
              <a:gd name="connsiteY0" fmla="*/ 3724102 h 3724102"/>
              <a:gd name="connsiteX1" fmla="*/ 2531226 w 2600605"/>
              <a:gd name="connsiteY1" fmla="*/ 0 h 3724102"/>
              <a:gd name="connsiteX2" fmla="*/ 2600605 w 2600605"/>
              <a:gd name="connsiteY2" fmla="*/ 3712379 h 3724102"/>
              <a:gd name="connsiteX3" fmla="*/ 0 w 2600605"/>
              <a:gd name="connsiteY3" fmla="*/ 3724102 h 3724102"/>
            </a:gdLst>
            <a:ahLst/>
            <a:cxnLst>
              <a:cxn ang="0">
                <a:pos x="connsiteX0" y="connsiteY0"/>
              </a:cxn>
              <a:cxn ang="0">
                <a:pos x="connsiteX1" y="connsiteY1"/>
              </a:cxn>
              <a:cxn ang="0">
                <a:pos x="connsiteX2" y="connsiteY2"/>
              </a:cxn>
              <a:cxn ang="0">
                <a:pos x="connsiteX3" y="connsiteY3"/>
              </a:cxn>
            </a:cxnLst>
            <a:rect l="l" t="t" r="r" b="b"/>
            <a:pathLst>
              <a:path w="2600605" h="3724102">
                <a:moveTo>
                  <a:pt x="0" y="3724102"/>
                </a:moveTo>
                <a:lnTo>
                  <a:pt x="2531226" y="0"/>
                </a:lnTo>
                <a:lnTo>
                  <a:pt x="2600605" y="3712379"/>
                </a:lnTo>
                <a:lnTo>
                  <a:pt x="0" y="3724102"/>
                </a:lnTo>
                <a:close/>
              </a:path>
            </a:pathLst>
          </a:custGeom>
          <a:solidFill>
            <a:srgbClr val="12985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Isosceles Triangle 3">
            <a:extLst>
              <a:ext uri="{FF2B5EF4-FFF2-40B4-BE49-F238E27FC236}">
                <a16:creationId xmlns:a16="http://schemas.microsoft.com/office/drawing/2014/main" id="{12741AE1-298B-1601-8802-D88248A56A01}"/>
              </a:ext>
            </a:extLst>
          </p:cNvPr>
          <p:cNvSpPr/>
          <p:nvPr/>
        </p:nvSpPr>
        <p:spPr>
          <a:xfrm flipH="1" flipV="1">
            <a:off x="632952" y="1190390"/>
            <a:ext cx="451314" cy="476599"/>
          </a:xfrm>
          <a:custGeom>
            <a:avLst/>
            <a:gdLst>
              <a:gd name="connsiteX0" fmla="*/ 0 w 5062451"/>
              <a:gd name="connsiteY0" fmla="*/ 3724102 h 3724102"/>
              <a:gd name="connsiteX1" fmla="*/ 2531226 w 5062451"/>
              <a:gd name="connsiteY1" fmla="*/ 0 h 3724102"/>
              <a:gd name="connsiteX2" fmla="*/ 5062451 w 5062451"/>
              <a:gd name="connsiteY2" fmla="*/ 3724102 h 3724102"/>
              <a:gd name="connsiteX3" fmla="*/ 0 w 5062451"/>
              <a:gd name="connsiteY3" fmla="*/ 3724102 h 3724102"/>
              <a:gd name="connsiteX0" fmla="*/ 0 w 2600605"/>
              <a:gd name="connsiteY0" fmla="*/ 3724102 h 3724102"/>
              <a:gd name="connsiteX1" fmla="*/ 2531226 w 2600605"/>
              <a:gd name="connsiteY1" fmla="*/ 0 h 3724102"/>
              <a:gd name="connsiteX2" fmla="*/ 2600605 w 2600605"/>
              <a:gd name="connsiteY2" fmla="*/ 3712379 h 3724102"/>
              <a:gd name="connsiteX3" fmla="*/ 0 w 2600605"/>
              <a:gd name="connsiteY3" fmla="*/ 3724102 h 3724102"/>
            </a:gdLst>
            <a:ahLst/>
            <a:cxnLst>
              <a:cxn ang="0">
                <a:pos x="connsiteX0" y="connsiteY0"/>
              </a:cxn>
              <a:cxn ang="0">
                <a:pos x="connsiteX1" y="connsiteY1"/>
              </a:cxn>
              <a:cxn ang="0">
                <a:pos x="connsiteX2" y="connsiteY2"/>
              </a:cxn>
              <a:cxn ang="0">
                <a:pos x="connsiteX3" y="connsiteY3"/>
              </a:cxn>
            </a:cxnLst>
            <a:rect l="l" t="t" r="r" b="b"/>
            <a:pathLst>
              <a:path w="2600605" h="3724102">
                <a:moveTo>
                  <a:pt x="0" y="3724102"/>
                </a:moveTo>
                <a:lnTo>
                  <a:pt x="2531226" y="0"/>
                </a:lnTo>
                <a:lnTo>
                  <a:pt x="2600605" y="3712379"/>
                </a:lnTo>
                <a:lnTo>
                  <a:pt x="0" y="3724102"/>
                </a:lnTo>
                <a:close/>
              </a:path>
            </a:pathLst>
          </a:custGeom>
          <a:solidFill>
            <a:srgbClr val="12985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497980" y="520206"/>
            <a:ext cx="8770749" cy="1146783"/>
          </a:xfrm>
        </p:spPr>
        <p:txBody>
          <a:bodyPr/>
          <a:lstStyle/>
          <a:p>
            <a:r>
              <a:rPr lang="en-US" dirty="0"/>
              <a:t>Getting the response code and body</a:t>
            </a:r>
            <a:endParaRPr lang="en-GB" dirty="0"/>
          </a:p>
        </p:txBody>
      </p:sp>
      <p:sp>
        <p:nvSpPr>
          <p:cNvPr id="4" name="Content Placeholder 3"/>
          <p:cNvSpPr>
            <a:spLocks noGrp="1"/>
          </p:cNvSpPr>
          <p:nvPr>
            <p:ph idx="1"/>
          </p:nvPr>
        </p:nvSpPr>
        <p:spPr/>
        <p:txBody>
          <a:bodyPr>
            <a:normAutofit fontScale="85000" lnSpcReduction="20000"/>
          </a:bodyPr>
          <a:lstStyle/>
          <a:p>
            <a:pPr marL="0" indent="0">
              <a:buNone/>
            </a:pPr>
            <a:r>
              <a:rPr lang="en-GB" dirty="0"/>
              <a:t>Future&lt;Post&gt; </a:t>
            </a:r>
            <a:r>
              <a:rPr lang="en-GB" dirty="0" err="1"/>
              <a:t>fetchPost</a:t>
            </a:r>
            <a:r>
              <a:rPr lang="en-GB" dirty="0"/>
              <a:t>() </a:t>
            </a:r>
            <a:r>
              <a:rPr lang="en-GB" dirty="0" err="1"/>
              <a:t>async</a:t>
            </a:r>
            <a:r>
              <a:rPr lang="en-GB" dirty="0"/>
              <a:t> {  </a:t>
            </a:r>
          </a:p>
          <a:p>
            <a:pPr marL="0" indent="0">
              <a:buNone/>
            </a:pPr>
            <a:r>
              <a:rPr lang="en-GB" dirty="0"/>
              <a:t>  </a:t>
            </a:r>
            <a:r>
              <a:rPr lang="en-GB" b="1" dirty="0"/>
              <a:t>final</a:t>
            </a:r>
            <a:r>
              <a:rPr lang="en-GB" dirty="0"/>
              <a:t> response = await </a:t>
            </a:r>
            <a:r>
              <a:rPr lang="en-GB" dirty="0" err="1"/>
              <a:t>http.get</a:t>
            </a:r>
            <a:r>
              <a:rPr lang="en-GB" dirty="0"/>
              <a:t>( Give the link of JSON file');  </a:t>
            </a:r>
          </a:p>
          <a:p>
            <a:pPr marL="0" indent="0">
              <a:buNone/>
            </a:pPr>
            <a:r>
              <a:rPr lang="en-GB" dirty="0"/>
              <a:t>  </a:t>
            </a:r>
          </a:p>
          <a:p>
            <a:pPr marL="0" indent="0">
              <a:buNone/>
            </a:pPr>
            <a:r>
              <a:rPr lang="en-GB" dirty="0"/>
              <a:t>  </a:t>
            </a:r>
            <a:r>
              <a:rPr lang="en-GB" b="1" dirty="0"/>
              <a:t>if</a:t>
            </a:r>
            <a:r>
              <a:rPr lang="en-GB" dirty="0"/>
              <a:t> (</a:t>
            </a:r>
            <a:r>
              <a:rPr lang="en-GB" dirty="0" err="1"/>
              <a:t>response.statusCode</a:t>
            </a:r>
            <a:r>
              <a:rPr lang="en-GB" dirty="0"/>
              <a:t> == 200) {  </a:t>
            </a:r>
          </a:p>
          <a:p>
            <a:pPr marL="0" indent="0">
              <a:buNone/>
            </a:pPr>
            <a:r>
              <a:rPr lang="en-GB" dirty="0"/>
              <a:t>    // If the server returns an OK response, then parse the JSON.  </a:t>
            </a:r>
          </a:p>
          <a:p>
            <a:pPr marL="0" indent="0">
              <a:buNone/>
            </a:pPr>
            <a:r>
              <a:rPr lang="en-GB" dirty="0"/>
              <a:t>    </a:t>
            </a:r>
            <a:r>
              <a:rPr lang="en-GB" b="1" dirty="0"/>
              <a:t>return</a:t>
            </a:r>
            <a:r>
              <a:rPr lang="en-GB" dirty="0"/>
              <a:t> </a:t>
            </a:r>
            <a:r>
              <a:rPr lang="en-GB" dirty="0" err="1"/>
              <a:t>Post.fromJson</a:t>
            </a:r>
            <a:r>
              <a:rPr lang="en-GB" dirty="0"/>
              <a:t>(</a:t>
            </a:r>
            <a:r>
              <a:rPr lang="en-GB" dirty="0" err="1"/>
              <a:t>json.decode</a:t>
            </a:r>
            <a:r>
              <a:rPr lang="en-GB" dirty="0"/>
              <a:t>(</a:t>
            </a:r>
            <a:r>
              <a:rPr lang="en-GB" dirty="0" err="1"/>
              <a:t>response.body</a:t>
            </a:r>
            <a:r>
              <a:rPr lang="en-GB" dirty="0"/>
              <a:t>));  </a:t>
            </a:r>
          </a:p>
          <a:p>
            <a:pPr marL="0" indent="0">
              <a:buNone/>
            </a:pPr>
            <a:r>
              <a:rPr lang="en-GB" dirty="0"/>
              <a:t>  } </a:t>
            </a:r>
            <a:r>
              <a:rPr lang="en-GB" b="1" dirty="0"/>
              <a:t>else</a:t>
            </a:r>
            <a:r>
              <a:rPr lang="en-GB" dirty="0"/>
              <a:t> {  </a:t>
            </a:r>
          </a:p>
          <a:p>
            <a:pPr marL="0" indent="0">
              <a:buNone/>
            </a:pPr>
            <a:r>
              <a:rPr lang="en-GB" dirty="0"/>
              <a:t>    // If the response was </a:t>
            </a:r>
            <a:r>
              <a:rPr lang="en-GB" dirty="0" err="1"/>
              <a:t>umexpected</a:t>
            </a:r>
            <a:r>
              <a:rPr lang="en-GB" dirty="0"/>
              <a:t>, throw an error.  </a:t>
            </a:r>
          </a:p>
          <a:p>
            <a:pPr marL="0" indent="0">
              <a:buNone/>
            </a:pPr>
            <a:r>
              <a:rPr lang="en-GB" dirty="0"/>
              <a:t>    </a:t>
            </a:r>
            <a:r>
              <a:rPr lang="en-GB" b="1" dirty="0"/>
              <a:t>throw</a:t>
            </a:r>
            <a:r>
              <a:rPr lang="en-GB" dirty="0"/>
              <a:t> Exception('Failed to load post');  </a:t>
            </a:r>
          </a:p>
          <a:p>
            <a:pPr marL="0" indent="0">
              <a:buNone/>
            </a:pPr>
            <a:r>
              <a:rPr lang="en-GB" dirty="0"/>
              <a:t>  }  </a:t>
            </a:r>
          </a:p>
          <a:p>
            <a:pPr marL="0" indent="0">
              <a:buNone/>
            </a:pPr>
            <a:r>
              <a:rPr lang="en-GB" dirty="0"/>
              <a:t>}  </a:t>
            </a:r>
          </a:p>
          <a:p>
            <a:pPr marL="0" indent="0">
              <a:buNone/>
            </a:pPr>
            <a:endParaRPr lang="en-GB" dirty="0"/>
          </a:p>
        </p:txBody>
      </p:sp>
      <p:sp>
        <p:nvSpPr>
          <p:cNvPr id="3" name="Footer Placeholder 2"/>
          <p:cNvSpPr>
            <a:spLocks noGrp="1"/>
          </p:cNvSpPr>
          <p:nvPr>
            <p:ph type="ftr" sz="quarter" idx="11"/>
          </p:nvPr>
        </p:nvSpPr>
        <p:spPr/>
        <p:txBody>
          <a:bodyPr/>
          <a:lstStyle/>
          <a:p>
            <a:r>
              <a:rPr lang="en-US" dirty="0"/>
              <a:t>IT Industry-Academia Bridge Program</a:t>
            </a:r>
          </a:p>
        </p:txBody>
      </p:sp>
    </p:spTree>
    <p:extLst>
      <p:ext uri="{BB962C8B-B14F-4D97-AF65-F5344CB8AC3E}">
        <p14:creationId xmlns:p14="http://schemas.microsoft.com/office/powerpoint/2010/main" val="31403497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Isosceles Triangle 3"/>
          <p:cNvSpPr/>
          <p:nvPr/>
        </p:nvSpPr>
        <p:spPr>
          <a:xfrm>
            <a:off x="10084158" y="4546242"/>
            <a:ext cx="2107842" cy="2311758"/>
          </a:xfrm>
          <a:custGeom>
            <a:avLst/>
            <a:gdLst>
              <a:gd name="connsiteX0" fmla="*/ 0 w 5062451"/>
              <a:gd name="connsiteY0" fmla="*/ 3724102 h 3724102"/>
              <a:gd name="connsiteX1" fmla="*/ 2531226 w 5062451"/>
              <a:gd name="connsiteY1" fmla="*/ 0 h 3724102"/>
              <a:gd name="connsiteX2" fmla="*/ 5062451 w 5062451"/>
              <a:gd name="connsiteY2" fmla="*/ 3724102 h 3724102"/>
              <a:gd name="connsiteX3" fmla="*/ 0 w 5062451"/>
              <a:gd name="connsiteY3" fmla="*/ 3724102 h 3724102"/>
              <a:gd name="connsiteX0" fmla="*/ 0 w 2600605"/>
              <a:gd name="connsiteY0" fmla="*/ 3724102 h 3724102"/>
              <a:gd name="connsiteX1" fmla="*/ 2531226 w 2600605"/>
              <a:gd name="connsiteY1" fmla="*/ 0 h 3724102"/>
              <a:gd name="connsiteX2" fmla="*/ 2600605 w 2600605"/>
              <a:gd name="connsiteY2" fmla="*/ 3712379 h 3724102"/>
              <a:gd name="connsiteX3" fmla="*/ 0 w 2600605"/>
              <a:gd name="connsiteY3" fmla="*/ 3724102 h 3724102"/>
            </a:gdLst>
            <a:ahLst/>
            <a:cxnLst>
              <a:cxn ang="0">
                <a:pos x="connsiteX0" y="connsiteY0"/>
              </a:cxn>
              <a:cxn ang="0">
                <a:pos x="connsiteX1" y="connsiteY1"/>
              </a:cxn>
              <a:cxn ang="0">
                <a:pos x="connsiteX2" y="connsiteY2"/>
              </a:cxn>
              <a:cxn ang="0">
                <a:pos x="connsiteX3" y="connsiteY3"/>
              </a:cxn>
            </a:cxnLst>
            <a:rect l="l" t="t" r="r" b="b"/>
            <a:pathLst>
              <a:path w="2600605" h="3724102">
                <a:moveTo>
                  <a:pt x="0" y="3724102"/>
                </a:moveTo>
                <a:lnTo>
                  <a:pt x="2531226" y="0"/>
                </a:lnTo>
                <a:lnTo>
                  <a:pt x="2600605" y="3712379"/>
                </a:lnTo>
                <a:lnTo>
                  <a:pt x="0" y="3724102"/>
                </a:lnTo>
                <a:close/>
              </a:path>
            </a:pathLst>
          </a:custGeom>
          <a:solidFill>
            <a:srgbClr val="02967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524281" y="389467"/>
            <a:ext cx="11125200" cy="606213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87507" y="612531"/>
            <a:ext cx="3026751" cy="899377"/>
          </a:xfrm>
          <a:prstGeom prst="rect">
            <a:avLst/>
          </a:prstGeom>
        </p:spPr>
      </p:pic>
      <p:sp>
        <p:nvSpPr>
          <p:cNvPr id="3" name="Title 2"/>
          <p:cNvSpPr>
            <a:spLocks noGrp="1"/>
          </p:cNvSpPr>
          <p:nvPr>
            <p:ph type="title"/>
          </p:nvPr>
        </p:nvSpPr>
        <p:spPr/>
        <p:txBody>
          <a:bodyPr/>
          <a:lstStyle/>
          <a:p>
            <a:r>
              <a:rPr lang="en-US" dirty="0"/>
              <a:t>Fetch the data with Flutter.</a:t>
            </a:r>
            <a:endParaRPr lang="en-GB" dirty="0"/>
          </a:p>
        </p:txBody>
      </p:sp>
      <p:sp>
        <p:nvSpPr>
          <p:cNvPr id="7" name="Content Placeholder 6"/>
          <p:cNvSpPr>
            <a:spLocks noGrp="1"/>
          </p:cNvSpPr>
          <p:nvPr>
            <p:ph idx="1"/>
          </p:nvPr>
        </p:nvSpPr>
        <p:spPr/>
        <p:txBody>
          <a:bodyPr>
            <a:normAutofit/>
          </a:bodyPr>
          <a:lstStyle/>
          <a:p>
            <a:pPr marL="0" indent="0">
              <a:buNone/>
            </a:pPr>
            <a:r>
              <a:rPr lang="en-US" dirty="0"/>
              <a:t>You can call the fetch method in the </a:t>
            </a:r>
            <a:r>
              <a:rPr lang="en-US" b="1" dirty="0" err="1"/>
              <a:t>initState</a:t>
            </a:r>
            <a:r>
              <a:rPr lang="en-US" b="1" dirty="0"/>
              <a:t>()</a:t>
            </a:r>
          </a:p>
          <a:p>
            <a:pPr marL="0" indent="0">
              <a:buNone/>
            </a:pPr>
            <a:endParaRPr lang="en-GB" b="1" dirty="0"/>
          </a:p>
          <a:p>
            <a:pPr marL="914400" lvl="2" indent="0">
              <a:buNone/>
            </a:pPr>
            <a:r>
              <a:rPr lang="en-GB" b="1" i="1" dirty="0"/>
              <a:t>class</a:t>
            </a:r>
            <a:r>
              <a:rPr lang="en-GB" i="1" dirty="0"/>
              <a:t> _</a:t>
            </a:r>
            <a:r>
              <a:rPr lang="en-GB" i="1" dirty="0" err="1"/>
              <a:t>MyAppState</a:t>
            </a:r>
            <a:r>
              <a:rPr lang="en-GB" i="1" dirty="0"/>
              <a:t> </a:t>
            </a:r>
            <a:r>
              <a:rPr lang="en-GB" b="1" i="1" dirty="0"/>
              <a:t>extends</a:t>
            </a:r>
            <a:r>
              <a:rPr lang="en-GB" i="1" dirty="0"/>
              <a:t> State&lt;</a:t>
            </a:r>
            <a:r>
              <a:rPr lang="en-GB" i="1" dirty="0" err="1"/>
              <a:t>MyApp</a:t>
            </a:r>
            <a:r>
              <a:rPr lang="en-GB" i="1" dirty="0"/>
              <a:t>&gt; {  </a:t>
            </a:r>
          </a:p>
          <a:p>
            <a:pPr marL="914400" lvl="2" indent="0">
              <a:buNone/>
            </a:pPr>
            <a:r>
              <a:rPr lang="en-GB" i="1" dirty="0"/>
              <a:t>  Future&lt;Post&gt; post;    </a:t>
            </a:r>
          </a:p>
          <a:p>
            <a:pPr marL="914400" lvl="2" indent="0">
              <a:buNone/>
            </a:pPr>
            <a:r>
              <a:rPr lang="en-GB" i="1" dirty="0"/>
              <a:t>  @override  </a:t>
            </a:r>
          </a:p>
          <a:p>
            <a:pPr marL="914400" lvl="2" indent="0">
              <a:buNone/>
            </a:pPr>
            <a:r>
              <a:rPr lang="en-GB" i="1" dirty="0"/>
              <a:t>  </a:t>
            </a:r>
            <a:r>
              <a:rPr lang="en-GB" b="1" i="1" dirty="0"/>
              <a:t>void</a:t>
            </a:r>
            <a:r>
              <a:rPr lang="en-GB" i="1" dirty="0"/>
              <a:t> </a:t>
            </a:r>
            <a:r>
              <a:rPr lang="en-GB" i="1" dirty="0" err="1"/>
              <a:t>initState</a:t>
            </a:r>
            <a:r>
              <a:rPr lang="en-GB" i="1" dirty="0"/>
              <a:t>() {  </a:t>
            </a:r>
          </a:p>
          <a:p>
            <a:pPr marL="914400" lvl="2" indent="0">
              <a:buNone/>
            </a:pPr>
            <a:r>
              <a:rPr lang="en-GB" i="1" dirty="0"/>
              <a:t>    </a:t>
            </a:r>
            <a:r>
              <a:rPr lang="en-GB" b="1" i="1" dirty="0" err="1"/>
              <a:t>super</a:t>
            </a:r>
            <a:r>
              <a:rPr lang="en-GB" i="1" dirty="0" err="1"/>
              <a:t>.initState</a:t>
            </a:r>
            <a:r>
              <a:rPr lang="en-GB" i="1" dirty="0"/>
              <a:t>();  </a:t>
            </a:r>
          </a:p>
          <a:p>
            <a:pPr marL="914400" lvl="2" indent="0">
              <a:buNone/>
            </a:pPr>
            <a:r>
              <a:rPr lang="en-GB" i="1" dirty="0"/>
              <a:t>    post = </a:t>
            </a:r>
            <a:r>
              <a:rPr lang="en-GB" i="1" dirty="0" err="1"/>
              <a:t>fetchPost</a:t>
            </a:r>
            <a:r>
              <a:rPr lang="en-GB" i="1" dirty="0"/>
              <a:t>();  </a:t>
            </a:r>
          </a:p>
          <a:p>
            <a:pPr marL="914400" lvl="2" indent="0">
              <a:buNone/>
            </a:pPr>
            <a:r>
              <a:rPr lang="en-GB" i="1" dirty="0"/>
              <a:t>  }  </a:t>
            </a:r>
          </a:p>
          <a:p>
            <a:pPr marL="0" indent="0">
              <a:buNone/>
            </a:pPr>
            <a:endParaRPr lang="en-GB" dirty="0"/>
          </a:p>
        </p:txBody>
      </p:sp>
      <p:sp>
        <p:nvSpPr>
          <p:cNvPr id="2" name="Footer Placeholder 1"/>
          <p:cNvSpPr>
            <a:spLocks noGrp="1"/>
          </p:cNvSpPr>
          <p:nvPr>
            <p:ph type="ftr" sz="quarter" idx="11"/>
          </p:nvPr>
        </p:nvSpPr>
        <p:spPr/>
        <p:txBody>
          <a:bodyPr/>
          <a:lstStyle/>
          <a:p>
            <a:r>
              <a:rPr lang="en-US"/>
              <a:t>IT Industry-Academia Bridge Program</a:t>
            </a:r>
          </a:p>
        </p:txBody>
      </p:sp>
    </p:spTree>
    <p:extLst>
      <p:ext uri="{BB962C8B-B14F-4D97-AF65-F5344CB8AC3E}">
        <p14:creationId xmlns:p14="http://schemas.microsoft.com/office/powerpoint/2010/main" val="35231419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Isosceles Triangle 3"/>
          <p:cNvSpPr/>
          <p:nvPr/>
        </p:nvSpPr>
        <p:spPr>
          <a:xfrm flipH="1" flipV="1">
            <a:off x="-49879" y="-16933"/>
            <a:ext cx="1836767" cy="1654234"/>
          </a:xfrm>
          <a:custGeom>
            <a:avLst/>
            <a:gdLst>
              <a:gd name="connsiteX0" fmla="*/ 0 w 5062451"/>
              <a:gd name="connsiteY0" fmla="*/ 3724102 h 3724102"/>
              <a:gd name="connsiteX1" fmla="*/ 2531226 w 5062451"/>
              <a:gd name="connsiteY1" fmla="*/ 0 h 3724102"/>
              <a:gd name="connsiteX2" fmla="*/ 5062451 w 5062451"/>
              <a:gd name="connsiteY2" fmla="*/ 3724102 h 3724102"/>
              <a:gd name="connsiteX3" fmla="*/ 0 w 5062451"/>
              <a:gd name="connsiteY3" fmla="*/ 3724102 h 3724102"/>
              <a:gd name="connsiteX0" fmla="*/ 0 w 2600605"/>
              <a:gd name="connsiteY0" fmla="*/ 3724102 h 3724102"/>
              <a:gd name="connsiteX1" fmla="*/ 2531226 w 2600605"/>
              <a:gd name="connsiteY1" fmla="*/ 0 h 3724102"/>
              <a:gd name="connsiteX2" fmla="*/ 2600605 w 2600605"/>
              <a:gd name="connsiteY2" fmla="*/ 3712379 h 3724102"/>
              <a:gd name="connsiteX3" fmla="*/ 0 w 2600605"/>
              <a:gd name="connsiteY3" fmla="*/ 3724102 h 3724102"/>
            </a:gdLst>
            <a:ahLst/>
            <a:cxnLst>
              <a:cxn ang="0">
                <a:pos x="connsiteX0" y="connsiteY0"/>
              </a:cxn>
              <a:cxn ang="0">
                <a:pos x="connsiteX1" y="connsiteY1"/>
              </a:cxn>
              <a:cxn ang="0">
                <a:pos x="connsiteX2" y="connsiteY2"/>
              </a:cxn>
              <a:cxn ang="0">
                <a:pos x="connsiteX3" y="connsiteY3"/>
              </a:cxn>
            </a:cxnLst>
            <a:rect l="l" t="t" r="r" b="b"/>
            <a:pathLst>
              <a:path w="2600605" h="3724102">
                <a:moveTo>
                  <a:pt x="0" y="3724102"/>
                </a:moveTo>
                <a:lnTo>
                  <a:pt x="2531226" y="0"/>
                </a:lnTo>
                <a:lnTo>
                  <a:pt x="2600605" y="3712379"/>
                </a:lnTo>
                <a:lnTo>
                  <a:pt x="0" y="3724102"/>
                </a:lnTo>
                <a:close/>
              </a:path>
            </a:pathLst>
          </a:custGeom>
          <a:solidFill>
            <a:srgbClr val="12985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Isosceles Triangle 3"/>
          <p:cNvSpPr/>
          <p:nvPr/>
        </p:nvSpPr>
        <p:spPr>
          <a:xfrm flipH="1">
            <a:off x="-49878" y="5203766"/>
            <a:ext cx="1836767" cy="1654234"/>
          </a:xfrm>
          <a:custGeom>
            <a:avLst/>
            <a:gdLst>
              <a:gd name="connsiteX0" fmla="*/ 0 w 5062451"/>
              <a:gd name="connsiteY0" fmla="*/ 3724102 h 3724102"/>
              <a:gd name="connsiteX1" fmla="*/ 2531226 w 5062451"/>
              <a:gd name="connsiteY1" fmla="*/ 0 h 3724102"/>
              <a:gd name="connsiteX2" fmla="*/ 5062451 w 5062451"/>
              <a:gd name="connsiteY2" fmla="*/ 3724102 h 3724102"/>
              <a:gd name="connsiteX3" fmla="*/ 0 w 5062451"/>
              <a:gd name="connsiteY3" fmla="*/ 3724102 h 3724102"/>
              <a:gd name="connsiteX0" fmla="*/ 0 w 2600605"/>
              <a:gd name="connsiteY0" fmla="*/ 3724102 h 3724102"/>
              <a:gd name="connsiteX1" fmla="*/ 2531226 w 2600605"/>
              <a:gd name="connsiteY1" fmla="*/ 0 h 3724102"/>
              <a:gd name="connsiteX2" fmla="*/ 2600605 w 2600605"/>
              <a:gd name="connsiteY2" fmla="*/ 3712379 h 3724102"/>
              <a:gd name="connsiteX3" fmla="*/ 0 w 2600605"/>
              <a:gd name="connsiteY3" fmla="*/ 3724102 h 3724102"/>
            </a:gdLst>
            <a:ahLst/>
            <a:cxnLst>
              <a:cxn ang="0">
                <a:pos x="connsiteX0" y="connsiteY0"/>
              </a:cxn>
              <a:cxn ang="0">
                <a:pos x="connsiteX1" y="connsiteY1"/>
              </a:cxn>
              <a:cxn ang="0">
                <a:pos x="connsiteX2" y="connsiteY2"/>
              </a:cxn>
              <a:cxn ang="0">
                <a:pos x="connsiteX3" y="connsiteY3"/>
              </a:cxn>
            </a:cxnLst>
            <a:rect l="l" t="t" r="r" b="b"/>
            <a:pathLst>
              <a:path w="2600605" h="3724102">
                <a:moveTo>
                  <a:pt x="0" y="3724102"/>
                </a:moveTo>
                <a:lnTo>
                  <a:pt x="2531226" y="0"/>
                </a:lnTo>
                <a:lnTo>
                  <a:pt x="2600605" y="3712379"/>
                </a:lnTo>
                <a:lnTo>
                  <a:pt x="0" y="3724102"/>
                </a:lnTo>
                <a:close/>
              </a:path>
            </a:pathLst>
          </a:custGeom>
          <a:solidFill>
            <a:srgbClr val="12985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Isosceles Triangle 3"/>
          <p:cNvSpPr/>
          <p:nvPr/>
        </p:nvSpPr>
        <p:spPr>
          <a:xfrm>
            <a:off x="10681855" y="5203766"/>
            <a:ext cx="1602970" cy="1654233"/>
          </a:xfrm>
          <a:custGeom>
            <a:avLst/>
            <a:gdLst>
              <a:gd name="connsiteX0" fmla="*/ 0 w 5062451"/>
              <a:gd name="connsiteY0" fmla="*/ 3724102 h 3724102"/>
              <a:gd name="connsiteX1" fmla="*/ 2531226 w 5062451"/>
              <a:gd name="connsiteY1" fmla="*/ 0 h 3724102"/>
              <a:gd name="connsiteX2" fmla="*/ 5062451 w 5062451"/>
              <a:gd name="connsiteY2" fmla="*/ 3724102 h 3724102"/>
              <a:gd name="connsiteX3" fmla="*/ 0 w 5062451"/>
              <a:gd name="connsiteY3" fmla="*/ 3724102 h 3724102"/>
              <a:gd name="connsiteX0" fmla="*/ 0 w 2600605"/>
              <a:gd name="connsiteY0" fmla="*/ 3724102 h 3724102"/>
              <a:gd name="connsiteX1" fmla="*/ 2531226 w 2600605"/>
              <a:gd name="connsiteY1" fmla="*/ 0 h 3724102"/>
              <a:gd name="connsiteX2" fmla="*/ 2600605 w 2600605"/>
              <a:gd name="connsiteY2" fmla="*/ 3712379 h 3724102"/>
              <a:gd name="connsiteX3" fmla="*/ 0 w 2600605"/>
              <a:gd name="connsiteY3" fmla="*/ 3724102 h 3724102"/>
            </a:gdLst>
            <a:ahLst/>
            <a:cxnLst>
              <a:cxn ang="0">
                <a:pos x="connsiteX0" y="connsiteY0"/>
              </a:cxn>
              <a:cxn ang="0">
                <a:pos x="connsiteX1" y="connsiteY1"/>
              </a:cxn>
              <a:cxn ang="0">
                <a:pos x="connsiteX2" y="connsiteY2"/>
              </a:cxn>
              <a:cxn ang="0">
                <a:pos x="connsiteX3" y="connsiteY3"/>
              </a:cxn>
            </a:cxnLst>
            <a:rect l="l" t="t" r="r" b="b"/>
            <a:pathLst>
              <a:path w="2600605" h="3724102">
                <a:moveTo>
                  <a:pt x="0" y="3724102"/>
                </a:moveTo>
                <a:lnTo>
                  <a:pt x="2531226" y="0"/>
                </a:lnTo>
                <a:lnTo>
                  <a:pt x="2600605" y="3712379"/>
                </a:lnTo>
                <a:lnTo>
                  <a:pt x="0" y="3724102"/>
                </a:lnTo>
                <a:close/>
              </a:path>
            </a:pathLst>
          </a:custGeom>
          <a:solidFill>
            <a:srgbClr val="12985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524281" y="389467"/>
            <a:ext cx="11125200" cy="606213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87507" y="612531"/>
            <a:ext cx="3026751" cy="899377"/>
          </a:xfrm>
          <a:prstGeom prst="rect">
            <a:avLst/>
          </a:prstGeom>
        </p:spPr>
      </p:pic>
      <p:sp>
        <p:nvSpPr>
          <p:cNvPr id="3" name="Title 2"/>
          <p:cNvSpPr>
            <a:spLocks noGrp="1"/>
          </p:cNvSpPr>
          <p:nvPr>
            <p:ph type="title"/>
          </p:nvPr>
        </p:nvSpPr>
        <p:spPr/>
        <p:txBody>
          <a:bodyPr/>
          <a:lstStyle/>
          <a:p>
            <a:r>
              <a:rPr lang="en-US" dirty="0"/>
              <a:t>Display Data</a:t>
            </a:r>
            <a:endParaRPr lang="en-GB" dirty="0"/>
          </a:p>
        </p:txBody>
      </p:sp>
      <p:sp>
        <p:nvSpPr>
          <p:cNvPr id="9" name="Content Placeholder 8"/>
          <p:cNvSpPr>
            <a:spLocks noGrp="1"/>
          </p:cNvSpPr>
          <p:nvPr>
            <p:ph idx="1"/>
          </p:nvPr>
        </p:nvSpPr>
        <p:spPr>
          <a:xfrm>
            <a:off x="726831" y="1825625"/>
            <a:ext cx="10787427" cy="4351338"/>
          </a:xfrm>
        </p:spPr>
        <p:txBody>
          <a:bodyPr>
            <a:normAutofit/>
          </a:bodyPr>
          <a:lstStyle/>
          <a:p>
            <a:pPr marL="0" indent="0">
              <a:buNone/>
            </a:pPr>
            <a:r>
              <a:rPr lang="en-US" sz="2400" dirty="0"/>
              <a:t>Finally, display the data. You can display the data by using the </a:t>
            </a:r>
            <a:r>
              <a:rPr lang="en-US" sz="2400" dirty="0" err="1"/>
              <a:t>FutureBuilder</a:t>
            </a:r>
            <a:r>
              <a:rPr lang="en-US" sz="2400" dirty="0"/>
              <a:t> widget. This widget can work easily with </a:t>
            </a:r>
            <a:r>
              <a:rPr lang="en-US" sz="2400" dirty="0" err="1"/>
              <a:t>async</a:t>
            </a:r>
            <a:r>
              <a:rPr lang="en-US" sz="2400" dirty="0"/>
              <a:t> data sources.</a:t>
            </a:r>
          </a:p>
          <a:p>
            <a:pPr marL="914400" lvl="2" indent="0">
              <a:buNone/>
            </a:pPr>
            <a:r>
              <a:rPr lang="en-GB" i="1" dirty="0" err="1"/>
              <a:t>FutureBuilder</a:t>
            </a:r>
            <a:r>
              <a:rPr lang="en-GB" i="1" dirty="0"/>
              <a:t>&lt;Post&gt;(  </a:t>
            </a:r>
          </a:p>
          <a:p>
            <a:pPr marL="914400" lvl="2" indent="0">
              <a:buNone/>
            </a:pPr>
            <a:r>
              <a:rPr lang="en-GB" i="1" dirty="0"/>
              <a:t>  future: post,  </a:t>
            </a:r>
          </a:p>
          <a:p>
            <a:pPr marL="914400" lvl="2" indent="0">
              <a:buNone/>
            </a:pPr>
            <a:r>
              <a:rPr lang="en-GB" i="1" dirty="0"/>
              <a:t>  builder: (context, </a:t>
            </a:r>
            <a:r>
              <a:rPr lang="en-GB" i="1" dirty="0" err="1"/>
              <a:t>abc</a:t>
            </a:r>
            <a:r>
              <a:rPr lang="en-GB" i="1" dirty="0"/>
              <a:t>) {  </a:t>
            </a:r>
          </a:p>
          <a:p>
            <a:pPr marL="914400" lvl="2" indent="0">
              <a:buNone/>
            </a:pPr>
            <a:r>
              <a:rPr lang="en-GB" i="1" dirty="0"/>
              <a:t>    </a:t>
            </a:r>
            <a:r>
              <a:rPr lang="en-GB" b="1" i="1" dirty="0"/>
              <a:t>if</a:t>
            </a:r>
            <a:r>
              <a:rPr lang="en-GB" i="1" dirty="0"/>
              <a:t> (</a:t>
            </a:r>
            <a:r>
              <a:rPr lang="en-GB" i="1" dirty="0" err="1"/>
              <a:t>abc.hasData</a:t>
            </a:r>
            <a:r>
              <a:rPr lang="en-GB" i="1" dirty="0"/>
              <a:t>) {  </a:t>
            </a:r>
          </a:p>
          <a:p>
            <a:pPr marL="914400" lvl="2" indent="0">
              <a:buNone/>
            </a:pPr>
            <a:r>
              <a:rPr lang="en-GB" i="1" dirty="0"/>
              <a:t>      </a:t>
            </a:r>
            <a:r>
              <a:rPr lang="en-GB" b="1" i="1" dirty="0"/>
              <a:t>return</a:t>
            </a:r>
            <a:r>
              <a:rPr lang="en-GB" i="1" dirty="0"/>
              <a:t> Text(</a:t>
            </a:r>
            <a:r>
              <a:rPr lang="en-GB" i="1" dirty="0" err="1"/>
              <a:t>abc.data.title</a:t>
            </a:r>
            <a:r>
              <a:rPr lang="en-GB" i="1" dirty="0"/>
              <a:t>);  </a:t>
            </a:r>
          </a:p>
          <a:p>
            <a:pPr marL="914400" lvl="2" indent="0">
              <a:buNone/>
            </a:pPr>
            <a:r>
              <a:rPr lang="en-GB" i="1" dirty="0"/>
              <a:t>    } </a:t>
            </a:r>
            <a:r>
              <a:rPr lang="en-GB" b="1" i="1" dirty="0"/>
              <a:t>else</a:t>
            </a:r>
            <a:r>
              <a:rPr lang="en-GB" i="1" dirty="0"/>
              <a:t> </a:t>
            </a:r>
            <a:r>
              <a:rPr lang="en-GB" b="1" i="1" dirty="0"/>
              <a:t>if</a:t>
            </a:r>
            <a:r>
              <a:rPr lang="en-GB" i="1" dirty="0"/>
              <a:t> (</a:t>
            </a:r>
            <a:r>
              <a:rPr lang="en-GB" i="1" dirty="0" err="1"/>
              <a:t>abc.hasError</a:t>
            </a:r>
            <a:r>
              <a:rPr lang="en-GB" i="1" dirty="0"/>
              <a:t>) {  </a:t>
            </a:r>
          </a:p>
          <a:p>
            <a:pPr marL="914400" lvl="2" indent="0">
              <a:buNone/>
            </a:pPr>
            <a:r>
              <a:rPr lang="en-GB" i="1" dirty="0"/>
              <a:t>      </a:t>
            </a:r>
            <a:r>
              <a:rPr lang="en-GB" b="1" i="1" dirty="0"/>
              <a:t>return</a:t>
            </a:r>
            <a:r>
              <a:rPr lang="en-GB" i="1" dirty="0"/>
              <a:t> Text("${</a:t>
            </a:r>
            <a:r>
              <a:rPr lang="en-GB" i="1" dirty="0" err="1"/>
              <a:t>abc.error</a:t>
            </a:r>
            <a:r>
              <a:rPr lang="en-GB" i="1" dirty="0"/>
              <a:t>}");  </a:t>
            </a:r>
          </a:p>
          <a:p>
            <a:pPr marL="914400" lvl="2" indent="0">
              <a:buNone/>
            </a:pPr>
            <a:r>
              <a:rPr lang="en-GB" i="1" dirty="0"/>
              <a:t>    }    </a:t>
            </a:r>
          </a:p>
          <a:p>
            <a:pPr marL="914400" lvl="2" indent="0">
              <a:buNone/>
            </a:pPr>
            <a:r>
              <a:rPr lang="en-GB" i="1" dirty="0"/>
              <a:t>        </a:t>
            </a:r>
            <a:r>
              <a:rPr lang="en-GB" b="1" i="1" dirty="0"/>
              <a:t>return</a:t>
            </a:r>
            <a:r>
              <a:rPr lang="en-GB" i="1" dirty="0"/>
              <a:t> </a:t>
            </a:r>
            <a:r>
              <a:rPr lang="en-GB" i="1" dirty="0" err="1"/>
              <a:t>CircularProgressIndicator</a:t>
            </a:r>
            <a:r>
              <a:rPr lang="en-GB" i="1" dirty="0"/>
              <a:t>();   // By default, it show a loading spinner.  </a:t>
            </a:r>
          </a:p>
          <a:p>
            <a:pPr marL="914400" lvl="2" indent="0">
              <a:buNone/>
            </a:pPr>
            <a:r>
              <a:rPr lang="en-GB" i="1" dirty="0"/>
              <a:t>  },  );  </a:t>
            </a:r>
          </a:p>
          <a:p>
            <a:pPr marL="0" indent="0">
              <a:buNone/>
            </a:pPr>
            <a:endParaRPr lang="en-GB" dirty="0"/>
          </a:p>
        </p:txBody>
      </p:sp>
      <p:sp>
        <p:nvSpPr>
          <p:cNvPr id="2" name="Footer Placeholder 1"/>
          <p:cNvSpPr>
            <a:spLocks noGrp="1"/>
          </p:cNvSpPr>
          <p:nvPr>
            <p:ph type="ftr" sz="quarter" idx="11"/>
          </p:nvPr>
        </p:nvSpPr>
        <p:spPr/>
        <p:txBody>
          <a:bodyPr/>
          <a:lstStyle/>
          <a:p>
            <a:r>
              <a:rPr lang="en-US" dirty="0"/>
              <a:t>IT Industry-Academia Bridge Program</a:t>
            </a:r>
          </a:p>
        </p:txBody>
      </p:sp>
    </p:spTree>
    <p:extLst>
      <p:ext uri="{BB962C8B-B14F-4D97-AF65-F5344CB8AC3E}">
        <p14:creationId xmlns:p14="http://schemas.microsoft.com/office/powerpoint/2010/main" val="25987581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8A711-4C89-407D-82E0-D002E4DA2885}"/>
              </a:ext>
            </a:extLst>
          </p:cNvPr>
          <p:cNvSpPr>
            <a:spLocks noGrp="1"/>
          </p:cNvSpPr>
          <p:nvPr>
            <p:ph type="title"/>
          </p:nvPr>
        </p:nvSpPr>
        <p:spPr/>
        <p:txBody>
          <a:bodyPr/>
          <a:lstStyle/>
          <a:p>
            <a:r>
              <a:rPr lang="en-US" dirty="0"/>
              <a:t>Summary</a:t>
            </a:r>
            <a:endParaRPr lang="en-PK" dirty="0"/>
          </a:p>
        </p:txBody>
      </p:sp>
      <p:sp>
        <p:nvSpPr>
          <p:cNvPr id="3" name="Content Placeholder 2">
            <a:extLst>
              <a:ext uri="{FF2B5EF4-FFF2-40B4-BE49-F238E27FC236}">
                <a16:creationId xmlns:a16="http://schemas.microsoft.com/office/drawing/2014/main" id="{2C168BBF-002C-450D-BE30-B5BFD8543E23}"/>
              </a:ext>
            </a:extLst>
          </p:cNvPr>
          <p:cNvSpPr>
            <a:spLocks noGrp="1"/>
          </p:cNvSpPr>
          <p:nvPr>
            <p:ph idx="1"/>
          </p:nvPr>
        </p:nvSpPr>
        <p:spPr>
          <a:xfrm>
            <a:off x="838200" y="1690688"/>
            <a:ext cx="10515600" cy="4351338"/>
          </a:xfrm>
        </p:spPr>
        <p:txBody>
          <a:bodyPr>
            <a:normAutofit/>
          </a:bodyPr>
          <a:lstStyle/>
          <a:p>
            <a:pPr marL="0" indent="0">
              <a:buNone/>
            </a:pPr>
            <a:r>
              <a:rPr lang="en-US" sz="3600" dirty="0"/>
              <a:t>Today we have learned about:</a:t>
            </a:r>
          </a:p>
          <a:p>
            <a:pPr marL="36900" indent="0">
              <a:buNone/>
            </a:pPr>
            <a:endParaRPr lang="en-US" sz="2400" dirty="0"/>
          </a:p>
          <a:p>
            <a:pPr marL="342900" indent="-342900" algn="l">
              <a:buFont typeface="Arial" panose="020B0604020202020204" pitchFamily="34" charset="0"/>
              <a:buChar char="•"/>
            </a:pPr>
            <a:r>
              <a:rPr lang="en-GB" sz="2400" dirty="0"/>
              <a:t>Application Program Interface</a:t>
            </a:r>
            <a:endParaRPr lang="en-US" sz="2400" dirty="0"/>
          </a:p>
          <a:p>
            <a:pPr marL="342900" indent="-342900" algn="l">
              <a:buFont typeface="Arial" panose="020B0604020202020204" pitchFamily="34" charset="0"/>
              <a:buChar char="•"/>
            </a:pPr>
            <a:r>
              <a:rPr lang="en-GB" sz="2400" dirty="0"/>
              <a:t>Adding HTTP Package</a:t>
            </a:r>
          </a:p>
          <a:p>
            <a:pPr marL="342900" indent="-342900" algn="l">
              <a:buFont typeface="Arial" panose="020B0604020202020204" pitchFamily="34" charset="0"/>
              <a:buChar char="•"/>
            </a:pPr>
            <a:r>
              <a:rPr lang="en-GB" sz="2400" dirty="0"/>
              <a:t>Making Network Request</a:t>
            </a:r>
          </a:p>
          <a:p>
            <a:pPr marL="342900" indent="-342900" algn="l">
              <a:buFont typeface="Arial" panose="020B0604020202020204" pitchFamily="34" charset="0"/>
              <a:buChar char="•"/>
            </a:pPr>
            <a:r>
              <a:rPr lang="en-GB" sz="2400" dirty="0"/>
              <a:t>Code and Body</a:t>
            </a:r>
          </a:p>
          <a:p>
            <a:pPr marL="342900" indent="-342900" algn="l">
              <a:buFont typeface="Arial" panose="020B0604020202020204" pitchFamily="34" charset="0"/>
              <a:buChar char="•"/>
            </a:pPr>
            <a:r>
              <a:rPr lang="en-GB" sz="2400" dirty="0"/>
              <a:t>Fetching Data </a:t>
            </a:r>
          </a:p>
          <a:p>
            <a:pPr marL="342900" indent="-342900" algn="l">
              <a:buFont typeface="Arial" panose="020B0604020202020204" pitchFamily="34" charset="0"/>
              <a:buChar char="•"/>
            </a:pPr>
            <a:r>
              <a:rPr lang="en-GB" sz="2400" dirty="0"/>
              <a:t>Display Data</a:t>
            </a:r>
            <a:endParaRPr lang="en-US" sz="2400" dirty="0"/>
          </a:p>
          <a:p>
            <a:pPr marL="36900" indent="0">
              <a:buNone/>
            </a:pPr>
            <a:endParaRPr lang="en-US" sz="2400" dirty="0"/>
          </a:p>
          <a:p>
            <a:pPr marL="0" indent="0">
              <a:buNone/>
            </a:pPr>
            <a:endParaRPr lang="en-US" sz="2400" dirty="0"/>
          </a:p>
          <a:p>
            <a:endParaRPr lang="en-US" sz="2400" dirty="0"/>
          </a:p>
          <a:p>
            <a:pPr marL="0" indent="0">
              <a:buNone/>
            </a:pPr>
            <a:endParaRPr lang="en-US" sz="2400" dirty="0"/>
          </a:p>
          <a:p>
            <a:pPr marL="0" indent="0">
              <a:buNone/>
            </a:pPr>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p:txBody>
      </p:sp>
      <p:sp>
        <p:nvSpPr>
          <p:cNvPr id="4" name="Footer Placeholder 3">
            <a:extLst>
              <a:ext uri="{FF2B5EF4-FFF2-40B4-BE49-F238E27FC236}">
                <a16:creationId xmlns:a16="http://schemas.microsoft.com/office/drawing/2014/main" id="{2612C155-7EA7-48F7-8580-6D177FA5AE16}"/>
              </a:ext>
            </a:extLst>
          </p:cNvPr>
          <p:cNvSpPr>
            <a:spLocks noGrp="1"/>
          </p:cNvSpPr>
          <p:nvPr>
            <p:ph type="ftr" sz="quarter" idx="11"/>
          </p:nvPr>
        </p:nvSpPr>
        <p:spPr/>
        <p:txBody>
          <a:bodyPr/>
          <a:lstStyle/>
          <a:p>
            <a:r>
              <a:rPr lang="en-US"/>
              <a:t>IT Industry-Academia Bridge Program</a:t>
            </a:r>
          </a:p>
        </p:txBody>
      </p:sp>
      <p:sp>
        <p:nvSpPr>
          <p:cNvPr id="5" name="Isosceles Triangle 3">
            <a:extLst>
              <a:ext uri="{FF2B5EF4-FFF2-40B4-BE49-F238E27FC236}">
                <a16:creationId xmlns:a16="http://schemas.microsoft.com/office/drawing/2014/main" id="{A7BBE944-724E-47B6-8546-F878895367FA}"/>
              </a:ext>
            </a:extLst>
          </p:cNvPr>
          <p:cNvSpPr/>
          <p:nvPr/>
        </p:nvSpPr>
        <p:spPr>
          <a:xfrm>
            <a:off x="10084158" y="4546242"/>
            <a:ext cx="2107842" cy="2311758"/>
          </a:xfrm>
          <a:custGeom>
            <a:avLst/>
            <a:gdLst>
              <a:gd name="connsiteX0" fmla="*/ 0 w 5062451"/>
              <a:gd name="connsiteY0" fmla="*/ 3724102 h 3724102"/>
              <a:gd name="connsiteX1" fmla="*/ 2531226 w 5062451"/>
              <a:gd name="connsiteY1" fmla="*/ 0 h 3724102"/>
              <a:gd name="connsiteX2" fmla="*/ 5062451 w 5062451"/>
              <a:gd name="connsiteY2" fmla="*/ 3724102 h 3724102"/>
              <a:gd name="connsiteX3" fmla="*/ 0 w 5062451"/>
              <a:gd name="connsiteY3" fmla="*/ 3724102 h 3724102"/>
              <a:gd name="connsiteX0" fmla="*/ 0 w 2600605"/>
              <a:gd name="connsiteY0" fmla="*/ 3724102 h 3724102"/>
              <a:gd name="connsiteX1" fmla="*/ 2531226 w 2600605"/>
              <a:gd name="connsiteY1" fmla="*/ 0 h 3724102"/>
              <a:gd name="connsiteX2" fmla="*/ 2600605 w 2600605"/>
              <a:gd name="connsiteY2" fmla="*/ 3712379 h 3724102"/>
              <a:gd name="connsiteX3" fmla="*/ 0 w 2600605"/>
              <a:gd name="connsiteY3" fmla="*/ 3724102 h 3724102"/>
            </a:gdLst>
            <a:ahLst/>
            <a:cxnLst>
              <a:cxn ang="0">
                <a:pos x="connsiteX0" y="connsiteY0"/>
              </a:cxn>
              <a:cxn ang="0">
                <a:pos x="connsiteX1" y="connsiteY1"/>
              </a:cxn>
              <a:cxn ang="0">
                <a:pos x="connsiteX2" y="connsiteY2"/>
              </a:cxn>
              <a:cxn ang="0">
                <a:pos x="connsiteX3" y="connsiteY3"/>
              </a:cxn>
            </a:cxnLst>
            <a:rect l="l" t="t" r="r" b="b"/>
            <a:pathLst>
              <a:path w="2600605" h="3724102">
                <a:moveTo>
                  <a:pt x="0" y="3724102"/>
                </a:moveTo>
                <a:lnTo>
                  <a:pt x="2531226" y="0"/>
                </a:lnTo>
                <a:lnTo>
                  <a:pt x="2600605" y="3712379"/>
                </a:lnTo>
                <a:lnTo>
                  <a:pt x="0" y="3724102"/>
                </a:lnTo>
                <a:close/>
              </a:path>
            </a:pathLst>
          </a:custGeom>
          <a:solidFill>
            <a:srgbClr val="02967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06DDAE02-12E6-407D-BDEB-61BBF590BB63}"/>
              </a:ext>
            </a:extLst>
          </p:cNvPr>
          <p:cNvSpPr/>
          <p:nvPr/>
        </p:nvSpPr>
        <p:spPr>
          <a:xfrm>
            <a:off x="524281" y="389467"/>
            <a:ext cx="11125200" cy="606213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C0AC9CB5-6E47-4F0C-B720-F9EF613281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70782" y="500988"/>
            <a:ext cx="3026751" cy="899377"/>
          </a:xfrm>
          <a:prstGeom prst="rect">
            <a:avLst/>
          </a:prstGeom>
        </p:spPr>
      </p:pic>
    </p:spTree>
    <p:extLst>
      <p:ext uri="{BB962C8B-B14F-4D97-AF65-F5344CB8AC3E}">
        <p14:creationId xmlns:p14="http://schemas.microsoft.com/office/powerpoint/2010/main" val="2453562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8A711-4C89-407D-82E0-D002E4DA2885}"/>
              </a:ext>
            </a:extLst>
          </p:cNvPr>
          <p:cNvSpPr>
            <a:spLocks noGrp="1"/>
          </p:cNvSpPr>
          <p:nvPr>
            <p:ph type="title"/>
          </p:nvPr>
        </p:nvSpPr>
        <p:spPr/>
        <p:txBody>
          <a:bodyPr/>
          <a:lstStyle/>
          <a:p>
            <a:r>
              <a:rPr lang="en-US" dirty="0"/>
              <a:t>In Next Lecture:</a:t>
            </a:r>
            <a:endParaRPr lang="en-PK" dirty="0"/>
          </a:p>
        </p:txBody>
      </p:sp>
      <p:sp>
        <p:nvSpPr>
          <p:cNvPr id="3" name="Content Placeholder 2">
            <a:extLst>
              <a:ext uri="{FF2B5EF4-FFF2-40B4-BE49-F238E27FC236}">
                <a16:creationId xmlns:a16="http://schemas.microsoft.com/office/drawing/2014/main" id="{2C168BBF-002C-450D-BE30-B5BFD8543E23}"/>
              </a:ext>
            </a:extLst>
          </p:cNvPr>
          <p:cNvSpPr>
            <a:spLocks noGrp="1"/>
          </p:cNvSpPr>
          <p:nvPr>
            <p:ph idx="1"/>
          </p:nvPr>
        </p:nvSpPr>
        <p:spPr>
          <a:xfrm>
            <a:off x="838200" y="1690688"/>
            <a:ext cx="10515600" cy="4351338"/>
          </a:xfrm>
        </p:spPr>
        <p:txBody>
          <a:bodyPr>
            <a:noAutofit/>
          </a:bodyPr>
          <a:lstStyle/>
          <a:p>
            <a:pPr marL="0" indent="0">
              <a:buNone/>
            </a:pPr>
            <a:r>
              <a:rPr lang="en-US" sz="3200" dirty="0"/>
              <a:t>We will Cover in more detail:</a:t>
            </a:r>
          </a:p>
          <a:p>
            <a:pPr marL="0" indent="0">
              <a:buNone/>
            </a:pPr>
            <a:endParaRPr lang="en-US" sz="3200" dirty="0"/>
          </a:p>
          <a:p>
            <a:pPr marL="0" indent="0" algn="l">
              <a:buNone/>
            </a:pPr>
            <a:r>
              <a:rPr lang="en-US" sz="3200" dirty="0"/>
              <a:t>•	Flutter External Resources </a:t>
            </a:r>
          </a:p>
          <a:p>
            <a:pPr marL="0" indent="0" algn="l">
              <a:buNone/>
            </a:pPr>
            <a:r>
              <a:rPr lang="en-US" sz="3200" dirty="0"/>
              <a:t>•	(font, image, audio/video) for Application Development</a:t>
            </a:r>
          </a:p>
          <a:p>
            <a:pPr marL="0" indent="0" algn="l">
              <a:buNone/>
            </a:pPr>
            <a:endParaRPr lang="en-PK" sz="3200" dirty="0">
              <a:effectLst/>
              <a:ea typeface="Calibri" panose="020F0502020204030204" pitchFamily="34"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2612C155-7EA7-48F7-8580-6D177FA5AE16}"/>
              </a:ext>
            </a:extLst>
          </p:cNvPr>
          <p:cNvSpPr>
            <a:spLocks noGrp="1"/>
          </p:cNvSpPr>
          <p:nvPr>
            <p:ph type="ftr" sz="quarter" idx="11"/>
          </p:nvPr>
        </p:nvSpPr>
        <p:spPr/>
        <p:txBody>
          <a:bodyPr/>
          <a:lstStyle/>
          <a:p>
            <a:r>
              <a:rPr lang="en-US"/>
              <a:t>IT Industry-Academia Bridge Program</a:t>
            </a:r>
          </a:p>
        </p:txBody>
      </p:sp>
      <p:sp>
        <p:nvSpPr>
          <p:cNvPr id="5" name="Isosceles Triangle 3">
            <a:extLst>
              <a:ext uri="{FF2B5EF4-FFF2-40B4-BE49-F238E27FC236}">
                <a16:creationId xmlns:a16="http://schemas.microsoft.com/office/drawing/2014/main" id="{A7BBE944-724E-47B6-8546-F878895367FA}"/>
              </a:ext>
            </a:extLst>
          </p:cNvPr>
          <p:cNvSpPr/>
          <p:nvPr/>
        </p:nvSpPr>
        <p:spPr>
          <a:xfrm>
            <a:off x="10084158" y="4546242"/>
            <a:ext cx="2107842" cy="2311758"/>
          </a:xfrm>
          <a:custGeom>
            <a:avLst/>
            <a:gdLst>
              <a:gd name="connsiteX0" fmla="*/ 0 w 5062451"/>
              <a:gd name="connsiteY0" fmla="*/ 3724102 h 3724102"/>
              <a:gd name="connsiteX1" fmla="*/ 2531226 w 5062451"/>
              <a:gd name="connsiteY1" fmla="*/ 0 h 3724102"/>
              <a:gd name="connsiteX2" fmla="*/ 5062451 w 5062451"/>
              <a:gd name="connsiteY2" fmla="*/ 3724102 h 3724102"/>
              <a:gd name="connsiteX3" fmla="*/ 0 w 5062451"/>
              <a:gd name="connsiteY3" fmla="*/ 3724102 h 3724102"/>
              <a:gd name="connsiteX0" fmla="*/ 0 w 2600605"/>
              <a:gd name="connsiteY0" fmla="*/ 3724102 h 3724102"/>
              <a:gd name="connsiteX1" fmla="*/ 2531226 w 2600605"/>
              <a:gd name="connsiteY1" fmla="*/ 0 h 3724102"/>
              <a:gd name="connsiteX2" fmla="*/ 2600605 w 2600605"/>
              <a:gd name="connsiteY2" fmla="*/ 3712379 h 3724102"/>
              <a:gd name="connsiteX3" fmla="*/ 0 w 2600605"/>
              <a:gd name="connsiteY3" fmla="*/ 3724102 h 3724102"/>
            </a:gdLst>
            <a:ahLst/>
            <a:cxnLst>
              <a:cxn ang="0">
                <a:pos x="connsiteX0" y="connsiteY0"/>
              </a:cxn>
              <a:cxn ang="0">
                <a:pos x="connsiteX1" y="connsiteY1"/>
              </a:cxn>
              <a:cxn ang="0">
                <a:pos x="connsiteX2" y="connsiteY2"/>
              </a:cxn>
              <a:cxn ang="0">
                <a:pos x="connsiteX3" y="connsiteY3"/>
              </a:cxn>
            </a:cxnLst>
            <a:rect l="l" t="t" r="r" b="b"/>
            <a:pathLst>
              <a:path w="2600605" h="3724102">
                <a:moveTo>
                  <a:pt x="0" y="3724102"/>
                </a:moveTo>
                <a:lnTo>
                  <a:pt x="2531226" y="0"/>
                </a:lnTo>
                <a:lnTo>
                  <a:pt x="2600605" y="3712379"/>
                </a:lnTo>
                <a:lnTo>
                  <a:pt x="0" y="3724102"/>
                </a:lnTo>
                <a:close/>
              </a:path>
            </a:pathLst>
          </a:custGeom>
          <a:solidFill>
            <a:srgbClr val="02967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06DDAE02-12E6-407D-BDEB-61BBF590BB63}"/>
              </a:ext>
            </a:extLst>
          </p:cNvPr>
          <p:cNvSpPr/>
          <p:nvPr/>
        </p:nvSpPr>
        <p:spPr>
          <a:xfrm>
            <a:off x="533400" y="294217"/>
            <a:ext cx="11125200" cy="606213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C0AC9CB5-6E47-4F0C-B720-F9EF613281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87507" y="612531"/>
            <a:ext cx="3026751" cy="899377"/>
          </a:xfrm>
          <a:prstGeom prst="rect">
            <a:avLst/>
          </a:prstGeom>
        </p:spPr>
      </p:pic>
    </p:spTree>
    <p:extLst>
      <p:ext uri="{BB962C8B-B14F-4D97-AF65-F5344CB8AC3E}">
        <p14:creationId xmlns:p14="http://schemas.microsoft.com/office/powerpoint/2010/main" val="41682444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Isosceles Triangle 3"/>
          <p:cNvSpPr/>
          <p:nvPr/>
        </p:nvSpPr>
        <p:spPr>
          <a:xfrm flipH="1" flipV="1">
            <a:off x="771498" y="656001"/>
            <a:ext cx="451314" cy="476599"/>
          </a:xfrm>
          <a:custGeom>
            <a:avLst/>
            <a:gdLst>
              <a:gd name="connsiteX0" fmla="*/ 0 w 5062451"/>
              <a:gd name="connsiteY0" fmla="*/ 3724102 h 3724102"/>
              <a:gd name="connsiteX1" fmla="*/ 2531226 w 5062451"/>
              <a:gd name="connsiteY1" fmla="*/ 0 h 3724102"/>
              <a:gd name="connsiteX2" fmla="*/ 5062451 w 5062451"/>
              <a:gd name="connsiteY2" fmla="*/ 3724102 h 3724102"/>
              <a:gd name="connsiteX3" fmla="*/ 0 w 5062451"/>
              <a:gd name="connsiteY3" fmla="*/ 3724102 h 3724102"/>
              <a:gd name="connsiteX0" fmla="*/ 0 w 2600605"/>
              <a:gd name="connsiteY0" fmla="*/ 3724102 h 3724102"/>
              <a:gd name="connsiteX1" fmla="*/ 2531226 w 2600605"/>
              <a:gd name="connsiteY1" fmla="*/ 0 h 3724102"/>
              <a:gd name="connsiteX2" fmla="*/ 2600605 w 2600605"/>
              <a:gd name="connsiteY2" fmla="*/ 3712379 h 3724102"/>
              <a:gd name="connsiteX3" fmla="*/ 0 w 2600605"/>
              <a:gd name="connsiteY3" fmla="*/ 3724102 h 3724102"/>
            </a:gdLst>
            <a:ahLst/>
            <a:cxnLst>
              <a:cxn ang="0">
                <a:pos x="connsiteX0" y="connsiteY0"/>
              </a:cxn>
              <a:cxn ang="0">
                <a:pos x="connsiteX1" y="connsiteY1"/>
              </a:cxn>
              <a:cxn ang="0">
                <a:pos x="connsiteX2" y="connsiteY2"/>
              </a:cxn>
              <a:cxn ang="0">
                <a:pos x="connsiteX3" y="connsiteY3"/>
              </a:cxn>
            </a:cxnLst>
            <a:rect l="l" t="t" r="r" b="b"/>
            <a:pathLst>
              <a:path w="2600605" h="3724102">
                <a:moveTo>
                  <a:pt x="0" y="3724102"/>
                </a:moveTo>
                <a:lnTo>
                  <a:pt x="2531226" y="0"/>
                </a:lnTo>
                <a:lnTo>
                  <a:pt x="2600605" y="3712379"/>
                </a:lnTo>
                <a:lnTo>
                  <a:pt x="0" y="3724102"/>
                </a:lnTo>
                <a:close/>
              </a:path>
            </a:pathLst>
          </a:custGeom>
          <a:solidFill>
            <a:srgbClr val="12985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524281" y="389467"/>
            <a:ext cx="11125200" cy="606213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87507" y="612531"/>
            <a:ext cx="3026751" cy="899377"/>
          </a:xfrm>
          <a:prstGeom prst="rect">
            <a:avLst/>
          </a:prstGeom>
        </p:spPr>
      </p:pic>
      <p:sp>
        <p:nvSpPr>
          <p:cNvPr id="11" name="TextBox 10"/>
          <p:cNvSpPr txBox="1"/>
          <p:nvPr/>
        </p:nvSpPr>
        <p:spPr>
          <a:xfrm>
            <a:off x="1250532" y="5854580"/>
            <a:ext cx="184731" cy="523220"/>
          </a:xfrm>
          <a:prstGeom prst="rect">
            <a:avLst/>
          </a:prstGeom>
          <a:noFill/>
        </p:spPr>
        <p:txBody>
          <a:bodyPr wrap="none" lIns="91440" tIns="45720" rIns="91440" bIns="45720" rtlCol="0" anchor="t">
            <a:spAutoFit/>
          </a:bodyPr>
          <a:lstStyle/>
          <a:p>
            <a:endParaRPr lang="en-US" sz="2800" b="1" dirty="0">
              <a:ea typeface="Calibri"/>
              <a:cs typeface="Calibri"/>
            </a:endParaRPr>
          </a:p>
        </p:txBody>
      </p:sp>
      <p:sp>
        <p:nvSpPr>
          <p:cNvPr id="9" name="Isosceles Triangle 3">
            <a:extLst>
              <a:ext uri="{FF2B5EF4-FFF2-40B4-BE49-F238E27FC236}">
                <a16:creationId xmlns:a16="http://schemas.microsoft.com/office/drawing/2014/main" id="{00D729C2-A19B-7576-4C97-DF1C42A75D38}"/>
              </a:ext>
            </a:extLst>
          </p:cNvPr>
          <p:cNvSpPr/>
          <p:nvPr/>
        </p:nvSpPr>
        <p:spPr>
          <a:xfrm flipH="1" flipV="1">
            <a:off x="1276199" y="487767"/>
            <a:ext cx="451314" cy="476599"/>
          </a:xfrm>
          <a:custGeom>
            <a:avLst/>
            <a:gdLst>
              <a:gd name="connsiteX0" fmla="*/ 0 w 5062451"/>
              <a:gd name="connsiteY0" fmla="*/ 3724102 h 3724102"/>
              <a:gd name="connsiteX1" fmla="*/ 2531226 w 5062451"/>
              <a:gd name="connsiteY1" fmla="*/ 0 h 3724102"/>
              <a:gd name="connsiteX2" fmla="*/ 5062451 w 5062451"/>
              <a:gd name="connsiteY2" fmla="*/ 3724102 h 3724102"/>
              <a:gd name="connsiteX3" fmla="*/ 0 w 5062451"/>
              <a:gd name="connsiteY3" fmla="*/ 3724102 h 3724102"/>
              <a:gd name="connsiteX0" fmla="*/ 0 w 2600605"/>
              <a:gd name="connsiteY0" fmla="*/ 3724102 h 3724102"/>
              <a:gd name="connsiteX1" fmla="*/ 2531226 w 2600605"/>
              <a:gd name="connsiteY1" fmla="*/ 0 h 3724102"/>
              <a:gd name="connsiteX2" fmla="*/ 2600605 w 2600605"/>
              <a:gd name="connsiteY2" fmla="*/ 3712379 h 3724102"/>
              <a:gd name="connsiteX3" fmla="*/ 0 w 2600605"/>
              <a:gd name="connsiteY3" fmla="*/ 3724102 h 3724102"/>
            </a:gdLst>
            <a:ahLst/>
            <a:cxnLst>
              <a:cxn ang="0">
                <a:pos x="connsiteX0" y="connsiteY0"/>
              </a:cxn>
              <a:cxn ang="0">
                <a:pos x="connsiteX1" y="connsiteY1"/>
              </a:cxn>
              <a:cxn ang="0">
                <a:pos x="connsiteX2" y="connsiteY2"/>
              </a:cxn>
              <a:cxn ang="0">
                <a:pos x="connsiteX3" y="connsiteY3"/>
              </a:cxn>
            </a:cxnLst>
            <a:rect l="l" t="t" r="r" b="b"/>
            <a:pathLst>
              <a:path w="2600605" h="3724102">
                <a:moveTo>
                  <a:pt x="0" y="3724102"/>
                </a:moveTo>
                <a:lnTo>
                  <a:pt x="2531226" y="0"/>
                </a:lnTo>
                <a:lnTo>
                  <a:pt x="2600605" y="3712379"/>
                </a:lnTo>
                <a:lnTo>
                  <a:pt x="0" y="3724102"/>
                </a:lnTo>
                <a:close/>
              </a:path>
            </a:pathLst>
          </a:custGeom>
          <a:solidFill>
            <a:srgbClr val="12985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Isosceles Triangle 3">
            <a:extLst>
              <a:ext uri="{FF2B5EF4-FFF2-40B4-BE49-F238E27FC236}">
                <a16:creationId xmlns:a16="http://schemas.microsoft.com/office/drawing/2014/main" id="{12741AE1-298B-1601-8802-D88248A56A01}"/>
              </a:ext>
            </a:extLst>
          </p:cNvPr>
          <p:cNvSpPr/>
          <p:nvPr/>
        </p:nvSpPr>
        <p:spPr>
          <a:xfrm flipH="1" flipV="1">
            <a:off x="632952" y="1190390"/>
            <a:ext cx="451314" cy="476599"/>
          </a:xfrm>
          <a:custGeom>
            <a:avLst/>
            <a:gdLst>
              <a:gd name="connsiteX0" fmla="*/ 0 w 5062451"/>
              <a:gd name="connsiteY0" fmla="*/ 3724102 h 3724102"/>
              <a:gd name="connsiteX1" fmla="*/ 2531226 w 5062451"/>
              <a:gd name="connsiteY1" fmla="*/ 0 h 3724102"/>
              <a:gd name="connsiteX2" fmla="*/ 5062451 w 5062451"/>
              <a:gd name="connsiteY2" fmla="*/ 3724102 h 3724102"/>
              <a:gd name="connsiteX3" fmla="*/ 0 w 5062451"/>
              <a:gd name="connsiteY3" fmla="*/ 3724102 h 3724102"/>
              <a:gd name="connsiteX0" fmla="*/ 0 w 2600605"/>
              <a:gd name="connsiteY0" fmla="*/ 3724102 h 3724102"/>
              <a:gd name="connsiteX1" fmla="*/ 2531226 w 2600605"/>
              <a:gd name="connsiteY1" fmla="*/ 0 h 3724102"/>
              <a:gd name="connsiteX2" fmla="*/ 2600605 w 2600605"/>
              <a:gd name="connsiteY2" fmla="*/ 3712379 h 3724102"/>
              <a:gd name="connsiteX3" fmla="*/ 0 w 2600605"/>
              <a:gd name="connsiteY3" fmla="*/ 3724102 h 3724102"/>
            </a:gdLst>
            <a:ahLst/>
            <a:cxnLst>
              <a:cxn ang="0">
                <a:pos x="connsiteX0" y="connsiteY0"/>
              </a:cxn>
              <a:cxn ang="0">
                <a:pos x="connsiteX1" y="connsiteY1"/>
              </a:cxn>
              <a:cxn ang="0">
                <a:pos x="connsiteX2" y="connsiteY2"/>
              </a:cxn>
              <a:cxn ang="0">
                <a:pos x="connsiteX3" y="connsiteY3"/>
              </a:cxn>
            </a:cxnLst>
            <a:rect l="l" t="t" r="r" b="b"/>
            <a:pathLst>
              <a:path w="2600605" h="3724102">
                <a:moveTo>
                  <a:pt x="0" y="3724102"/>
                </a:moveTo>
                <a:lnTo>
                  <a:pt x="2531226" y="0"/>
                </a:lnTo>
                <a:lnTo>
                  <a:pt x="2600605" y="3712379"/>
                </a:lnTo>
                <a:lnTo>
                  <a:pt x="0" y="3724102"/>
                </a:lnTo>
                <a:close/>
              </a:path>
            </a:pathLst>
          </a:custGeom>
          <a:solidFill>
            <a:srgbClr val="12985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780900" y="656001"/>
            <a:ext cx="10515600" cy="1325563"/>
          </a:xfrm>
        </p:spPr>
        <p:txBody>
          <a:bodyPr/>
          <a:lstStyle/>
          <a:p>
            <a:r>
              <a:rPr lang="en-US" b="1" dirty="0"/>
              <a:t>Topics to be Covered</a:t>
            </a:r>
            <a:endParaRPr lang="en-GB" dirty="0"/>
          </a:p>
        </p:txBody>
      </p:sp>
      <p:sp>
        <p:nvSpPr>
          <p:cNvPr id="4" name="Content Placeholder 3"/>
          <p:cNvSpPr>
            <a:spLocks noGrp="1"/>
          </p:cNvSpPr>
          <p:nvPr>
            <p:ph idx="1"/>
          </p:nvPr>
        </p:nvSpPr>
        <p:spPr>
          <a:xfrm>
            <a:off x="1727513" y="1979345"/>
            <a:ext cx="10515600" cy="4351338"/>
          </a:xfrm>
        </p:spPr>
        <p:txBody>
          <a:bodyPr>
            <a:normAutofit/>
          </a:bodyPr>
          <a:lstStyle/>
          <a:p>
            <a:pPr marL="0" indent="0">
              <a:buNone/>
            </a:pPr>
            <a:r>
              <a:rPr lang="en-US" sz="2800" dirty="0"/>
              <a:t>We will Cover following in more detail :</a:t>
            </a:r>
          </a:p>
          <a:p>
            <a:pPr marL="0" indent="0">
              <a:buNone/>
            </a:pPr>
            <a:endParaRPr lang="en-US" dirty="0"/>
          </a:p>
          <a:p>
            <a:pPr marL="342900" indent="-342900" algn="l">
              <a:buFont typeface="Arial" panose="020B0604020202020204" pitchFamily="34" charset="0"/>
              <a:buChar char="•"/>
            </a:pPr>
            <a:r>
              <a:rPr lang="en-GB" sz="3200" dirty="0"/>
              <a:t>Application Program Interface</a:t>
            </a:r>
            <a:endParaRPr lang="en-US" sz="3200" dirty="0"/>
          </a:p>
          <a:p>
            <a:pPr marL="342900" indent="-342900" algn="l">
              <a:buFont typeface="Arial" panose="020B0604020202020204" pitchFamily="34" charset="0"/>
              <a:buChar char="•"/>
            </a:pPr>
            <a:r>
              <a:rPr lang="en-GB" sz="3200" dirty="0"/>
              <a:t>HTTP Package</a:t>
            </a:r>
          </a:p>
          <a:p>
            <a:pPr marL="342900" indent="-342900" algn="l">
              <a:buFont typeface="Arial" panose="020B0604020202020204" pitchFamily="34" charset="0"/>
              <a:buChar char="•"/>
            </a:pPr>
            <a:r>
              <a:rPr lang="en-GB" sz="3200" dirty="0"/>
              <a:t>Code and Body</a:t>
            </a:r>
          </a:p>
          <a:p>
            <a:pPr marL="342900" indent="-342900" algn="l">
              <a:buFont typeface="Arial" panose="020B0604020202020204" pitchFamily="34" charset="0"/>
              <a:buChar char="•"/>
            </a:pPr>
            <a:r>
              <a:rPr lang="en-GB" sz="3200" dirty="0"/>
              <a:t>Fetching Data and Display</a:t>
            </a:r>
          </a:p>
        </p:txBody>
      </p:sp>
      <p:sp>
        <p:nvSpPr>
          <p:cNvPr id="3" name="Footer Placeholder 2"/>
          <p:cNvSpPr>
            <a:spLocks noGrp="1"/>
          </p:cNvSpPr>
          <p:nvPr>
            <p:ph type="ftr" sz="quarter" idx="11"/>
          </p:nvPr>
        </p:nvSpPr>
        <p:spPr/>
        <p:txBody>
          <a:bodyPr/>
          <a:lstStyle/>
          <a:p>
            <a:r>
              <a:rPr lang="en-US" dirty="0"/>
              <a:t>IT Industry-Academia Bridge Program</a:t>
            </a:r>
          </a:p>
        </p:txBody>
      </p:sp>
    </p:spTree>
    <p:extLst>
      <p:ext uri="{BB962C8B-B14F-4D97-AF65-F5344CB8AC3E}">
        <p14:creationId xmlns:p14="http://schemas.microsoft.com/office/powerpoint/2010/main" val="36511128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Isosceles Triangle 3"/>
          <p:cNvSpPr/>
          <p:nvPr/>
        </p:nvSpPr>
        <p:spPr>
          <a:xfrm>
            <a:off x="8909538" y="3133898"/>
            <a:ext cx="3375287" cy="3724102"/>
          </a:xfrm>
          <a:custGeom>
            <a:avLst/>
            <a:gdLst>
              <a:gd name="connsiteX0" fmla="*/ 0 w 5062451"/>
              <a:gd name="connsiteY0" fmla="*/ 3724102 h 3724102"/>
              <a:gd name="connsiteX1" fmla="*/ 2531226 w 5062451"/>
              <a:gd name="connsiteY1" fmla="*/ 0 h 3724102"/>
              <a:gd name="connsiteX2" fmla="*/ 5062451 w 5062451"/>
              <a:gd name="connsiteY2" fmla="*/ 3724102 h 3724102"/>
              <a:gd name="connsiteX3" fmla="*/ 0 w 5062451"/>
              <a:gd name="connsiteY3" fmla="*/ 3724102 h 3724102"/>
              <a:gd name="connsiteX0" fmla="*/ 0 w 2600605"/>
              <a:gd name="connsiteY0" fmla="*/ 3724102 h 3724102"/>
              <a:gd name="connsiteX1" fmla="*/ 2531226 w 2600605"/>
              <a:gd name="connsiteY1" fmla="*/ 0 h 3724102"/>
              <a:gd name="connsiteX2" fmla="*/ 2600605 w 2600605"/>
              <a:gd name="connsiteY2" fmla="*/ 3712379 h 3724102"/>
              <a:gd name="connsiteX3" fmla="*/ 0 w 2600605"/>
              <a:gd name="connsiteY3" fmla="*/ 3724102 h 3724102"/>
            </a:gdLst>
            <a:ahLst/>
            <a:cxnLst>
              <a:cxn ang="0">
                <a:pos x="connsiteX0" y="connsiteY0"/>
              </a:cxn>
              <a:cxn ang="0">
                <a:pos x="connsiteX1" y="connsiteY1"/>
              </a:cxn>
              <a:cxn ang="0">
                <a:pos x="connsiteX2" y="connsiteY2"/>
              </a:cxn>
              <a:cxn ang="0">
                <a:pos x="connsiteX3" y="connsiteY3"/>
              </a:cxn>
            </a:cxnLst>
            <a:rect l="l" t="t" r="r" b="b"/>
            <a:pathLst>
              <a:path w="2600605" h="3724102">
                <a:moveTo>
                  <a:pt x="0" y="3724102"/>
                </a:moveTo>
                <a:lnTo>
                  <a:pt x="2531226" y="0"/>
                </a:lnTo>
                <a:lnTo>
                  <a:pt x="2600605" y="3712379"/>
                </a:lnTo>
                <a:lnTo>
                  <a:pt x="0" y="3724102"/>
                </a:lnTo>
                <a:close/>
              </a:path>
            </a:pathLst>
          </a:custGeom>
          <a:solidFill>
            <a:srgbClr val="02967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524281" y="389467"/>
            <a:ext cx="11125200" cy="606213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87507" y="612531"/>
            <a:ext cx="3026751" cy="899377"/>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42185" y="5287348"/>
            <a:ext cx="2567353" cy="1027969"/>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248437" y="5434441"/>
            <a:ext cx="1060999" cy="880876"/>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7407" y="5434441"/>
            <a:ext cx="2975931" cy="880876"/>
          </a:xfrm>
          <a:prstGeom prst="rect">
            <a:avLst/>
          </a:prstGeom>
        </p:spPr>
      </p:pic>
      <p:sp>
        <p:nvSpPr>
          <p:cNvPr id="10" name="TextBox 9"/>
          <p:cNvSpPr txBox="1"/>
          <p:nvPr/>
        </p:nvSpPr>
        <p:spPr>
          <a:xfrm>
            <a:off x="4950658" y="2527234"/>
            <a:ext cx="6834554" cy="923330"/>
          </a:xfrm>
          <a:prstGeom prst="rect">
            <a:avLst/>
          </a:prstGeom>
          <a:noFill/>
        </p:spPr>
        <p:txBody>
          <a:bodyPr wrap="square" rtlCol="0">
            <a:spAutoFit/>
          </a:bodyPr>
          <a:lstStyle/>
          <a:p>
            <a:r>
              <a:rPr lang="en-US" sz="5400" b="1" dirty="0"/>
              <a:t>APIs</a:t>
            </a:r>
          </a:p>
        </p:txBody>
      </p:sp>
      <p:sp>
        <p:nvSpPr>
          <p:cNvPr id="2" name="Footer Placeholder 1"/>
          <p:cNvSpPr>
            <a:spLocks noGrp="1"/>
          </p:cNvSpPr>
          <p:nvPr>
            <p:ph type="ftr" sz="quarter" idx="11"/>
          </p:nvPr>
        </p:nvSpPr>
        <p:spPr>
          <a:xfrm>
            <a:off x="4038600" y="6446503"/>
            <a:ext cx="4114800" cy="365125"/>
          </a:xfrm>
        </p:spPr>
        <p:txBody>
          <a:bodyPr/>
          <a:lstStyle/>
          <a:p>
            <a:r>
              <a:rPr lang="en-US"/>
              <a:t>IT Industry-Academia Bridge Program</a:t>
            </a:r>
          </a:p>
        </p:txBody>
      </p:sp>
    </p:spTree>
    <p:extLst>
      <p:ext uri="{BB962C8B-B14F-4D97-AF65-F5344CB8AC3E}">
        <p14:creationId xmlns:p14="http://schemas.microsoft.com/office/powerpoint/2010/main" val="2623087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Isosceles Triangle 3"/>
          <p:cNvSpPr/>
          <p:nvPr/>
        </p:nvSpPr>
        <p:spPr>
          <a:xfrm>
            <a:off x="10084158" y="4546242"/>
            <a:ext cx="2107842" cy="2311758"/>
          </a:xfrm>
          <a:custGeom>
            <a:avLst/>
            <a:gdLst>
              <a:gd name="connsiteX0" fmla="*/ 0 w 5062451"/>
              <a:gd name="connsiteY0" fmla="*/ 3724102 h 3724102"/>
              <a:gd name="connsiteX1" fmla="*/ 2531226 w 5062451"/>
              <a:gd name="connsiteY1" fmla="*/ 0 h 3724102"/>
              <a:gd name="connsiteX2" fmla="*/ 5062451 w 5062451"/>
              <a:gd name="connsiteY2" fmla="*/ 3724102 h 3724102"/>
              <a:gd name="connsiteX3" fmla="*/ 0 w 5062451"/>
              <a:gd name="connsiteY3" fmla="*/ 3724102 h 3724102"/>
              <a:gd name="connsiteX0" fmla="*/ 0 w 2600605"/>
              <a:gd name="connsiteY0" fmla="*/ 3724102 h 3724102"/>
              <a:gd name="connsiteX1" fmla="*/ 2531226 w 2600605"/>
              <a:gd name="connsiteY1" fmla="*/ 0 h 3724102"/>
              <a:gd name="connsiteX2" fmla="*/ 2600605 w 2600605"/>
              <a:gd name="connsiteY2" fmla="*/ 3712379 h 3724102"/>
              <a:gd name="connsiteX3" fmla="*/ 0 w 2600605"/>
              <a:gd name="connsiteY3" fmla="*/ 3724102 h 3724102"/>
            </a:gdLst>
            <a:ahLst/>
            <a:cxnLst>
              <a:cxn ang="0">
                <a:pos x="connsiteX0" y="connsiteY0"/>
              </a:cxn>
              <a:cxn ang="0">
                <a:pos x="connsiteX1" y="connsiteY1"/>
              </a:cxn>
              <a:cxn ang="0">
                <a:pos x="connsiteX2" y="connsiteY2"/>
              </a:cxn>
              <a:cxn ang="0">
                <a:pos x="connsiteX3" y="connsiteY3"/>
              </a:cxn>
            </a:cxnLst>
            <a:rect l="l" t="t" r="r" b="b"/>
            <a:pathLst>
              <a:path w="2600605" h="3724102">
                <a:moveTo>
                  <a:pt x="0" y="3724102"/>
                </a:moveTo>
                <a:lnTo>
                  <a:pt x="2531226" y="0"/>
                </a:lnTo>
                <a:lnTo>
                  <a:pt x="2600605" y="3712379"/>
                </a:lnTo>
                <a:lnTo>
                  <a:pt x="0" y="3724102"/>
                </a:lnTo>
                <a:close/>
              </a:path>
            </a:pathLst>
          </a:custGeom>
          <a:solidFill>
            <a:srgbClr val="02967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524281" y="389467"/>
            <a:ext cx="11125200" cy="606213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06643" y="612531"/>
            <a:ext cx="2307615" cy="685691"/>
          </a:xfrm>
          <a:prstGeom prst="rect">
            <a:avLst/>
          </a:prstGeom>
        </p:spPr>
      </p:pic>
      <p:sp>
        <p:nvSpPr>
          <p:cNvPr id="3" name="Title 2"/>
          <p:cNvSpPr>
            <a:spLocks noGrp="1"/>
          </p:cNvSpPr>
          <p:nvPr>
            <p:ph type="title"/>
          </p:nvPr>
        </p:nvSpPr>
        <p:spPr/>
        <p:txBody>
          <a:bodyPr/>
          <a:lstStyle/>
          <a:p>
            <a:r>
              <a:rPr lang="en-US" dirty="0"/>
              <a:t>API (Application Program Interface)</a:t>
            </a:r>
            <a:endParaRPr lang="en-GB" dirty="0"/>
          </a:p>
        </p:txBody>
      </p:sp>
      <p:sp>
        <p:nvSpPr>
          <p:cNvPr id="7" name="Content Placeholder 6"/>
          <p:cNvSpPr>
            <a:spLocks noGrp="1"/>
          </p:cNvSpPr>
          <p:nvPr>
            <p:ph idx="1"/>
          </p:nvPr>
        </p:nvSpPr>
        <p:spPr>
          <a:xfrm>
            <a:off x="838200" y="2334485"/>
            <a:ext cx="3792415" cy="3842477"/>
          </a:xfrm>
        </p:spPr>
        <p:txBody>
          <a:bodyPr/>
          <a:lstStyle/>
          <a:p>
            <a:pPr>
              <a:buFont typeface="Wingdings" pitchFamily="2" charset="2"/>
              <a:buChar char="q"/>
            </a:pPr>
            <a:r>
              <a:rPr lang="en-US" dirty="0"/>
              <a:t>An API is a set of routines, protocols, and tools for building software applications.</a:t>
            </a:r>
          </a:p>
          <a:p>
            <a:pPr>
              <a:buFont typeface="Wingdings" pitchFamily="2" charset="2"/>
              <a:buChar char="q"/>
            </a:pPr>
            <a:r>
              <a:rPr lang="en-US" dirty="0"/>
              <a:t>You must have API Keys.</a:t>
            </a:r>
          </a:p>
          <a:p>
            <a:endParaRPr lang="en-GB" dirty="0"/>
          </a:p>
        </p:txBody>
      </p:sp>
      <p:sp>
        <p:nvSpPr>
          <p:cNvPr id="2" name="Footer Placeholder 1"/>
          <p:cNvSpPr>
            <a:spLocks noGrp="1"/>
          </p:cNvSpPr>
          <p:nvPr>
            <p:ph type="ftr" sz="quarter" idx="11"/>
          </p:nvPr>
        </p:nvSpPr>
        <p:spPr/>
        <p:txBody>
          <a:bodyPr/>
          <a:lstStyle/>
          <a:p>
            <a:r>
              <a:rPr lang="en-US"/>
              <a:t>IT Industry-Academia Bridge Program</a:t>
            </a:r>
          </a:p>
        </p:txBody>
      </p:sp>
      <p:pic>
        <p:nvPicPr>
          <p:cNvPr id="8" name="Picture 7" descr="See the source image">
            <a:extLst>
              <a:ext uri="{FF2B5EF4-FFF2-40B4-BE49-F238E27FC236}">
                <a16:creationId xmlns:a16="http://schemas.microsoft.com/office/drawing/2014/main" id="{428D2877-15D1-49F7-BED1-86FC95607258}"/>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4778986" y="2334485"/>
            <a:ext cx="6205103" cy="31025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10170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Isosceles Triangle 3"/>
          <p:cNvSpPr/>
          <p:nvPr/>
        </p:nvSpPr>
        <p:spPr>
          <a:xfrm flipH="1" flipV="1">
            <a:off x="-49879" y="-16933"/>
            <a:ext cx="1836767" cy="1654234"/>
          </a:xfrm>
          <a:custGeom>
            <a:avLst/>
            <a:gdLst>
              <a:gd name="connsiteX0" fmla="*/ 0 w 5062451"/>
              <a:gd name="connsiteY0" fmla="*/ 3724102 h 3724102"/>
              <a:gd name="connsiteX1" fmla="*/ 2531226 w 5062451"/>
              <a:gd name="connsiteY1" fmla="*/ 0 h 3724102"/>
              <a:gd name="connsiteX2" fmla="*/ 5062451 w 5062451"/>
              <a:gd name="connsiteY2" fmla="*/ 3724102 h 3724102"/>
              <a:gd name="connsiteX3" fmla="*/ 0 w 5062451"/>
              <a:gd name="connsiteY3" fmla="*/ 3724102 h 3724102"/>
              <a:gd name="connsiteX0" fmla="*/ 0 w 2600605"/>
              <a:gd name="connsiteY0" fmla="*/ 3724102 h 3724102"/>
              <a:gd name="connsiteX1" fmla="*/ 2531226 w 2600605"/>
              <a:gd name="connsiteY1" fmla="*/ 0 h 3724102"/>
              <a:gd name="connsiteX2" fmla="*/ 2600605 w 2600605"/>
              <a:gd name="connsiteY2" fmla="*/ 3712379 h 3724102"/>
              <a:gd name="connsiteX3" fmla="*/ 0 w 2600605"/>
              <a:gd name="connsiteY3" fmla="*/ 3724102 h 3724102"/>
            </a:gdLst>
            <a:ahLst/>
            <a:cxnLst>
              <a:cxn ang="0">
                <a:pos x="connsiteX0" y="connsiteY0"/>
              </a:cxn>
              <a:cxn ang="0">
                <a:pos x="connsiteX1" y="connsiteY1"/>
              </a:cxn>
              <a:cxn ang="0">
                <a:pos x="connsiteX2" y="connsiteY2"/>
              </a:cxn>
              <a:cxn ang="0">
                <a:pos x="connsiteX3" y="connsiteY3"/>
              </a:cxn>
            </a:cxnLst>
            <a:rect l="l" t="t" r="r" b="b"/>
            <a:pathLst>
              <a:path w="2600605" h="3724102">
                <a:moveTo>
                  <a:pt x="0" y="3724102"/>
                </a:moveTo>
                <a:lnTo>
                  <a:pt x="2531226" y="0"/>
                </a:lnTo>
                <a:lnTo>
                  <a:pt x="2600605" y="3712379"/>
                </a:lnTo>
                <a:lnTo>
                  <a:pt x="0" y="3724102"/>
                </a:lnTo>
                <a:close/>
              </a:path>
            </a:pathLst>
          </a:custGeom>
          <a:solidFill>
            <a:srgbClr val="12985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Isosceles Triangle 3"/>
          <p:cNvSpPr/>
          <p:nvPr/>
        </p:nvSpPr>
        <p:spPr>
          <a:xfrm flipH="1">
            <a:off x="-49878" y="5203766"/>
            <a:ext cx="1836767" cy="1654234"/>
          </a:xfrm>
          <a:custGeom>
            <a:avLst/>
            <a:gdLst>
              <a:gd name="connsiteX0" fmla="*/ 0 w 5062451"/>
              <a:gd name="connsiteY0" fmla="*/ 3724102 h 3724102"/>
              <a:gd name="connsiteX1" fmla="*/ 2531226 w 5062451"/>
              <a:gd name="connsiteY1" fmla="*/ 0 h 3724102"/>
              <a:gd name="connsiteX2" fmla="*/ 5062451 w 5062451"/>
              <a:gd name="connsiteY2" fmla="*/ 3724102 h 3724102"/>
              <a:gd name="connsiteX3" fmla="*/ 0 w 5062451"/>
              <a:gd name="connsiteY3" fmla="*/ 3724102 h 3724102"/>
              <a:gd name="connsiteX0" fmla="*/ 0 w 2600605"/>
              <a:gd name="connsiteY0" fmla="*/ 3724102 h 3724102"/>
              <a:gd name="connsiteX1" fmla="*/ 2531226 w 2600605"/>
              <a:gd name="connsiteY1" fmla="*/ 0 h 3724102"/>
              <a:gd name="connsiteX2" fmla="*/ 2600605 w 2600605"/>
              <a:gd name="connsiteY2" fmla="*/ 3712379 h 3724102"/>
              <a:gd name="connsiteX3" fmla="*/ 0 w 2600605"/>
              <a:gd name="connsiteY3" fmla="*/ 3724102 h 3724102"/>
            </a:gdLst>
            <a:ahLst/>
            <a:cxnLst>
              <a:cxn ang="0">
                <a:pos x="connsiteX0" y="connsiteY0"/>
              </a:cxn>
              <a:cxn ang="0">
                <a:pos x="connsiteX1" y="connsiteY1"/>
              </a:cxn>
              <a:cxn ang="0">
                <a:pos x="connsiteX2" y="connsiteY2"/>
              </a:cxn>
              <a:cxn ang="0">
                <a:pos x="connsiteX3" y="connsiteY3"/>
              </a:cxn>
            </a:cxnLst>
            <a:rect l="l" t="t" r="r" b="b"/>
            <a:pathLst>
              <a:path w="2600605" h="3724102">
                <a:moveTo>
                  <a:pt x="0" y="3724102"/>
                </a:moveTo>
                <a:lnTo>
                  <a:pt x="2531226" y="0"/>
                </a:lnTo>
                <a:lnTo>
                  <a:pt x="2600605" y="3712379"/>
                </a:lnTo>
                <a:lnTo>
                  <a:pt x="0" y="3724102"/>
                </a:lnTo>
                <a:close/>
              </a:path>
            </a:pathLst>
          </a:custGeom>
          <a:solidFill>
            <a:srgbClr val="12985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Isosceles Triangle 3"/>
          <p:cNvSpPr/>
          <p:nvPr/>
        </p:nvSpPr>
        <p:spPr>
          <a:xfrm>
            <a:off x="10681855" y="5203766"/>
            <a:ext cx="1602970" cy="1654233"/>
          </a:xfrm>
          <a:custGeom>
            <a:avLst/>
            <a:gdLst>
              <a:gd name="connsiteX0" fmla="*/ 0 w 5062451"/>
              <a:gd name="connsiteY0" fmla="*/ 3724102 h 3724102"/>
              <a:gd name="connsiteX1" fmla="*/ 2531226 w 5062451"/>
              <a:gd name="connsiteY1" fmla="*/ 0 h 3724102"/>
              <a:gd name="connsiteX2" fmla="*/ 5062451 w 5062451"/>
              <a:gd name="connsiteY2" fmla="*/ 3724102 h 3724102"/>
              <a:gd name="connsiteX3" fmla="*/ 0 w 5062451"/>
              <a:gd name="connsiteY3" fmla="*/ 3724102 h 3724102"/>
              <a:gd name="connsiteX0" fmla="*/ 0 w 2600605"/>
              <a:gd name="connsiteY0" fmla="*/ 3724102 h 3724102"/>
              <a:gd name="connsiteX1" fmla="*/ 2531226 w 2600605"/>
              <a:gd name="connsiteY1" fmla="*/ 0 h 3724102"/>
              <a:gd name="connsiteX2" fmla="*/ 2600605 w 2600605"/>
              <a:gd name="connsiteY2" fmla="*/ 3712379 h 3724102"/>
              <a:gd name="connsiteX3" fmla="*/ 0 w 2600605"/>
              <a:gd name="connsiteY3" fmla="*/ 3724102 h 3724102"/>
            </a:gdLst>
            <a:ahLst/>
            <a:cxnLst>
              <a:cxn ang="0">
                <a:pos x="connsiteX0" y="connsiteY0"/>
              </a:cxn>
              <a:cxn ang="0">
                <a:pos x="connsiteX1" y="connsiteY1"/>
              </a:cxn>
              <a:cxn ang="0">
                <a:pos x="connsiteX2" y="connsiteY2"/>
              </a:cxn>
              <a:cxn ang="0">
                <a:pos x="connsiteX3" y="connsiteY3"/>
              </a:cxn>
            </a:cxnLst>
            <a:rect l="l" t="t" r="r" b="b"/>
            <a:pathLst>
              <a:path w="2600605" h="3724102">
                <a:moveTo>
                  <a:pt x="0" y="3724102"/>
                </a:moveTo>
                <a:lnTo>
                  <a:pt x="2531226" y="0"/>
                </a:lnTo>
                <a:lnTo>
                  <a:pt x="2600605" y="3712379"/>
                </a:lnTo>
                <a:lnTo>
                  <a:pt x="0" y="3724102"/>
                </a:lnTo>
                <a:close/>
              </a:path>
            </a:pathLst>
          </a:custGeom>
          <a:solidFill>
            <a:srgbClr val="12985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524281" y="389467"/>
            <a:ext cx="11125200" cy="606213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72743" y="612532"/>
            <a:ext cx="2341515" cy="695764"/>
          </a:xfrm>
          <a:prstGeom prst="rect">
            <a:avLst/>
          </a:prstGeom>
        </p:spPr>
      </p:pic>
      <p:sp>
        <p:nvSpPr>
          <p:cNvPr id="3" name="Title 2"/>
          <p:cNvSpPr>
            <a:spLocks noGrp="1"/>
          </p:cNvSpPr>
          <p:nvPr>
            <p:ph type="title"/>
          </p:nvPr>
        </p:nvSpPr>
        <p:spPr/>
        <p:txBody>
          <a:bodyPr/>
          <a:lstStyle/>
          <a:p>
            <a:r>
              <a:rPr lang="en-US" dirty="0"/>
              <a:t>API</a:t>
            </a:r>
            <a:endParaRPr lang="en-GB" dirty="0"/>
          </a:p>
        </p:txBody>
      </p:sp>
      <p:sp>
        <p:nvSpPr>
          <p:cNvPr id="2" name="Footer Placeholder 1"/>
          <p:cNvSpPr>
            <a:spLocks noGrp="1"/>
          </p:cNvSpPr>
          <p:nvPr>
            <p:ph type="ftr" sz="quarter" idx="11"/>
          </p:nvPr>
        </p:nvSpPr>
        <p:spPr/>
        <p:txBody>
          <a:bodyPr/>
          <a:lstStyle/>
          <a:p>
            <a:r>
              <a:rPr lang="en-US" dirty="0"/>
              <a:t>IT Industry-Academia Bridge Program</a:t>
            </a:r>
          </a:p>
        </p:txBody>
      </p:sp>
      <p:pic>
        <p:nvPicPr>
          <p:cNvPr id="10" name="Picture 9" descr="See the source image">
            <a:extLst>
              <a:ext uri="{FF2B5EF4-FFF2-40B4-BE49-F238E27FC236}">
                <a16:creationId xmlns:a16="http://schemas.microsoft.com/office/drawing/2014/main" id="{BCE3E9A8-A08D-4946-965F-69722674CD7C}"/>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sharpenSoften amount="50000"/>
                    </a14:imgEffect>
                  </a14:imgLayer>
                </a14:imgProps>
              </a:ext>
              <a:ext uri="{28A0092B-C50C-407E-A947-70E740481C1C}">
                <a14:useLocalDpi xmlns:a14="http://schemas.microsoft.com/office/drawing/2010/main" val="0"/>
              </a:ext>
            </a:extLst>
          </a:blip>
          <a:stretch>
            <a:fillRect/>
          </a:stretch>
        </p:blipFill>
        <p:spPr bwMode="auto">
          <a:xfrm>
            <a:off x="1786889" y="1198660"/>
            <a:ext cx="8026608" cy="49764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85976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Isosceles Triangle 3"/>
          <p:cNvSpPr/>
          <p:nvPr/>
        </p:nvSpPr>
        <p:spPr>
          <a:xfrm flipH="1" flipV="1">
            <a:off x="-49879" y="-16933"/>
            <a:ext cx="1836767" cy="1654234"/>
          </a:xfrm>
          <a:custGeom>
            <a:avLst/>
            <a:gdLst>
              <a:gd name="connsiteX0" fmla="*/ 0 w 5062451"/>
              <a:gd name="connsiteY0" fmla="*/ 3724102 h 3724102"/>
              <a:gd name="connsiteX1" fmla="*/ 2531226 w 5062451"/>
              <a:gd name="connsiteY1" fmla="*/ 0 h 3724102"/>
              <a:gd name="connsiteX2" fmla="*/ 5062451 w 5062451"/>
              <a:gd name="connsiteY2" fmla="*/ 3724102 h 3724102"/>
              <a:gd name="connsiteX3" fmla="*/ 0 w 5062451"/>
              <a:gd name="connsiteY3" fmla="*/ 3724102 h 3724102"/>
              <a:gd name="connsiteX0" fmla="*/ 0 w 2600605"/>
              <a:gd name="connsiteY0" fmla="*/ 3724102 h 3724102"/>
              <a:gd name="connsiteX1" fmla="*/ 2531226 w 2600605"/>
              <a:gd name="connsiteY1" fmla="*/ 0 h 3724102"/>
              <a:gd name="connsiteX2" fmla="*/ 2600605 w 2600605"/>
              <a:gd name="connsiteY2" fmla="*/ 3712379 h 3724102"/>
              <a:gd name="connsiteX3" fmla="*/ 0 w 2600605"/>
              <a:gd name="connsiteY3" fmla="*/ 3724102 h 3724102"/>
            </a:gdLst>
            <a:ahLst/>
            <a:cxnLst>
              <a:cxn ang="0">
                <a:pos x="connsiteX0" y="connsiteY0"/>
              </a:cxn>
              <a:cxn ang="0">
                <a:pos x="connsiteX1" y="connsiteY1"/>
              </a:cxn>
              <a:cxn ang="0">
                <a:pos x="connsiteX2" y="connsiteY2"/>
              </a:cxn>
              <a:cxn ang="0">
                <a:pos x="connsiteX3" y="connsiteY3"/>
              </a:cxn>
            </a:cxnLst>
            <a:rect l="l" t="t" r="r" b="b"/>
            <a:pathLst>
              <a:path w="2600605" h="3724102">
                <a:moveTo>
                  <a:pt x="0" y="3724102"/>
                </a:moveTo>
                <a:lnTo>
                  <a:pt x="2531226" y="0"/>
                </a:lnTo>
                <a:lnTo>
                  <a:pt x="2600605" y="3712379"/>
                </a:lnTo>
                <a:lnTo>
                  <a:pt x="0" y="3724102"/>
                </a:lnTo>
                <a:close/>
              </a:path>
            </a:pathLst>
          </a:custGeom>
          <a:solidFill>
            <a:srgbClr val="12985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Isosceles Triangle 3"/>
          <p:cNvSpPr/>
          <p:nvPr/>
        </p:nvSpPr>
        <p:spPr>
          <a:xfrm flipH="1">
            <a:off x="-49878" y="5203766"/>
            <a:ext cx="1836767" cy="1654234"/>
          </a:xfrm>
          <a:custGeom>
            <a:avLst/>
            <a:gdLst>
              <a:gd name="connsiteX0" fmla="*/ 0 w 5062451"/>
              <a:gd name="connsiteY0" fmla="*/ 3724102 h 3724102"/>
              <a:gd name="connsiteX1" fmla="*/ 2531226 w 5062451"/>
              <a:gd name="connsiteY1" fmla="*/ 0 h 3724102"/>
              <a:gd name="connsiteX2" fmla="*/ 5062451 w 5062451"/>
              <a:gd name="connsiteY2" fmla="*/ 3724102 h 3724102"/>
              <a:gd name="connsiteX3" fmla="*/ 0 w 5062451"/>
              <a:gd name="connsiteY3" fmla="*/ 3724102 h 3724102"/>
              <a:gd name="connsiteX0" fmla="*/ 0 w 2600605"/>
              <a:gd name="connsiteY0" fmla="*/ 3724102 h 3724102"/>
              <a:gd name="connsiteX1" fmla="*/ 2531226 w 2600605"/>
              <a:gd name="connsiteY1" fmla="*/ 0 h 3724102"/>
              <a:gd name="connsiteX2" fmla="*/ 2600605 w 2600605"/>
              <a:gd name="connsiteY2" fmla="*/ 3712379 h 3724102"/>
              <a:gd name="connsiteX3" fmla="*/ 0 w 2600605"/>
              <a:gd name="connsiteY3" fmla="*/ 3724102 h 3724102"/>
            </a:gdLst>
            <a:ahLst/>
            <a:cxnLst>
              <a:cxn ang="0">
                <a:pos x="connsiteX0" y="connsiteY0"/>
              </a:cxn>
              <a:cxn ang="0">
                <a:pos x="connsiteX1" y="connsiteY1"/>
              </a:cxn>
              <a:cxn ang="0">
                <a:pos x="connsiteX2" y="connsiteY2"/>
              </a:cxn>
              <a:cxn ang="0">
                <a:pos x="connsiteX3" y="connsiteY3"/>
              </a:cxn>
            </a:cxnLst>
            <a:rect l="l" t="t" r="r" b="b"/>
            <a:pathLst>
              <a:path w="2600605" h="3724102">
                <a:moveTo>
                  <a:pt x="0" y="3724102"/>
                </a:moveTo>
                <a:lnTo>
                  <a:pt x="2531226" y="0"/>
                </a:lnTo>
                <a:lnTo>
                  <a:pt x="2600605" y="3712379"/>
                </a:lnTo>
                <a:lnTo>
                  <a:pt x="0" y="3724102"/>
                </a:lnTo>
                <a:close/>
              </a:path>
            </a:pathLst>
          </a:custGeom>
          <a:solidFill>
            <a:srgbClr val="12985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Isosceles Triangle 3"/>
          <p:cNvSpPr/>
          <p:nvPr/>
        </p:nvSpPr>
        <p:spPr>
          <a:xfrm>
            <a:off x="10681855" y="5203766"/>
            <a:ext cx="1602970" cy="1654233"/>
          </a:xfrm>
          <a:custGeom>
            <a:avLst/>
            <a:gdLst>
              <a:gd name="connsiteX0" fmla="*/ 0 w 5062451"/>
              <a:gd name="connsiteY0" fmla="*/ 3724102 h 3724102"/>
              <a:gd name="connsiteX1" fmla="*/ 2531226 w 5062451"/>
              <a:gd name="connsiteY1" fmla="*/ 0 h 3724102"/>
              <a:gd name="connsiteX2" fmla="*/ 5062451 w 5062451"/>
              <a:gd name="connsiteY2" fmla="*/ 3724102 h 3724102"/>
              <a:gd name="connsiteX3" fmla="*/ 0 w 5062451"/>
              <a:gd name="connsiteY3" fmla="*/ 3724102 h 3724102"/>
              <a:gd name="connsiteX0" fmla="*/ 0 w 2600605"/>
              <a:gd name="connsiteY0" fmla="*/ 3724102 h 3724102"/>
              <a:gd name="connsiteX1" fmla="*/ 2531226 w 2600605"/>
              <a:gd name="connsiteY1" fmla="*/ 0 h 3724102"/>
              <a:gd name="connsiteX2" fmla="*/ 2600605 w 2600605"/>
              <a:gd name="connsiteY2" fmla="*/ 3712379 h 3724102"/>
              <a:gd name="connsiteX3" fmla="*/ 0 w 2600605"/>
              <a:gd name="connsiteY3" fmla="*/ 3724102 h 3724102"/>
            </a:gdLst>
            <a:ahLst/>
            <a:cxnLst>
              <a:cxn ang="0">
                <a:pos x="connsiteX0" y="connsiteY0"/>
              </a:cxn>
              <a:cxn ang="0">
                <a:pos x="connsiteX1" y="connsiteY1"/>
              </a:cxn>
              <a:cxn ang="0">
                <a:pos x="connsiteX2" y="connsiteY2"/>
              </a:cxn>
              <a:cxn ang="0">
                <a:pos x="connsiteX3" y="connsiteY3"/>
              </a:cxn>
            </a:cxnLst>
            <a:rect l="l" t="t" r="r" b="b"/>
            <a:pathLst>
              <a:path w="2600605" h="3724102">
                <a:moveTo>
                  <a:pt x="0" y="3724102"/>
                </a:moveTo>
                <a:lnTo>
                  <a:pt x="2531226" y="0"/>
                </a:lnTo>
                <a:lnTo>
                  <a:pt x="2600605" y="3712379"/>
                </a:lnTo>
                <a:lnTo>
                  <a:pt x="0" y="3724102"/>
                </a:lnTo>
                <a:close/>
              </a:path>
            </a:pathLst>
          </a:custGeom>
          <a:solidFill>
            <a:srgbClr val="12985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524281" y="389467"/>
            <a:ext cx="11125200" cy="606213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87507" y="612531"/>
            <a:ext cx="3026751" cy="899377"/>
          </a:xfrm>
          <a:prstGeom prst="rect">
            <a:avLst/>
          </a:prstGeom>
        </p:spPr>
      </p:pic>
      <p:sp>
        <p:nvSpPr>
          <p:cNvPr id="9" name="Content Placeholder 8"/>
          <p:cNvSpPr>
            <a:spLocks noGrp="1"/>
          </p:cNvSpPr>
          <p:nvPr>
            <p:ph idx="1"/>
          </p:nvPr>
        </p:nvSpPr>
        <p:spPr/>
        <p:txBody>
          <a:bodyPr>
            <a:normAutofit lnSpcReduction="10000"/>
          </a:bodyPr>
          <a:lstStyle/>
          <a:p>
            <a:r>
              <a:rPr lang="en-US" dirty="0"/>
              <a:t>The core methods of the http package are as follows:</a:t>
            </a:r>
          </a:p>
          <a:p>
            <a:r>
              <a:rPr lang="en-US" b="1" dirty="0"/>
              <a:t>Read:</a:t>
            </a:r>
            <a:r>
              <a:rPr lang="en-US" dirty="0"/>
              <a:t> This method is used to read or retrieve the representation of resources. I</a:t>
            </a:r>
          </a:p>
          <a:p>
            <a:r>
              <a:rPr lang="en-US" b="1" dirty="0"/>
              <a:t>Get:</a:t>
            </a:r>
            <a:r>
              <a:rPr lang="en-US" dirty="0"/>
              <a:t> This method requests the specified </a:t>
            </a:r>
            <a:r>
              <a:rPr lang="en-US" dirty="0" err="1"/>
              <a:t>url</a:t>
            </a:r>
            <a:r>
              <a:rPr lang="en-US" dirty="0"/>
              <a:t> from the get method and returns a response as Future&lt;response&gt;. </a:t>
            </a:r>
          </a:p>
          <a:p>
            <a:r>
              <a:rPr lang="en-US" b="1" dirty="0"/>
              <a:t>Post:</a:t>
            </a:r>
            <a:r>
              <a:rPr lang="en-US" dirty="0"/>
              <a:t> This method is used to submit the data to the specified resources. </a:t>
            </a:r>
          </a:p>
          <a:p>
            <a:r>
              <a:rPr lang="en-US" b="1" dirty="0"/>
              <a:t>Put:</a:t>
            </a:r>
            <a:r>
              <a:rPr lang="en-US" dirty="0"/>
              <a:t> This method is utilized for update capabilities. </a:t>
            </a:r>
          </a:p>
          <a:p>
            <a:r>
              <a:rPr lang="en-US" b="1" dirty="0"/>
              <a:t>Head:</a:t>
            </a:r>
            <a:r>
              <a:rPr lang="en-US" dirty="0"/>
              <a:t> It is similar to the Get method, but without the response body.</a:t>
            </a:r>
          </a:p>
          <a:p>
            <a:r>
              <a:rPr lang="en-US" b="1" dirty="0"/>
              <a:t>Delete:</a:t>
            </a:r>
            <a:r>
              <a:rPr lang="en-US" dirty="0"/>
              <a:t> This method is used to remove all the specified resources.</a:t>
            </a:r>
          </a:p>
        </p:txBody>
      </p:sp>
      <p:sp>
        <p:nvSpPr>
          <p:cNvPr id="2" name="Footer Placeholder 1"/>
          <p:cNvSpPr>
            <a:spLocks noGrp="1"/>
          </p:cNvSpPr>
          <p:nvPr>
            <p:ph type="ftr" sz="quarter" idx="11"/>
          </p:nvPr>
        </p:nvSpPr>
        <p:spPr/>
        <p:txBody>
          <a:bodyPr/>
          <a:lstStyle/>
          <a:p>
            <a:r>
              <a:rPr lang="en-US" dirty="0"/>
              <a:t>IT Industry-Academia Bridge Program</a:t>
            </a:r>
          </a:p>
        </p:txBody>
      </p:sp>
    </p:spTree>
    <p:extLst>
      <p:ext uri="{BB962C8B-B14F-4D97-AF65-F5344CB8AC3E}">
        <p14:creationId xmlns:p14="http://schemas.microsoft.com/office/powerpoint/2010/main" val="28182522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Isosceles Triangle 3"/>
          <p:cNvSpPr/>
          <p:nvPr/>
        </p:nvSpPr>
        <p:spPr>
          <a:xfrm>
            <a:off x="10084158" y="4546242"/>
            <a:ext cx="2107842" cy="2311758"/>
          </a:xfrm>
          <a:custGeom>
            <a:avLst/>
            <a:gdLst>
              <a:gd name="connsiteX0" fmla="*/ 0 w 5062451"/>
              <a:gd name="connsiteY0" fmla="*/ 3724102 h 3724102"/>
              <a:gd name="connsiteX1" fmla="*/ 2531226 w 5062451"/>
              <a:gd name="connsiteY1" fmla="*/ 0 h 3724102"/>
              <a:gd name="connsiteX2" fmla="*/ 5062451 w 5062451"/>
              <a:gd name="connsiteY2" fmla="*/ 3724102 h 3724102"/>
              <a:gd name="connsiteX3" fmla="*/ 0 w 5062451"/>
              <a:gd name="connsiteY3" fmla="*/ 3724102 h 3724102"/>
              <a:gd name="connsiteX0" fmla="*/ 0 w 2600605"/>
              <a:gd name="connsiteY0" fmla="*/ 3724102 h 3724102"/>
              <a:gd name="connsiteX1" fmla="*/ 2531226 w 2600605"/>
              <a:gd name="connsiteY1" fmla="*/ 0 h 3724102"/>
              <a:gd name="connsiteX2" fmla="*/ 2600605 w 2600605"/>
              <a:gd name="connsiteY2" fmla="*/ 3712379 h 3724102"/>
              <a:gd name="connsiteX3" fmla="*/ 0 w 2600605"/>
              <a:gd name="connsiteY3" fmla="*/ 3724102 h 3724102"/>
            </a:gdLst>
            <a:ahLst/>
            <a:cxnLst>
              <a:cxn ang="0">
                <a:pos x="connsiteX0" y="connsiteY0"/>
              </a:cxn>
              <a:cxn ang="0">
                <a:pos x="connsiteX1" y="connsiteY1"/>
              </a:cxn>
              <a:cxn ang="0">
                <a:pos x="connsiteX2" y="connsiteY2"/>
              </a:cxn>
              <a:cxn ang="0">
                <a:pos x="connsiteX3" y="connsiteY3"/>
              </a:cxn>
            </a:cxnLst>
            <a:rect l="l" t="t" r="r" b="b"/>
            <a:pathLst>
              <a:path w="2600605" h="3724102">
                <a:moveTo>
                  <a:pt x="0" y="3724102"/>
                </a:moveTo>
                <a:lnTo>
                  <a:pt x="2531226" y="0"/>
                </a:lnTo>
                <a:lnTo>
                  <a:pt x="2600605" y="3712379"/>
                </a:lnTo>
                <a:lnTo>
                  <a:pt x="0" y="3724102"/>
                </a:lnTo>
                <a:close/>
              </a:path>
            </a:pathLst>
          </a:custGeom>
          <a:solidFill>
            <a:srgbClr val="02967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524281" y="389467"/>
            <a:ext cx="11125200" cy="606213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87507" y="612531"/>
            <a:ext cx="3026751" cy="899377"/>
          </a:xfrm>
          <a:prstGeom prst="rect">
            <a:avLst/>
          </a:prstGeom>
        </p:spPr>
      </p:pic>
      <p:sp>
        <p:nvSpPr>
          <p:cNvPr id="3" name="Title 2"/>
          <p:cNvSpPr>
            <a:spLocks noGrp="1"/>
          </p:cNvSpPr>
          <p:nvPr>
            <p:ph type="title"/>
          </p:nvPr>
        </p:nvSpPr>
        <p:spPr/>
        <p:txBody>
          <a:bodyPr/>
          <a:lstStyle/>
          <a:p>
            <a:r>
              <a:rPr lang="en-US" dirty="0"/>
              <a:t>API</a:t>
            </a:r>
            <a:endParaRPr lang="en-GB" dirty="0"/>
          </a:p>
        </p:txBody>
      </p:sp>
      <p:sp>
        <p:nvSpPr>
          <p:cNvPr id="7" name="Content Placeholder 6"/>
          <p:cNvSpPr>
            <a:spLocks noGrp="1"/>
          </p:cNvSpPr>
          <p:nvPr>
            <p:ph idx="1"/>
          </p:nvPr>
        </p:nvSpPr>
        <p:spPr>
          <a:xfrm>
            <a:off x="838200" y="2532185"/>
            <a:ext cx="10515600" cy="2485292"/>
          </a:xfrm>
        </p:spPr>
        <p:txBody>
          <a:bodyPr/>
          <a:lstStyle/>
          <a:p>
            <a:pPr marL="0" indent="0">
              <a:buNone/>
            </a:pPr>
            <a:r>
              <a:rPr lang="en-US" dirty="0"/>
              <a:t>API recipe uses the following steps:</a:t>
            </a:r>
          </a:p>
          <a:p>
            <a:pPr lvl="1"/>
            <a:r>
              <a:rPr lang="en-US" dirty="0"/>
              <a:t>Add the http package.</a:t>
            </a:r>
          </a:p>
          <a:p>
            <a:pPr lvl="1"/>
            <a:r>
              <a:rPr lang="en-US" dirty="0"/>
              <a:t>Make a network request using the http package.</a:t>
            </a:r>
          </a:p>
          <a:p>
            <a:pPr lvl="1"/>
            <a:r>
              <a:rPr lang="en-US" dirty="0"/>
              <a:t>Convert the response into a custom Dart object.</a:t>
            </a:r>
          </a:p>
          <a:p>
            <a:pPr lvl="1"/>
            <a:r>
              <a:rPr lang="en-US" dirty="0"/>
              <a:t>Fetch and display the data with Flutter.</a:t>
            </a:r>
          </a:p>
          <a:p>
            <a:pPr marL="0" indent="0">
              <a:buNone/>
            </a:pPr>
            <a:endParaRPr lang="en-GB" dirty="0"/>
          </a:p>
        </p:txBody>
      </p:sp>
      <p:sp>
        <p:nvSpPr>
          <p:cNvPr id="2" name="Footer Placeholder 1"/>
          <p:cNvSpPr>
            <a:spLocks noGrp="1"/>
          </p:cNvSpPr>
          <p:nvPr>
            <p:ph type="ftr" sz="quarter" idx="11"/>
          </p:nvPr>
        </p:nvSpPr>
        <p:spPr/>
        <p:txBody>
          <a:bodyPr/>
          <a:lstStyle/>
          <a:p>
            <a:r>
              <a:rPr lang="en-US"/>
              <a:t>IT Industry-Academia Bridge Program</a:t>
            </a:r>
          </a:p>
        </p:txBody>
      </p:sp>
    </p:spTree>
    <p:extLst>
      <p:ext uri="{BB962C8B-B14F-4D97-AF65-F5344CB8AC3E}">
        <p14:creationId xmlns:p14="http://schemas.microsoft.com/office/powerpoint/2010/main" val="5274476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Isosceles Triangle 3"/>
          <p:cNvSpPr/>
          <p:nvPr/>
        </p:nvSpPr>
        <p:spPr>
          <a:xfrm flipH="1" flipV="1">
            <a:off x="-49879" y="-16933"/>
            <a:ext cx="1836767" cy="1654234"/>
          </a:xfrm>
          <a:custGeom>
            <a:avLst/>
            <a:gdLst>
              <a:gd name="connsiteX0" fmla="*/ 0 w 5062451"/>
              <a:gd name="connsiteY0" fmla="*/ 3724102 h 3724102"/>
              <a:gd name="connsiteX1" fmla="*/ 2531226 w 5062451"/>
              <a:gd name="connsiteY1" fmla="*/ 0 h 3724102"/>
              <a:gd name="connsiteX2" fmla="*/ 5062451 w 5062451"/>
              <a:gd name="connsiteY2" fmla="*/ 3724102 h 3724102"/>
              <a:gd name="connsiteX3" fmla="*/ 0 w 5062451"/>
              <a:gd name="connsiteY3" fmla="*/ 3724102 h 3724102"/>
              <a:gd name="connsiteX0" fmla="*/ 0 w 2600605"/>
              <a:gd name="connsiteY0" fmla="*/ 3724102 h 3724102"/>
              <a:gd name="connsiteX1" fmla="*/ 2531226 w 2600605"/>
              <a:gd name="connsiteY1" fmla="*/ 0 h 3724102"/>
              <a:gd name="connsiteX2" fmla="*/ 2600605 w 2600605"/>
              <a:gd name="connsiteY2" fmla="*/ 3712379 h 3724102"/>
              <a:gd name="connsiteX3" fmla="*/ 0 w 2600605"/>
              <a:gd name="connsiteY3" fmla="*/ 3724102 h 3724102"/>
            </a:gdLst>
            <a:ahLst/>
            <a:cxnLst>
              <a:cxn ang="0">
                <a:pos x="connsiteX0" y="connsiteY0"/>
              </a:cxn>
              <a:cxn ang="0">
                <a:pos x="connsiteX1" y="connsiteY1"/>
              </a:cxn>
              <a:cxn ang="0">
                <a:pos x="connsiteX2" y="connsiteY2"/>
              </a:cxn>
              <a:cxn ang="0">
                <a:pos x="connsiteX3" y="connsiteY3"/>
              </a:cxn>
            </a:cxnLst>
            <a:rect l="l" t="t" r="r" b="b"/>
            <a:pathLst>
              <a:path w="2600605" h="3724102">
                <a:moveTo>
                  <a:pt x="0" y="3724102"/>
                </a:moveTo>
                <a:lnTo>
                  <a:pt x="2531226" y="0"/>
                </a:lnTo>
                <a:lnTo>
                  <a:pt x="2600605" y="3712379"/>
                </a:lnTo>
                <a:lnTo>
                  <a:pt x="0" y="3724102"/>
                </a:lnTo>
                <a:close/>
              </a:path>
            </a:pathLst>
          </a:custGeom>
          <a:solidFill>
            <a:srgbClr val="12985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Isosceles Triangle 3"/>
          <p:cNvSpPr/>
          <p:nvPr/>
        </p:nvSpPr>
        <p:spPr>
          <a:xfrm flipH="1">
            <a:off x="-49878" y="5203766"/>
            <a:ext cx="1836767" cy="1654234"/>
          </a:xfrm>
          <a:custGeom>
            <a:avLst/>
            <a:gdLst>
              <a:gd name="connsiteX0" fmla="*/ 0 w 5062451"/>
              <a:gd name="connsiteY0" fmla="*/ 3724102 h 3724102"/>
              <a:gd name="connsiteX1" fmla="*/ 2531226 w 5062451"/>
              <a:gd name="connsiteY1" fmla="*/ 0 h 3724102"/>
              <a:gd name="connsiteX2" fmla="*/ 5062451 w 5062451"/>
              <a:gd name="connsiteY2" fmla="*/ 3724102 h 3724102"/>
              <a:gd name="connsiteX3" fmla="*/ 0 w 5062451"/>
              <a:gd name="connsiteY3" fmla="*/ 3724102 h 3724102"/>
              <a:gd name="connsiteX0" fmla="*/ 0 w 2600605"/>
              <a:gd name="connsiteY0" fmla="*/ 3724102 h 3724102"/>
              <a:gd name="connsiteX1" fmla="*/ 2531226 w 2600605"/>
              <a:gd name="connsiteY1" fmla="*/ 0 h 3724102"/>
              <a:gd name="connsiteX2" fmla="*/ 2600605 w 2600605"/>
              <a:gd name="connsiteY2" fmla="*/ 3712379 h 3724102"/>
              <a:gd name="connsiteX3" fmla="*/ 0 w 2600605"/>
              <a:gd name="connsiteY3" fmla="*/ 3724102 h 3724102"/>
            </a:gdLst>
            <a:ahLst/>
            <a:cxnLst>
              <a:cxn ang="0">
                <a:pos x="connsiteX0" y="connsiteY0"/>
              </a:cxn>
              <a:cxn ang="0">
                <a:pos x="connsiteX1" y="connsiteY1"/>
              </a:cxn>
              <a:cxn ang="0">
                <a:pos x="connsiteX2" y="connsiteY2"/>
              </a:cxn>
              <a:cxn ang="0">
                <a:pos x="connsiteX3" y="connsiteY3"/>
              </a:cxn>
            </a:cxnLst>
            <a:rect l="l" t="t" r="r" b="b"/>
            <a:pathLst>
              <a:path w="2600605" h="3724102">
                <a:moveTo>
                  <a:pt x="0" y="3724102"/>
                </a:moveTo>
                <a:lnTo>
                  <a:pt x="2531226" y="0"/>
                </a:lnTo>
                <a:lnTo>
                  <a:pt x="2600605" y="3712379"/>
                </a:lnTo>
                <a:lnTo>
                  <a:pt x="0" y="3724102"/>
                </a:lnTo>
                <a:close/>
              </a:path>
            </a:pathLst>
          </a:custGeom>
          <a:solidFill>
            <a:srgbClr val="12985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Isosceles Triangle 3"/>
          <p:cNvSpPr/>
          <p:nvPr/>
        </p:nvSpPr>
        <p:spPr>
          <a:xfrm>
            <a:off x="10681855" y="5203766"/>
            <a:ext cx="1602970" cy="1654233"/>
          </a:xfrm>
          <a:custGeom>
            <a:avLst/>
            <a:gdLst>
              <a:gd name="connsiteX0" fmla="*/ 0 w 5062451"/>
              <a:gd name="connsiteY0" fmla="*/ 3724102 h 3724102"/>
              <a:gd name="connsiteX1" fmla="*/ 2531226 w 5062451"/>
              <a:gd name="connsiteY1" fmla="*/ 0 h 3724102"/>
              <a:gd name="connsiteX2" fmla="*/ 5062451 w 5062451"/>
              <a:gd name="connsiteY2" fmla="*/ 3724102 h 3724102"/>
              <a:gd name="connsiteX3" fmla="*/ 0 w 5062451"/>
              <a:gd name="connsiteY3" fmla="*/ 3724102 h 3724102"/>
              <a:gd name="connsiteX0" fmla="*/ 0 w 2600605"/>
              <a:gd name="connsiteY0" fmla="*/ 3724102 h 3724102"/>
              <a:gd name="connsiteX1" fmla="*/ 2531226 w 2600605"/>
              <a:gd name="connsiteY1" fmla="*/ 0 h 3724102"/>
              <a:gd name="connsiteX2" fmla="*/ 2600605 w 2600605"/>
              <a:gd name="connsiteY2" fmla="*/ 3712379 h 3724102"/>
              <a:gd name="connsiteX3" fmla="*/ 0 w 2600605"/>
              <a:gd name="connsiteY3" fmla="*/ 3724102 h 3724102"/>
            </a:gdLst>
            <a:ahLst/>
            <a:cxnLst>
              <a:cxn ang="0">
                <a:pos x="connsiteX0" y="connsiteY0"/>
              </a:cxn>
              <a:cxn ang="0">
                <a:pos x="connsiteX1" y="connsiteY1"/>
              </a:cxn>
              <a:cxn ang="0">
                <a:pos x="connsiteX2" y="connsiteY2"/>
              </a:cxn>
              <a:cxn ang="0">
                <a:pos x="connsiteX3" y="connsiteY3"/>
              </a:cxn>
            </a:cxnLst>
            <a:rect l="l" t="t" r="r" b="b"/>
            <a:pathLst>
              <a:path w="2600605" h="3724102">
                <a:moveTo>
                  <a:pt x="0" y="3724102"/>
                </a:moveTo>
                <a:lnTo>
                  <a:pt x="2531226" y="0"/>
                </a:lnTo>
                <a:lnTo>
                  <a:pt x="2600605" y="3712379"/>
                </a:lnTo>
                <a:lnTo>
                  <a:pt x="0" y="3724102"/>
                </a:lnTo>
                <a:close/>
              </a:path>
            </a:pathLst>
          </a:custGeom>
          <a:solidFill>
            <a:srgbClr val="12985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524281" y="389467"/>
            <a:ext cx="11125200" cy="606213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87507" y="612531"/>
            <a:ext cx="3026751" cy="899377"/>
          </a:xfrm>
          <a:prstGeom prst="rect">
            <a:avLst/>
          </a:prstGeom>
        </p:spPr>
      </p:pic>
      <p:sp>
        <p:nvSpPr>
          <p:cNvPr id="3" name="Title 2"/>
          <p:cNvSpPr>
            <a:spLocks noGrp="1"/>
          </p:cNvSpPr>
          <p:nvPr>
            <p:ph type="title"/>
          </p:nvPr>
        </p:nvSpPr>
        <p:spPr/>
        <p:txBody>
          <a:bodyPr/>
          <a:lstStyle/>
          <a:p>
            <a:r>
              <a:rPr lang="en-US" dirty="0"/>
              <a:t>Add the http package</a:t>
            </a:r>
            <a:endParaRPr lang="en-GB" dirty="0"/>
          </a:p>
        </p:txBody>
      </p:sp>
      <p:sp>
        <p:nvSpPr>
          <p:cNvPr id="9" name="Content Placeholder 8"/>
          <p:cNvSpPr>
            <a:spLocks noGrp="1"/>
          </p:cNvSpPr>
          <p:nvPr>
            <p:ph idx="1"/>
          </p:nvPr>
        </p:nvSpPr>
        <p:spPr/>
        <p:txBody>
          <a:bodyPr>
            <a:normAutofit/>
          </a:bodyPr>
          <a:lstStyle/>
          <a:p>
            <a:pPr marL="0" indent="0">
              <a:buNone/>
            </a:pPr>
            <a:r>
              <a:rPr lang="en-US" dirty="0"/>
              <a:t>To install the http package, add it to the dependencies section of the </a:t>
            </a:r>
            <a:r>
              <a:rPr lang="en-US" dirty="0" err="1"/>
              <a:t>pubspec.yaml</a:t>
            </a:r>
            <a:r>
              <a:rPr lang="en-US" dirty="0"/>
              <a:t> file. You can find the latest version of the http package the </a:t>
            </a:r>
            <a:r>
              <a:rPr lang="en-US" dirty="0" err="1"/>
              <a:t>pub.dev</a:t>
            </a:r>
            <a:r>
              <a:rPr lang="en-US" dirty="0"/>
              <a:t>.</a:t>
            </a:r>
          </a:p>
          <a:p>
            <a:pPr marL="0" indent="0">
              <a:buNone/>
            </a:pPr>
            <a:r>
              <a:rPr lang="en-US" sz="2000" dirty="0"/>
              <a:t>	</a:t>
            </a:r>
            <a:r>
              <a:rPr lang="en-US" sz="2000" dirty="0">
                <a:solidFill>
                  <a:srgbClr val="4A4A4A"/>
                </a:solidFill>
                <a:latin typeface="Consolas" panose="020B0609020204030204" pitchFamily="49" charset="0"/>
              </a:rPr>
              <a:t>dependencies:</a:t>
            </a:r>
          </a:p>
          <a:p>
            <a:pPr marL="0" indent="0">
              <a:buNone/>
            </a:pPr>
            <a:r>
              <a:rPr lang="en-US" sz="2000" dirty="0">
                <a:solidFill>
                  <a:srgbClr val="4A4A4A"/>
                </a:solidFill>
                <a:latin typeface="Consolas" panose="020B0609020204030204" pitchFamily="49" charset="0"/>
              </a:rPr>
              <a:t>  			http: ^0.13.4</a:t>
            </a:r>
          </a:p>
          <a:p>
            <a:pPr marL="0" indent="0">
              <a:buNone/>
            </a:pPr>
            <a:r>
              <a:rPr lang="en-GB" dirty="0"/>
              <a:t>Import the http package.</a:t>
            </a:r>
          </a:p>
          <a:p>
            <a:pPr marL="0" indent="0">
              <a:buNone/>
            </a:pPr>
            <a:r>
              <a:rPr lang="en-GB" dirty="0"/>
              <a:t>	</a:t>
            </a:r>
            <a:r>
              <a:rPr lang="en-GB" sz="2200" dirty="0"/>
              <a:t>import '</a:t>
            </a:r>
            <a:r>
              <a:rPr lang="en-GB" sz="2200" dirty="0" err="1"/>
              <a:t>package:http</a:t>
            </a:r>
            <a:r>
              <a:rPr lang="en-GB" sz="2200" dirty="0"/>
              <a:t>/</a:t>
            </a:r>
            <a:r>
              <a:rPr lang="en-GB" sz="2200" dirty="0" err="1"/>
              <a:t>http.dart</a:t>
            </a:r>
            <a:r>
              <a:rPr lang="en-GB" sz="2200" dirty="0"/>
              <a:t>' as http;</a:t>
            </a:r>
          </a:p>
          <a:p>
            <a:pPr marL="0" indent="0">
              <a:buNone/>
            </a:pPr>
            <a:r>
              <a:rPr lang="en-US" sz="2400" dirty="0"/>
              <a:t>Additionally, in your AndroidManifest.xml file, add the Internet permission.</a:t>
            </a:r>
          </a:p>
          <a:p>
            <a:pPr marL="457200" lvl="1" indent="0">
              <a:buNone/>
            </a:pPr>
            <a:r>
              <a:rPr lang="en-GB" sz="2800" dirty="0"/>
              <a:t>	</a:t>
            </a:r>
            <a:r>
              <a:rPr lang="en-GB" dirty="0"/>
              <a:t>&lt;uses-permission </a:t>
            </a:r>
            <a:r>
              <a:rPr lang="en-GB" dirty="0" err="1"/>
              <a:t>android:name</a:t>
            </a:r>
            <a:r>
              <a:rPr lang="en-GB" dirty="0"/>
              <a:t>="</a:t>
            </a:r>
            <a:r>
              <a:rPr lang="en-GB" dirty="0" err="1"/>
              <a:t>android.permission.INTERNET</a:t>
            </a:r>
            <a:r>
              <a:rPr lang="en-GB" dirty="0"/>
              <a:t>" /&gt; </a:t>
            </a:r>
            <a:br>
              <a:rPr lang="en-GB" sz="2800" dirty="0"/>
            </a:br>
            <a:endParaRPr lang="en-GB" dirty="0"/>
          </a:p>
        </p:txBody>
      </p:sp>
      <p:sp>
        <p:nvSpPr>
          <p:cNvPr id="2" name="Footer Placeholder 1"/>
          <p:cNvSpPr>
            <a:spLocks noGrp="1"/>
          </p:cNvSpPr>
          <p:nvPr>
            <p:ph type="ftr" sz="quarter" idx="11"/>
          </p:nvPr>
        </p:nvSpPr>
        <p:spPr/>
        <p:txBody>
          <a:bodyPr/>
          <a:lstStyle/>
          <a:p>
            <a:r>
              <a:rPr lang="en-US" dirty="0"/>
              <a:t>IT Industry-Academia Bridge Program</a:t>
            </a:r>
          </a:p>
        </p:txBody>
      </p:sp>
    </p:spTree>
    <p:extLst>
      <p:ext uri="{BB962C8B-B14F-4D97-AF65-F5344CB8AC3E}">
        <p14:creationId xmlns:p14="http://schemas.microsoft.com/office/powerpoint/2010/main" val="448742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Isosceles Triangle 3"/>
          <p:cNvSpPr/>
          <p:nvPr/>
        </p:nvSpPr>
        <p:spPr>
          <a:xfrm flipH="1" flipV="1">
            <a:off x="771498" y="656001"/>
            <a:ext cx="451314" cy="476599"/>
          </a:xfrm>
          <a:custGeom>
            <a:avLst/>
            <a:gdLst>
              <a:gd name="connsiteX0" fmla="*/ 0 w 5062451"/>
              <a:gd name="connsiteY0" fmla="*/ 3724102 h 3724102"/>
              <a:gd name="connsiteX1" fmla="*/ 2531226 w 5062451"/>
              <a:gd name="connsiteY1" fmla="*/ 0 h 3724102"/>
              <a:gd name="connsiteX2" fmla="*/ 5062451 w 5062451"/>
              <a:gd name="connsiteY2" fmla="*/ 3724102 h 3724102"/>
              <a:gd name="connsiteX3" fmla="*/ 0 w 5062451"/>
              <a:gd name="connsiteY3" fmla="*/ 3724102 h 3724102"/>
              <a:gd name="connsiteX0" fmla="*/ 0 w 2600605"/>
              <a:gd name="connsiteY0" fmla="*/ 3724102 h 3724102"/>
              <a:gd name="connsiteX1" fmla="*/ 2531226 w 2600605"/>
              <a:gd name="connsiteY1" fmla="*/ 0 h 3724102"/>
              <a:gd name="connsiteX2" fmla="*/ 2600605 w 2600605"/>
              <a:gd name="connsiteY2" fmla="*/ 3712379 h 3724102"/>
              <a:gd name="connsiteX3" fmla="*/ 0 w 2600605"/>
              <a:gd name="connsiteY3" fmla="*/ 3724102 h 3724102"/>
            </a:gdLst>
            <a:ahLst/>
            <a:cxnLst>
              <a:cxn ang="0">
                <a:pos x="connsiteX0" y="connsiteY0"/>
              </a:cxn>
              <a:cxn ang="0">
                <a:pos x="connsiteX1" y="connsiteY1"/>
              </a:cxn>
              <a:cxn ang="0">
                <a:pos x="connsiteX2" y="connsiteY2"/>
              </a:cxn>
              <a:cxn ang="0">
                <a:pos x="connsiteX3" y="connsiteY3"/>
              </a:cxn>
            </a:cxnLst>
            <a:rect l="l" t="t" r="r" b="b"/>
            <a:pathLst>
              <a:path w="2600605" h="3724102">
                <a:moveTo>
                  <a:pt x="0" y="3724102"/>
                </a:moveTo>
                <a:lnTo>
                  <a:pt x="2531226" y="0"/>
                </a:lnTo>
                <a:lnTo>
                  <a:pt x="2600605" y="3712379"/>
                </a:lnTo>
                <a:lnTo>
                  <a:pt x="0" y="3724102"/>
                </a:lnTo>
                <a:close/>
              </a:path>
            </a:pathLst>
          </a:custGeom>
          <a:solidFill>
            <a:srgbClr val="12985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524281" y="389467"/>
            <a:ext cx="11125200" cy="606213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87507" y="612531"/>
            <a:ext cx="3026751" cy="899377"/>
          </a:xfrm>
          <a:prstGeom prst="rect">
            <a:avLst/>
          </a:prstGeom>
        </p:spPr>
      </p:pic>
      <p:sp>
        <p:nvSpPr>
          <p:cNvPr id="11" name="TextBox 10"/>
          <p:cNvSpPr txBox="1"/>
          <p:nvPr/>
        </p:nvSpPr>
        <p:spPr>
          <a:xfrm>
            <a:off x="1250532" y="5854580"/>
            <a:ext cx="184731" cy="523220"/>
          </a:xfrm>
          <a:prstGeom prst="rect">
            <a:avLst/>
          </a:prstGeom>
          <a:noFill/>
        </p:spPr>
        <p:txBody>
          <a:bodyPr wrap="none" lIns="91440" tIns="45720" rIns="91440" bIns="45720" rtlCol="0" anchor="t">
            <a:spAutoFit/>
          </a:bodyPr>
          <a:lstStyle/>
          <a:p>
            <a:endParaRPr lang="en-US" sz="2800" b="1" dirty="0">
              <a:ea typeface="Calibri"/>
              <a:cs typeface="Calibri"/>
            </a:endParaRPr>
          </a:p>
        </p:txBody>
      </p:sp>
      <p:sp>
        <p:nvSpPr>
          <p:cNvPr id="9" name="Isosceles Triangle 3">
            <a:extLst>
              <a:ext uri="{FF2B5EF4-FFF2-40B4-BE49-F238E27FC236}">
                <a16:creationId xmlns:a16="http://schemas.microsoft.com/office/drawing/2014/main" id="{00D729C2-A19B-7576-4C97-DF1C42A75D38}"/>
              </a:ext>
            </a:extLst>
          </p:cNvPr>
          <p:cNvSpPr/>
          <p:nvPr/>
        </p:nvSpPr>
        <p:spPr>
          <a:xfrm flipH="1" flipV="1">
            <a:off x="1276199" y="487767"/>
            <a:ext cx="451314" cy="476599"/>
          </a:xfrm>
          <a:custGeom>
            <a:avLst/>
            <a:gdLst>
              <a:gd name="connsiteX0" fmla="*/ 0 w 5062451"/>
              <a:gd name="connsiteY0" fmla="*/ 3724102 h 3724102"/>
              <a:gd name="connsiteX1" fmla="*/ 2531226 w 5062451"/>
              <a:gd name="connsiteY1" fmla="*/ 0 h 3724102"/>
              <a:gd name="connsiteX2" fmla="*/ 5062451 w 5062451"/>
              <a:gd name="connsiteY2" fmla="*/ 3724102 h 3724102"/>
              <a:gd name="connsiteX3" fmla="*/ 0 w 5062451"/>
              <a:gd name="connsiteY3" fmla="*/ 3724102 h 3724102"/>
              <a:gd name="connsiteX0" fmla="*/ 0 w 2600605"/>
              <a:gd name="connsiteY0" fmla="*/ 3724102 h 3724102"/>
              <a:gd name="connsiteX1" fmla="*/ 2531226 w 2600605"/>
              <a:gd name="connsiteY1" fmla="*/ 0 h 3724102"/>
              <a:gd name="connsiteX2" fmla="*/ 2600605 w 2600605"/>
              <a:gd name="connsiteY2" fmla="*/ 3712379 h 3724102"/>
              <a:gd name="connsiteX3" fmla="*/ 0 w 2600605"/>
              <a:gd name="connsiteY3" fmla="*/ 3724102 h 3724102"/>
            </a:gdLst>
            <a:ahLst/>
            <a:cxnLst>
              <a:cxn ang="0">
                <a:pos x="connsiteX0" y="connsiteY0"/>
              </a:cxn>
              <a:cxn ang="0">
                <a:pos x="connsiteX1" y="connsiteY1"/>
              </a:cxn>
              <a:cxn ang="0">
                <a:pos x="connsiteX2" y="connsiteY2"/>
              </a:cxn>
              <a:cxn ang="0">
                <a:pos x="connsiteX3" y="connsiteY3"/>
              </a:cxn>
            </a:cxnLst>
            <a:rect l="l" t="t" r="r" b="b"/>
            <a:pathLst>
              <a:path w="2600605" h="3724102">
                <a:moveTo>
                  <a:pt x="0" y="3724102"/>
                </a:moveTo>
                <a:lnTo>
                  <a:pt x="2531226" y="0"/>
                </a:lnTo>
                <a:lnTo>
                  <a:pt x="2600605" y="3712379"/>
                </a:lnTo>
                <a:lnTo>
                  <a:pt x="0" y="3724102"/>
                </a:lnTo>
                <a:close/>
              </a:path>
            </a:pathLst>
          </a:custGeom>
          <a:solidFill>
            <a:srgbClr val="12985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Isosceles Triangle 3">
            <a:extLst>
              <a:ext uri="{FF2B5EF4-FFF2-40B4-BE49-F238E27FC236}">
                <a16:creationId xmlns:a16="http://schemas.microsoft.com/office/drawing/2014/main" id="{12741AE1-298B-1601-8802-D88248A56A01}"/>
              </a:ext>
            </a:extLst>
          </p:cNvPr>
          <p:cNvSpPr/>
          <p:nvPr/>
        </p:nvSpPr>
        <p:spPr>
          <a:xfrm flipH="1" flipV="1">
            <a:off x="632952" y="1190390"/>
            <a:ext cx="451314" cy="476599"/>
          </a:xfrm>
          <a:custGeom>
            <a:avLst/>
            <a:gdLst>
              <a:gd name="connsiteX0" fmla="*/ 0 w 5062451"/>
              <a:gd name="connsiteY0" fmla="*/ 3724102 h 3724102"/>
              <a:gd name="connsiteX1" fmla="*/ 2531226 w 5062451"/>
              <a:gd name="connsiteY1" fmla="*/ 0 h 3724102"/>
              <a:gd name="connsiteX2" fmla="*/ 5062451 w 5062451"/>
              <a:gd name="connsiteY2" fmla="*/ 3724102 h 3724102"/>
              <a:gd name="connsiteX3" fmla="*/ 0 w 5062451"/>
              <a:gd name="connsiteY3" fmla="*/ 3724102 h 3724102"/>
              <a:gd name="connsiteX0" fmla="*/ 0 w 2600605"/>
              <a:gd name="connsiteY0" fmla="*/ 3724102 h 3724102"/>
              <a:gd name="connsiteX1" fmla="*/ 2531226 w 2600605"/>
              <a:gd name="connsiteY1" fmla="*/ 0 h 3724102"/>
              <a:gd name="connsiteX2" fmla="*/ 2600605 w 2600605"/>
              <a:gd name="connsiteY2" fmla="*/ 3712379 h 3724102"/>
              <a:gd name="connsiteX3" fmla="*/ 0 w 2600605"/>
              <a:gd name="connsiteY3" fmla="*/ 3724102 h 3724102"/>
            </a:gdLst>
            <a:ahLst/>
            <a:cxnLst>
              <a:cxn ang="0">
                <a:pos x="connsiteX0" y="connsiteY0"/>
              </a:cxn>
              <a:cxn ang="0">
                <a:pos x="connsiteX1" y="connsiteY1"/>
              </a:cxn>
              <a:cxn ang="0">
                <a:pos x="connsiteX2" y="connsiteY2"/>
              </a:cxn>
              <a:cxn ang="0">
                <a:pos x="connsiteX3" y="connsiteY3"/>
              </a:cxn>
            </a:cxnLst>
            <a:rect l="l" t="t" r="r" b="b"/>
            <a:pathLst>
              <a:path w="2600605" h="3724102">
                <a:moveTo>
                  <a:pt x="0" y="3724102"/>
                </a:moveTo>
                <a:lnTo>
                  <a:pt x="2531226" y="0"/>
                </a:lnTo>
                <a:lnTo>
                  <a:pt x="2600605" y="3712379"/>
                </a:lnTo>
                <a:lnTo>
                  <a:pt x="0" y="3724102"/>
                </a:lnTo>
                <a:close/>
              </a:path>
            </a:pathLst>
          </a:custGeom>
          <a:solidFill>
            <a:srgbClr val="12985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p:txBody>
          <a:bodyPr/>
          <a:lstStyle/>
          <a:p>
            <a:r>
              <a:rPr lang="en-US" dirty="0">
                <a:solidFill>
                  <a:srgbClr val="FFFFFF"/>
                </a:solidFill>
              </a:rPr>
              <a:t>Using </a:t>
            </a:r>
            <a:r>
              <a:rPr lang="en-US" dirty="0" err="1">
                <a:solidFill>
                  <a:srgbClr val="FFFFFF"/>
                </a:solidFill>
              </a:rPr>
              <a:t>h</a:t>
            </a:r>
            <a:r>
              <a:rPr lang="en-US" dirty="0" err="1"/>
              <a:t>Make</a:t>
            </a:r>
            <a:r>
              <a:rPr lang="en-US" dirty="0"/>
              <a:t> a network request</a:t>
            </a:r>
            <a:endParaRPr lang="en-GB" dirty="0"/>
          </a:p>
        </p:txBody>
      </p:sp>
      <p:sp>
        <p:nvSpPr>
          <p:cNvPr id="4" name="Content Placeholder 3"/>
          <p:cNvSpPr>
            <a:spLocks noGrp="1"/>
          </p:cNvSpPr>
          <p:nvPr>
            <p:ph idx="1"/>
          </p:nvPr>
        </p:nvSpPr>
        <p:spPr/>
        <p:txBody>
          <a:bodyPr/>
          <a:lstStyle/>
          <a:p>
            <a:pPr marL="914400" lvl="2" indent="0">
              <a:buNone/>
            </a:pPr>
            <a:endParaRPr lang="en-US" i="1" dirty="0">
              <a:latin typeface="Consolas" panose="020B0609020204030204" pitchFamily="49" charset="0"/>
            </a:endParaRPr>
          </a:p>
          <a:p>
            <a:pPr marL="0" indent="0">
              <a:buNone/>
            </a:pPr>
            <a:r>
              <a:rPr lang="en-US" sz="2000" i="1" dirty="0">
                <a:latin typeface="Consolas" panose="020B0609020204030204" pitchFamily="49" charset="0"/>
              </a:rPr>
              <a:t>Future&lt;</a:t>
            </a:r>
            <a:r>
              <a:rPr lang="en-US" sz="2000" i="1" dirty="0" err="1">
                <a:latin typeface="Consolas" panose="020B0609020204030204" pitchFamily="49" charset="0"/>
              </a:rPr>
              <a:t>http.Response</a:t>
            </a:r>
            <a:r>
              <a:rPr lang="en-US" sz="2000" i="1" dirty="0">
                <a:latin typeface="Consolas" panose="020B0609020204030204" pitchFamily="49" charset="0"/>
              </a:rPr>
              <a:t>&gt; </a:t>
            </a:r>
            <a:r>
              <a:rPr lang="en-US" sz="2000" i="1" dirty="0" err="1">
                <a:latin typeface="Consolas" panose="020B0609020204030204" pitchFamily="49" charset="0"/>
              </a:rPr>
              <a:t>fetchWeather</a:t>
            </a:r>
            <a:r>
              <a:rPr lang="en-US" sz="2000" i="1" dirty="0">
                <a:latin typeface="Consolas" panose="020B0609020204030204" pitchFamily="49" charset="0"/>
              </a:rPr>
              <a:t>() </a:t>
            </a:r>
            <a:r>
              <a:rPr lang="en-US" sz="2000" i="1" dirty="0" err="1">
                <a:latin typeface="Consolas" panose="020B0609020204030204" pitchFamily="49" charset="0"/>
              </a:rPr>
              <a:t>async</a:t>
            </a:r>
            <a:r>
              <a:rPr lang="en-US" sz="2000" i="1" dirty="0">
                <a:latin typeface="Consolas" panose="020B0609020204030204" pitchFamily="49" charset="0"/>
              </a:rPr>
              <a:t> {</a:t>
            </a:r>
          </a:p>
          <a:p>
            <a:pPr marL="0" indent="0">
              <a:buNone/>
            </a:pPr>
            <a:r>
              <a:rPr lang="en-US" sz="2000" i="1" dirty="0">
                <a:latin typeface="Consolas" panose="020B0609020204030204" pitchFamily="49" charset="0"/>
              </a:rPr>
              <a:t>  return await </a:t>
            </a:r>
            <a:r>
              <a:rPr lang="en-US" sz="2000" i="1" dirty="0" err="1">
                <a:latin typeface="Consolas" panose="020B0609020204030204" pitchFamily="49" charset="0"/>
              </a:rPr>
              <a:t>http.get</a:t>
            </a:r>
            <a:r>
              <a:rPr lang="en-US" sz="2000" i="1" dirty="0">
                <a:latin typeface="Consolas" panose="020B0609020204030204" pitchFamily="49" charset="0"/>
              </a:rPr>
              <a:t>(</a:t>
            </a:r>
            <a:r>
              <a:rPr lang="en-US" sz="2000" i="1" dirty="0" err="1">
                <a:latin typeface="Consolas" panose="020B0609020204030204" pitchFamily="49" charset="0"/>
              </a:rPr>
              <a:t>Uri.parse</a:t>
            </a:r>
            <a:r>
              <a:rPr lang="en-US" sz="2000" i="1" dirty="0">
                <a:latin typeface="Consolas" panose="020B0609020204030204" pitchFamily="49" charset="0"/>
              </a:rPr>
              <a:t>(' api.openweathermap.org/data/2.5/</a:t>
            </a:r>
            <a:r>
              <a:rPr lang="en-US" sz="2000" i="1" dirty="0" err="1">
                <a:latin typeface="Consolas" panose="020B0609020204030204" pitchFamily="49" charset="0"/>
              </a:rPr>
              <a:t>weather?q</a:t>
            </a:r>
            <a:r>
              <a:rPr lang="en-US" sz="2000" i="1" dirty="0">
                <a:latin typeface="Consolas" panose="020B0609020204030204" pitchFamily="49" charset="0"/>
              </a:rPr>
              <a:t>={city name}&amp;</a:t>
            </a:r>
            <a:r>
              <a:rPr lang="en-US" sz="2000" i="1" dirty="0" err="1">
                <a:latin typeface="Consolas" panose="020B0609020204030204" pitchFamily="49" charset="0"/>
              </a:rPr>
              <a:t>appid</a:t>
            </a:r>
            <a:r>
              <a:rPr lang="en-US" sz="2000" i="1" dirty="0">
                <a:latin typeface="Consolas" panose="020B0609020204030204" pitchFamily="49" charset="0"/>
              </a:rPr>
              <a:t>={</a:t>
            </a:r>
            <a:r>
              <a:rPr lang="en-US" sz="2000" i="1" dirty="0" err="1">
                <a:latin typeface="Consolas" panose="020B0609020204030204" pitchFamily="49" charset="0"/>
              </a:rPr>
              <a:t>API_key</a:t>
            </a:r>
            <a:r>
              <a:rPr lang="en-US" sz="2000" i="1" dirty="0">
                <a:latin typeface="Consolas" panose="020B0609020204030204" pitchFamily="49" charset="0"/>
              </a:rPr>
              <a:t>}'));</a:t>
            </a:r>
          </a:p>
          <a:p>
            <a:pPr marL="0" indent="0">
              <a:buNone/>
            </a:pPr>
            <a:r>
              <a:rPr lang="en-US" sz="2000" i="1" dirty="0">
                <a:latin typeface="Consolas" panose="020B0609020204030204" pitchFamily="49" charset="0"/>
              </a:rPr>
              <a:t>}</a:t>
            </a:r>
          </a:p>
          <a:p>
            <a:pPr marL="0" indent="0">
              <a:buNone/>
            </a:pPr>
            <a:endParaRPr lang="en-US" sz="2000" i="1" dirty="0">
              <a:latin typeface="Consolas" panose="020B0609020204030204" pitchFamily="49" charset="0"/>
            </a:endParaRPr>
          </a:p>
          <a:p>
            <a:pPr marL="0" indent="0">
              <a:buNone/>
            </a:pPr>
            <a:r>
              <a:rPr lang="en-US" sz="2400" u="sng" dirty="0">
                <a:hlinkClick r:id="rId4"/>
              </a:rPr>
              <a:t>Future</a:t>
            </a:r>
            <a:r>
              <a:rPr lang="en-US" sz="2400" dirty="0"/>
              <a:t> is a core Dart class for working with </a:t>
            </a:r>
            <a:r>
              <a:rPr lang="en-US" sz="2400" dirty="0" err="1"/>
              <a:t>async</a:t>
            </a:r>
            <a:r>
              <a:rPr lang="en-US" sz="2400" dirty="0"/>
              <a:t> operations.</a:t>
            </a:r>
          </a:p>
          <a:p>
            <a:pPr marL="0" indent="0">
              <a:buNone/>
            </a:pPr>
            <a:r>
              <a:rPr lang="en-US" sz="2400" dirty="0"/>
              <a:t>The </a:t>
            </a:r>
            <a:r>
              <a:rPr lang="en-US" sz="2400" dirty="0" err="1"/>
              <a:t>http.get</a:t>
            </a:r>
            <a:r>
              <a:rPr lang="en-US" sz="2400" dirty="0"/>
              <a:t>() method returns a Future that contains a Response.</a:t>
            </a:r>
          </a:p>
          <a:p>
            <a:pPr marL="0" indent="0">
              <a:buNone/>
            </a:pPr>
            <a:r>
              <a:rPr lang="en-US" sz="2400" dirty="0"/>
              <a:t>The </a:t>
            </a:r>
            <a:r>
              <a:rPr lang="en-US" sz="2400" dirty="0" err="1"/>
              <a:t>http.Response</a:t>
            </a:r>
            <a:r>
              <a:rPr lang="en-US" sz="2400" dirty="0"/>
              <a:t> class contains the data received from a successful http call.</a:t>
            </a:r>
          </a:p>
        </p:txBody>
      </p:sp>
      <p:sp>
        <p:nvSpPr>
          <p:cNvPr id="3" name="Footer Placeholder 2"/>
          <p:cNvSpPr>
            <a:spLocks noGrp="1"/>
          </p:cNvSpPr>
          <p:nvPr>
            <p:ph type="ftr" sz="quarter" idx="11"/>
          </p:nvPr>
        </p:nvSpPr>
        <p:spPr/>
        <p:txBody>
          <a:bodyPr/>
          <a:lstStyle/>
          <a:p>
            <a:r>
              <a:rPr lang="en-US" dirty="0"/>
              <a:t>IT Industry-Academia Bridge Program</a:t>
            </a:r>
          </a:p>
        </p:txBody>
      </p:sp>
    </p:spTree>
    <p:extLst>
      <p:ext uri="{BB962C8B-B14F-4D97-AF65-F5344CB8AC3E}">
        <p14:creationId xmlns:p14="http://schemas.microsoft.com/office/powerpoint/2010/main" val="19194586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206</TotalTime>
  <Words>976</Words>
  <Application>Microsoft Office PowerPoint</Application>
  <PresentationFormat>Widescreen</PresentationFormat>
  <Paragraphs>138</Paragraphs>
  <Slides>15</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Calibri Light</vt:lpstr>
      <vt:lpstr>Consolas</vt:lpstr>
      <vt:lpstr>Roboto</vt:lpstr>
      <vt:lpstr>Wingdings</vt:lpstr>
      <vt:lpstr>Office Theme</vt:lpstr>
      <vt:lpstr>PowerPoint Presentation</vt:lpstr>
      <vt:lpstr>Topics to be Covered</vt:lpstr>
      <vt:lpstr>PowerPoint Presentation</vt:lpstr>
      <vt:lpstr>API (Application Program Interface)</vt:lpstr>
      <vt:lpstr>API</vt:lpstr>
      <vt:lpstr>PowerPoint Presentation</vt:lpstr>
      <vt:lpstr>API</vt:lpstr>
      <vt:lpstr>Add the http package</vt:lpstr>
      <vt:lpstr>Using hMake a network request</vt:lpstr>
      <vt:lpstr>Getting the response code and body</vt:lpstr>
      <vt:lpstr>Getting the response code and body</vt:lpstr>
      <vt:lpstr>Fetch the data with Flutter.</vt:lpstr>
      <vt:lpstr>Display Data</vt:lpstr>
      <vt:lpstr>Summary</vt:lpstr>
      <vt:lpstr>In Next Lecture: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Designer</dc:creator>
  <cp:lastModifiedBy>LPT-006</cp:lastModifiedBy>
  <cp:revision>50</cp:revision>
  <dcterms:created xsi:type="dcterms:W3CDTF">2022-04-06T09:07:20Z</dcterms:created>
  <dcterms:modified xsi:type="dcterms:W3CDTF">2022-05-16T13:30:44Z</dcterms:modified>
</cp:coreProperties>
</file>