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8" r:id="rId3"/>
    <p:sldId id="257" r:id="rId4"/>
    <p:sldId id="262" r:id="rId5"/>
    <p:sldId id="263" r:id="rId6"/>
    <p:sldId id="266" r:id="rId7"/>
    <p:sldId id="267" r:id="rId8"/>
    <p:sldId id="264" r:id="rId9"/>
    <p:sldId id="265"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328" autoAdjust="0"/>
  </p:normalViewPr>
  <p:slideViewPr>
    <p:cSldViewPr snapToGrid="0">
      <p:cViewPr varScale="1">
        <p:scale>
          <a:sx n="64" d="100"/>
          <a:sy n="64" d="100"/>
        </p:scale>
        <p:origin x="942"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3</a:t>
            </a:fld>
            <a:endParaRPr lang="en-US"/>
          </a:p>
        </p:txBody>
      </p:sp>
    </p:spTree>
    <p:extLst>
      <p:ext uri="{BB962C8B-B14F-4D97-AF65-F5344CB8AC3E}">
        <p14:creationId xmlns:p14="http://schemas.microsoft.com/office/powerpoint/2010/main" val="367834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Create a simple, </a:t>
            </a:r>
            <a:r>
              <a:rPr lang="en-US" sz="1200" b="0" i="0" kern="1200" dirty="0" err="1">
                <a:solidFill>
                  <a:schemeClr val="tx1"/>
                </a:solidFill>
                <a:effectLst/>
                <a:latin typeface="+mn-lt"/>
                <a:ea typeface="+mn-ea"/>
                <a:cs typeface="+mn-cs"/>
              </a:rPr>
              <a:t>templated</a:t>
            </a:r>
            <a:r>
              <a:rPr lang="en-US" sz="1200" b="0" i="0" kern="1200" dirty="0">
                <a:solidFill>
                  <a:schemeClr val="tx1"/>
                </a:solidFill>
                <a:effectLst/>
                <a:latin typeface="+mn-lt"/>
                <a:ea typeface="+mn-ea"/>
                <a:cs typeface="+mn-cs"/>
              </a:rPr>
              <a:t> Flutter app. Create a Flutter project called </a:t>
            </a:r>
            <a:r>
              <a:rPr lang="en-US" sz="1200" b="0" i="0" kern="1200" dirty="0" err="1">
                <a:solidFill>
                  <a:schemeClr val="tx1"/>
                </a:solidFill>
                <a:effectLst/>
                <a:latin typeface="+mn-lt"/>
                <a:ea typeface="+mn-ea"/>
                <a:cs typeface="+mn-cs"/>
              </a:rPr>
              <a:t>startup_namer</a:t>
            </a:r>
            <a:r>
              <a:rPr lang="en-US" sz="1200" b="0" i="0" kern="1200" dirty="0">
                <a:solidFill>
                  <a:schemeClr val="tx1"/>
                </a:solidFill>
                <a:effectLst/>
                <a:latin typeface="+mn-lt"/>
                <a:ea typeface="+mn-ea"/>
                <a:cs typeface="+mn-cs"/>
              </a:rPr>
              <a:t> as follows.</a:t>
            </a:r>
          </a:p>
          <a:p>
            <a:r>
              <a:rPr lang="en-US" sz="1200" b="0" i="0" kern="1200" dirty="0">
                <a:solidFill>
                  <a:schemeClr val="tx1"/>
                </a:solidFill>
                <a:effectLst/>
                <a:latin typeface="+mn-lt"/>
                <a:ea typeface="+mn-ea"/>
                <a:cs typeface="+mn-cs"/>
              </a:rPr>
              <a:t>Replace the contents of lib/main. dart . ...</a:t>
            </a:r>
          </a:p>
          <a:p>
            <a:r>
              <a:rPr lang="en-US" sz="1200" b="0" i="0" kern="1200" dirty="0">
                <a:solidFill>
                  <a:schemeClr val="tx1"/>
                </a:solidFill>
                <a:effectLst/>
                <a:latin typeface="+mn-lt"/>
                <a:ea typeface="+mn-ea"/>
                <a:cs typeface="+mn-cs"/>
              </a:rPr>
              <a:t>Run the app. You should see either Android, iOS, Windows, Linux, </a:t>
            </a:r>
            <a:r>
              <a:rPr lang="en-US" sz="1200" b="0" i="0" kern="1200" dirty="0" err="1">
                <a:solidFill>
                  <a:schemeClr val="tx1"/>
                </a:solidFill>
                <a:effectLst/>
                <a:latin typeface="+mn-lt"/>
                <a:ea typeface="+mn-ea"/>
                <a:cs typeface="+mn-cs"/>
              </a:rPr>
              <a:t>macOS</a:t>
            </a:r>
            <a:r>
              <a:rPr lang="en-US" sz="1200" b="0" i="0" kern="1200" dirty="0">
                <a:solidFill>
                  <a:schemeClr val="tx1"/>
                </a:solidFill>
                <a:effectLst/>
                <a:latin typeface="+mn-lt"/>
                <a:ea typeface="+mn-ea"/>
                <a:cs typeface="+mn-cs"/>
              </a:rPr>
              <a:t>, or web output, depending on your device.</a:t>
            </a:r>
          </a:p>
          <a:p>
            <a:r>
              <a:rPr lang="en-US" sz="1200" b="0" i="0" kern="1200" dirty="0">
                <a:solidFill>
                  <a:schemeClr val="tx1"/>
                </a:solidFill>
                <a:effectLst/>
                <a:latin typeface="+mn-lt"/>
                <a:ea typeface="+mn-ea"/>
                <a:cs typeface="+mn-cs"/>
              </a:rPr>
              <a:t>Observations.</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5</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Flutter widgets are built using a modern framework that takes inspiration from </a:t>
            </a:r>
            <a:r>
              <a:rPr lang="en-US" sz="1200" b="0" i="0" u="none" strike="noStrike" kern="1200" dirty="0">
                <a:solidFill>
                  <a:schemeClr val="tx1"/>
                </a:solidFill>
                <a:effectLst/>
                <a:latin typeface="+mn-lt"/>
                <a:ea typeface="+mn-ea"/>
                <a:cs typeface="+mn-cs"/>
                <a:hlinkClick r:id="rId3"/>
              </a:rPr>
              <a:t>React</a:t>
            </a:r>
            <a:r>
              <a:rPr lang="en-US" sz="1200" b="0" i="0" kern="1200" dirty="0">
                <a:solidFill>
                  <a:schemeClr val="tx1"/>
                </a:solidFill>
                <a:effectLst/>
                <a:latin typeface="+mn-lt"/>
                <a:ea typeface="+mn-ea"/>
                <a:cs typeface="+mn-cs"/>
              </a:rPr>
              <a:t>. The central idea is that you build your UI out of widgets. Widgets describe what their view should look like given their current configuration and state. When a widget’s state changes, the widget rebuilds its description, which the framework diffs against the previous description in order to determine the minimal changes needed in the underlying render tree to transition from one state to the next.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6</a:t>
            </a:fld>
            <a:endParaRPr lang="en-US"/>
          </a:p>
        </p:txBody>
      </p:sp>
    </p:spTree>
    <p:extLst>
      <p:ext uri="{BB962C8B-B14F-4D97-AF65-F5344CB8AC3E}">
        <p14:creationId xmlns:p14="http://schemas.microsoft.com/office/powerpoint/2010/main" val="4188948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After creating a new flutter project in Android studio, the flutter framework automatically generates some files and folders by default.  Introduction to all these files and folders. So newly generated files look something like this as shown in figure:</a:t>
            </a: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8</a:t>
            </a:fld>
            <a:endParaRPr lang="en-US"/>
          </a:p>
        </p:txBody>
      </p:sp>
    </p:spTree>
    <p:extLst>
      <p:ext uri="{BB962C8B-B14F-4D97-AF65-F5344CB8AC3E}">
        <p14:creationId xmlns:p14="http://schemas.microsoft.com/office/powerpoint/2010/main" val="370251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5/16/2022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5/16/2022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5/16/2022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715322" y="2210568"/>
            <a:ext cx="6834554" cy="923330"/>
          </a:xfrm>
          <a:prstGeom prst="rect">
            <a:avLst/>
          </a:prstGeom>
          <a:noFill/>
        </p:spPr>
        <p:txBody>
          <a:bodyPr wrap="square" rtlCol="0">
            <a:spAutoFit/>
          </a:bodyPr>
          <a:lstStyle/>
          <a:p>
            <a:r>
              <a:rPr lang="en-US" sz="5400" b="1" dirty="0"/>
              <a:t>Flutter – Lecture 2</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26230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Summary</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lstStyle/>
          <a:p>
            <a:pPr marL="0" indent="0">
              <a:buNone/>
            </a:pPr>
            <a:r>
              <a:rPr lang="en-US" dirty="0"/>
              <a:t>Today we have learned about:</a:t>
            </a:r>
          </a:p>
          <a:p>
            <a:endParaRPr lang="en-US" dirty="0"/>
          </a:p>
          <a:p>
            <a:pPr>
              <a:lnSpc>
                <a:spcPct val="107000"/>
              </a:lnSpc>
            </a:pPr>
            <a:r>
              <a:rPr lang="en-US" dirty="0"/>
              <a:t>Creating Your First App</a:t>
            </a:r>
          </a:p>
          <a:p>
            <a:pPr>
              <a:lnSpc>
                <a:spcPct val="107000"/>
              </a:lnSpc>
            </a:pPr>
            <a:r>
              <a:rPr lang="en-US" dirty="0"/>
              <a:t>Application widgets  Tree</a:t>
            </a:r>
          </a:p>
          <a:p>
            <a:pPr>
              <a:lnSpc>
                <a:spcPct val="107000"/>
              </a:lnSpc>
            </a:pPr>
            <a:r>
              <a:rPr lang="en-US" dirty="0"/>
              <a:t>Description of Code</a:t>
            </a:r>
          </a:p>
          <a:p>
            <a:pPr>
              <a:lnSpc>
                <a:spcPct val="107000"/>
              </a:lnSpc>
            </a:pPr>
            <a:r>
              <a:rPr lang="en-US" dirty="0">
                <a:cs typeface="Times New Roman" panose="02020603050405020304" pitchFamily="18" charset="0"/>
              </a:rPr>
              <a:t>Flutter Project Files and Folders</a:t>
            </a:r>
          </a:p>
          <a:p>
            <a:pPr>
              <a:lnSpc>
                <a:spcPct val="107000"/>
              </a:lnSpc>
            </a:pPr>
            <a:r>
              <a:rPr lang="en-US" sz="2800" dirty="0">
                <a:cs typeface="Times New Roman" panose="02020603050405020304" pitchFamily="18" charset="0"/>
              </a:rPr>
              <a:t>Description of default files and folders</a:t>
            </a:r>
            <a:endParaRPr lang="en-US" dirty="0"/>
          </a:p>
          <a:p>
            <a:pPr>
              <a:lnSpc>
                <a:spcPct val="107000"/>
              </a:lnSpc>
            </a:pPr>
            <a:endParaRPr lang="en-PK"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24535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In Next Lecture:</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r>
              <a:rPr lang="en-US" sz="3200" dirty="0"/>
              <a:t>We will Cover:</a:t>
            </a:r>
          </a:p>
          <a:p>
            <a:endParaRPr lang="en-US" sz="3200" dirty="0"/>
          </a:p>
          <a:p>
            <a:pPr marL="342900" lvl="0" indent="-342900">
              <a:lnSpc>
                <a:spcPct val="100000"/>
              </a:lnSpc>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Dart Basic</a:t>
            </a:r>
            <a:endParaRPr lang="en-PK" sz="2000" dirty="0">
              <a:effectLst/>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Dart Main() fun</a:t>
            </a:r>
            <a:endParaRPr lang="en-PK" sz="2000" dirty="0">
              <a:effectLst/>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Dart Type System</a:t>
            </a:r>
            <a:endParaRPr lang="en-US" sz="2000" dirty="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Symbol" panose="05050102010706020507" pitchFamily="18" charset="2"/>
              <a:buChar char=""/>
            </a:pPr>
            <a:r>
              <a:rPr lang="en-US" sz="2000" dirty="0">
                <a:effectLst/>
                <a:ea typeface="Calibri" panose="020F0502020204030204" pitchFamily="34" charset="0"/>
              </a:rPr>
              <a:t>Dart Variables</a:t>
            </a:r>
            <a:endParaRPr lang="en-PK" sz="36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416824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b="1" dirty="0"/>
              <a:t>Topics to be Covered</a:t>
            </a:r>
            <a:endParaRPr lang="en-GB" b="1" dirty="0"/>
          </a:p>
        </p:txBody>
      </p:sp>
      <p:sp>
        <p:nvSpPr>
          <p:cNvPr id="9" name="Content Placeholder 8"/>
          <p:cNvSpPr>
            <a:spLocks noGrp="1"/>
          </p:cNvSpPr>
          <p:nvPr>
            <p:ph idx="1"/>
          </p:nvPr>
        </p:nvSpPr>
        <p:spPr/>
        <p:txBody>
          <a:bodyPr/>
          <a:lstStyle/>
          <a:p>
            <a:pPr marL="0" indent="0">
              <a:buNone/>
            </a:pPr>
            <a:r>
              <a:rPr lang="en-US" dirty="0"/>
              <a:t>We will Cover :</a:t>
            </a:r>
          </a:p>
          <a:p>
            <a:pPr marL="0" indent="0">
              <a:buNone/>
            </a:pPr>
            <a:endParaRPr lang="en-US" dirty="0"/>
          </a:p>
          <a:p>
            <a:pPr marL="342900" lvl="0" indent="-342900">
              <a:lnSpc>
                <a:spcPct val="115000"/>
              </a:lnSpc>
              <a:spcAft>
                <a:spcPts val="1000"/>
              </a:spcAft>
              <a:buFont typeface="Symbol" panose="05050102010706020507" pitchFamily="18" charset="2"/>
              <a:buChar char=""/>
            </a:pPr>
            <a:r>
              <a:rPr lang="en-US" sz="2800" dirty="0">
                <a:effectLst/>
                <a:ea typeface="Calibri" panose="020F0502020204030204" pitchFamily="34" charset="0"/>
                <a:cs typeface="Times New Roman" panose="02020603050405020304" pitchFamily="18" charset="0"/>
              </a:rPr>
              <a:t>First App Tree</a:t>
            </a:r>
            <a:endParaRPr lang="en-US" sz="2800" dirty="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800" dirty="0">
                <a:effectLst/>
                <a:ea typeface="Calibri" panose="020F0502020204030204" pitchFamily="34" charset="0"/>
              </a:rPr>
              <a:t>Flutter Project Folder Structure &amp; Description</a:t>
            </a:r>
            <a:endParaRPr lang="en-PK" sz="4000"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57962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2011" y="612532"/>
            <a:ext cx="1952247" cy="580096"/>
          </a:xfrm>
          <a:prstGeom prst="rect">
            <a:avLst/>
          </a:prstGeom>
        </p:spPr>
      </p:pic>
      <p:sp>
        <p:nvSpPr>
          <p:cNvPr id="3" name="Title 2"/>
          <p:cNvSpPr>
            <a:spLocks noGrp="1"/>
          </p:cNvSpPr>
          <p:nvPr>
            <p:ph type="title"/>
          </p:nvPr>
        </p:nvSpPr>
        <p:spPr/>
        <p:txBody>
          <a:bodyPr/>
          <a:lstStyle/>
          <a:p>
            <a:r>
              <a:rPr lang="en-US" dirty="0"/>
              <a:t>Creating Your First App</a:t>
            </a:r>
            <a:endParaRPr lang="en-GB" dirty="0"/>
          </a:p>
        </p:txBody>
      </p:sp>
      <p:sp>
        <p:nvSpPr>
          <p:cNvPr id="7" name="Content Placeholder 6"/>
          <p:cNvSpPr>
            <a:spLocks noGrp="1"/>
          </p:cNvSpPr>
          <p:nvPr>
            <p:ph idx="1"/>
          </p:nvPr>
        </p:nvSpPr>
        <p:spPr/>
        <p:txBody>
          <a:bodyPr/>
          <a:lstStyle/>
          <a:p>
            <a:pPr marL="0" indent="0">
              <a:buNone/>
            </a:pPr>
            <a:r>
              <a:rPr lang="en-US" dirty="0">
                <a:latin typeface="Times New Roman" panose="02020603050405020304" pitchFamily="18" charset="0"/>
                <a:ea typeface="Calibri" panose="020F0502020204030204" pitchFamily="34" charset="0"/>
                <a:cs typeface="Times New Roman" panose="02020603050405020304" pitchFamily="18" charset="0"/>
              </a:rPr>
              <a:t>New project can be created using Android Studio or VS Code.</a:t>
            </a:r>
          </a:p>
          <a:p>
            <a:pPr marL="0" indent="0">
              <a:buNone/>
            </a:pPr>
            <a:r>
              <a:rPr lang="en-US" dirty="0"/>
              <a:t>Here, we are using Android Studio!</a:t>
            </a:r>
          </a:p>
          <a:p>
            <a:pPr marL="0" indent="0">
              <a:buNone/>
            </a:pPr>
            <a:endParaRPr lang="en-US" dirty="0"/>
          </a:p>
          <a:p>
            <a:pPr marL="0" indent="0">
              <a:buNone/>
            </a:pPr>
            <a:r>
              <a:rPr lang="en-GB" dirty="0"/>
              <a:t>Open the Android Studio. </a:t>
            </a:r>
          </a:p>
          <a:p>
            <a:pPr marL="0" indent="0">
              <a:buNone/>
            </a:pPr>
            <a:r>
              <a:rPr lang="en-US" dirty="0"/>
              <a:t>go to File-&gt; New-&gt;New Flutter Project.</a:t>
            </a: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796" y="2521130"/>
            <a:ext cx="4186844" cy="3580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101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838200" y="365125"/>
            <a:ext cx="5664048" cy="1546813"/>
          </a:xfrm>
        </p:spPr>
        <p:txBody>
          <a:bodyPr/>
          <a:lstStyle/>
          <a:p>
            <a:r>
              <a:rPr lang="en-US" dirty="0"/>
              <a:t>Create Your First App   </a:t>
            </a:r>
            <a:r>
              <a:rPr lang="en-US" dirty="0" err="1"/>
              <a:t>cont</a:t>
            </a:r>
            <a:r>
              <a:rPr lang="en-US" dirty="0"/>
              <a:t>…</a:t>
            </a:r>
            <a:endParaRPr lang="en-GB" dirty="0"/>
          </a:p>
        </p:txBody>
      </p:sp>
      <p:sp>
        <p:nvSpPr>
          <p:cNvPr id="9" name="Content Placeholder 8"/>
          <p:cNvSpPr>
            <a:spLocks noGrp="1"/>
          </p:cNvSpPr>
          <p:nvPr>
            <p:ph idx="1"/>
          </p:nvPr>
        </p:nvSpPr>
        <p:spPr/>
        <p:txBody>
          <a:bodyPr/>
          <a:lstStyle/>
          <a:p>
            <a:pPr marL="0" indent="0">
              <a:buNone/>
            </a:pPr>
            <a:r>
              <a:rPr lang="en-US" dirty="0"/>
              <a:t>Provide Flutter SDK path</a:t>
            </a:r>
          </a:p>
          <a:p>
            <a:pPr marL="0" indent="0">
              <a:buNone/>
            </a:pPr>
            <a:endParaRPr lang="en-US" dirty="0"/>
          </a:p>
          <a:p>
            <a:pPr marL="0" indent="0">
              <a:buNone/>
            </a:pPr>
            <a:endParaRPr lang="en-US" dirty="0"/>
          </a:p>
          <a:p>
            <a:pPr marL="0" indent="0">
              <a:buNone/>
            </a:pPr>
            <a:r>
              <a:rPr lang="en-US" dirty="0"/>
              <a:t>Write the </a:t>
            </a:r>
          </a:p>
          <a:p>
            <a:r>
              <a:rPr lang="en-US" dirty="0"/>
              <a:t>Project Name</a:t>
            </a:r>
          </a:p>
          <a:p>
            <a:r>
              <a:rPr lang="en-US" dirty="0"/>
              <a:t>Project Location</a:t>
            </a:r>
          </a:p>
          <a:p>
            <a:r>
              <a:rPr lang="en-US" dirty="0"/>
              <a:t>Description</a:t>
            </a:r>
          </a:p>
          <a:p>
            <a:r>
              <a:rPr lang="en-US" dirty="0"/>
              <a:t>Project Type</a:t>
            </a:r>
          </a:p>
          <a:p>
            <a:pPr marL="0" indent="0">
              <a:buNone/>
            </a:pPr>
            <a:endParaRPr lang="en-US" dirty="0"/>
          </a:p>
          <a:p>
            <a:pPr marL="0"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1460" y="571704"/>
            <a:ext cx="5433678" cy="2986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825" y="2867939"/>
            <a:ext cx="4907802" cy="349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859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5170714" cy="751465"/>
          </a:xfrm>
        </p:spPr>
        <p:txBody>
          <a:bodyPr/>
          <a:lstStyle/>
          <a:p>
            <a:pPr algn="ctr"/>
            <a:r>
              <a:rPr lang="en-US" dirty="0"/>
              <a:t>Your First App</a:t>
            </a:r>
            <a:endParaRPr lang="en-GB" dirty="0"/>
          </a:p>
        </p:txBody>
      </p:sp>
      <p:sp>
        <p:nvSpPr>
          <p:cNvPr id="4" name="Content Placeholder 3"/>
          <p:cNvSpPr>
            <a:spLocks noGrp="1"/>
          </p:cNvSpPr>
          <p:nvPr>
            <p:ph idx="1"/>
          </p:nvPr>
        </p:nvSpPr>
        <p:spPr>
          <a:xfrm>
            <a:off x="1331483" y="1132600"/>
            <a:ext cx="8099900" cy="5585533"/>
          </a:xfrm>
        </p:spPr>
        <p:txBody>
          <a:bodyPr>
            <a:normAutofit fontScale="55000" lnSpcReduction="20000"/>
          </a:bodyPr>
          <a:lstStyle/>
          <a:p>
            <a:pPr marL="0" indent="0">
              <a:buNone/>
            </a:pPr>
            <a:r>
              <a:rPr lang="en-US" dirty="0"/>
              <a:t> When the project is created, you will get a fully working Flutter application with minimal functionality. </a:t>
            </a:r>
          </a:p>
          <a:p>
            <a:pPr marL="0" indent="0">
              <a:buNone/>
            </a:pPr>
            <a:r>
              <a:rPr lang="en-US" dirty="0"/>
              <a:t>You also need an emulator to display output</a:t>
            </a:r>
          </a:p>
          <a:p>
            <a:pPr marL="0" indent="0">
              <a:buNone/>
            </a:pPr>
            <a:r>
              <a:rPr lang="en-GB" dirty="0"/>
              <a:t>import '</a:t>
            </a:r>
            <a:r>
              <a:rPr lang="en-GB" dirty="0" err="1"/>
              <a:t>package:flutter</a:t>
            </a:r>
            <a:r>
              <a:rPr lang="en-GB" dirty="0"/>
              <a:t>/</a:t>
            </a:r>
            <a:r>
              <a:rPr lang="en-GB" dirty="0" err="1"/>
              <a:t>material.dart</a:t>
            </a:r>
            <a:r>
              <a:rPr lang="en-GB" dirty="0"/>
              <a:t>';</a:t>
            </a:r>
            <a:br>
              <a:rPr lang="en-GB" dirty="0"/>
            </a:br>
            <a:br>
              <a:rPr lang="en-GB" dirty="0"/>
            </a:br>
            <a:r>
              <a:rPr lang="en-GB" dirty="0"/>
              <a:t>void main() {</a:t>
            </a:r>
            <a:br>
              <a:rPr lang="en-GB" dirty="0"/>
            </a:br>
            <a:r>
              <a:rPr lang="en-GB" dirty="0"/>
              <a:t>  </a:t>
            </a:r>
            <a:r>
              <a:rPr lang="en-GB" dirty="0" err="1"/>
              <a:t>runApp</a:t>
            </a:r>
            <a:r>
              <a:rPr lang="en-GB" dirty="0"/>
              <a:t>(</a:t>
            </a:r>
            <a:r>
              <a:rPr lang="en-GB" dirty="0" err="1"/>
              <a:t>const</a:t>
            </a:r>
            <a:r>
              <a:rPr lang="en-GB" dirty="0"/>
              <a:t> </a:t>
            </a:r>
            <a:r>
              <a:rPr lang="en-GB" dirty="0" err="1"/>
              <a:t>MyApp</a:t>
            </a:r>
            <a:r>
              <a:rPr lang="en-GB" dirty="0"/>
              <a:t>());</a:t>
            </a:r>
            <a:br>
              <a:rPr lang="en-GB" dirty="0"/>
            </a:br>
            <a:r>
              <a:rPr lang="en-GB" dirty="0"/>
              <a:t>}</a:t>
            </a:r>
            <a:br>
              <a:rPr lang="en-GB" dirty="0"/>
            </a:br>
            <a:r>
              <a:rPr lang="en-GB" dirty="0"/>
              <a:t>class </a:t>
            </a:r>
            <a:r>
              <a:rPr lang="en-GB" dirty="0" err="1"/>
              <a:t>MyApp</a:t>
            </a:r>
            <a:r>
              <a:rPr lang="en-GB" dirty="0"/>
              <a:t> extends </a:t>
            </a:r>
            <a:r>
              <a:rPr lang="en-GB" dirty="0" err="1"/>
              <a:t>StatelessWidget</a:t>
            </a:r>
            <a:r>
              <a:rPr lang="en-GB" dirty="0"/>
              <a:t> {</a:t>
            </a:r>
            <a:br>
              <a:rPr lang="en-GB" dirty="0"/>
            </a:br>
            <a:r>
              <a:rPr lang="en-GB" dirty="0"/>
              <a:t>  </a:t>
            </a:r>
            <a:r>
              <a:rPr lang="en-GB" dirty="0" err="1"/>
              <a:t>const</a:t>
            </a:r>
            <a:r>
              <a:rPr lang="en-GB" dirty="0"/>
              <a:t> </a:t>
            </a:r>
            <a:r>
              <a:rPr lang="en-GB" dirty="0" err="1"/>
              <a:t>MyApp</a:t>
            </a:r>
            <a:r>
              <a:rPr lang="en-GB" dirty="0"/>
              <a:t>({Key? key}) : super(key: key);</a:t>
            </a:r>
            <a:br>
              <a:rPr lang="en-GB" dirty="0"/>
            </a:br>
            <a:br>
              <a:rPr lang="en-GB" dirty="0"/>
            </a:br>
            <a:r>
              <a:rPr lang="en-GB" dirty="0"/>
              <a:t>@override</a:t>
            </a:r>
            <a:br>
              <a:rPr lang="en-GB" dirty="0"/>
            </a:br>
            <a:r>
              <a:rPr lang="en-GB" dirty="0"/>
              <a:t>  Widget build(</a:t>
            </a:r>
            <a:r>
              <a:rPr lang="en-GB" dirty="0" err="1"/>
              <a:t>BuildContext</a:t>
            </a:r>
            <a:r>
              <a:rPr lang="en-GB" dirty="0"/>
              <a:t> context) {</a:t>
            </a:r>
            <a:br>
              <a:rPr lang="en-GB" dirty="0"/>
            </a:br>
            <a:r>
              <a:rPr lang="en-GB" dirty="0"/>
              <a:t>    return </a:t>
            </a:r>
            <a:r>
              <a:rPr lang="en-GB" dirty="0" err="1"/>
              <a:t>MaterialApp</a:t>
            </a:r>
            <a:r>
              <a:rPr lang="en-GB" dirty="0"/>
              <a:t>(</a:t>
            </a:r>
            <a:br>
              <a:rPr lang="en-GB" dirty="0"/>
            </a:br>
            <a:r>
              <a:rPr lang="en-GB" dirty="0"/>
              <a:t>      title: 'Flutter Demo',</a:t>
            </a:r>
            <a:br>
              <a:rPr lang="en-GB" dirty="0"/>
            </a:br>
            <a:r>
              <a:rPr lang="en-GB" dirty="0"/>
              <a:t>      theme: </a:t>
            </a:r>
            <a:r>
              <a:rPr lang="en-GB" dirty="0" err="1"/>
              <a:t>ThemeData</a:t>
            </a:r>
            <a:r>
              <a:rPr lang="en-GB" dirty="0"/>
              <a:t>(</a:t>
            </a:r>
            <a:br>
              <a:rPr lang="en-GB" dirty="0"/>
            </a:br>
            <a:r>
              <a:rPr lang="en-GB" dirty="0"/>
              <a:t>        </a:t>
            </a:r>
            <a:r>
              <a:rPr lang="en-GB" dirty="0" err="1"/>
              <a:t>primarySwatch</a:t>
            </a:r>
            <a:r>
              <a:rPr lang="en-GB" dirty="0"/>
              <a:t>: </a:t>
            </a:r>
            <a:r>
              <a:rPr lang="en-GB" dirty="0" err="1"/>
              <a:t>Colors.</a:t>
            </a:r>
            <a:r>
              <a:rPr lang="en-GB" i="1" dirty="0" err="1"/>
              <a:t>blue</a:t>
            </a:r>
            <a:r>
              <a:rPr lang="en-GB" dirty="0"/>
              <a:t>,</a:t>
            </a:r>
            <a:br>
              <a:rPr lang="en-GB" dirty="0"/>
            </a:br>
            <a:r>
              <a:rPr lang="en-GB" dirty="0"/>
              <a:t>      ),</a:t>
            </a:r>
            <a:br>
              <a:rPr lang="en-GB" dirty="0"/>
            </a:br>
            <a:r>
              <a:rPr lang="en-GB" dirty="0"/>
              <a:t>      home: </a:t>
            </a:r>
            <a:r>
              <a:rPr lang="en-GB" dirty="0" err="1"/>
              <a:t>const</a:t>
            </a:r>
            <a:r>
              <a:rPr lang="en-GB" dirty="0"/>
              <a:t> </a:t>
            </a:r>
            <a:r>
              <a:rPr lang="en-GB" dirty="0" err="1"/>
              <a:t>MyHomePage</a:t>
            </a:r>
            <a:r>
              <a:rPr lang="en-GB" dirty="0"/>
              <a:t>(title: 'Flutter Demo Home Page'),</a:t>
            </a:r>
            <a:br>
              <a:rPr lang="en-GB" dirty="0"/>
            </a:br>
            <a:r>
              <a:rPr lang="en-GB" dirty="0"/>
              <a:t>    );  }</a:t>
            </a:r>
          </a:p>
          <a:p>
            <a:pPr marL="0" indent="0">
              <a:buNone/>
            </a:pPr>
            <a:r>
              <a:rPr lang="en-GB" dirty="0"/>
              <a:t>}</a:t>
            </a:r>
            <a:br>
              <a:rPr lang="en-GB" dirty="0"/>
            </a:br>
            <a:r>
              <a:rPr lang="en-GB" dirty="0"/>
              <a:t>class </a:t>
            </a:r>
            <a:r>
              <a:rPr lang="en-GB" dirty="0" err="1"/>
              <a:t>MyHomePage</a:t>
            </a:r>
            <a:r>
              <a:rPr lang="en-GB" dirty="0"/>
              <a:t> extends </a:t>
            </a:r>
            <a:r>
              <a:rPr lang="en-GB" dirty="0" err="1"/>
              <a:t>StatefulWidget</a:t>
            </a:r>
            <a:r>
              <a:rPr lang="en-GB" dirty="0"/>
              <a:t> {</a:t>
            </a:r>
            <a:br>
              <a:rPr lang="en-GB" dirty="0"/>
            </a:br>
            <a:r>
              <a:rPr lang="en-GB" dirty="0"/>
              <a:t>  </a:t>
            </a:r>
            <a:r>
              <a:rPr lang="en-GB" dirty="0" err="1"/>
              <a:t>const</a:t>
            </a:r>
            <a:r>
              <a:rPr lang="en-GB" dirty="0"/>
              <a:t> </a:t>
            </a:r>
            <a:r>
              <a:rPr lang="en-GB" dirty="0" err="1"/>
              <a:t>MyHomePage</a:t>
            </a:r>
            <a:r>
              <a:rPr lang="en-GB" dirty="0"/>
              <a:t>({Key? key, required </a:t>
            </a:r>
            <a:r>
              <a:rPr lang="en-GB" dirty="0" err="1"/>
              <a:t>this.title</a:t>
            </a:r>
            <a:r>
              <a:rPr lang="en-GB" dirty="0"/>
              <a:t>}) : super(key: key);</a:t>
            </a:r>
            <a:br>
              <a:rPr lang="en-GB" dirty="0"/>
            </a:br>
            <a:r>
              <a:rPr lang="en-GB" dirty="0"/>
              <a:t>  final String title;</a:t>
            </a:r>
            <a:br>
              <a:rPr lang="en-GB" dirty="0"/>
            </a:br>
            <a:br>
              <a:rPr lang="en-GB" dirty="0"/>
            </a:br>
            <a:r>
              <a:rPr lang="en-GB" dirty="0"/>
              <a:t>  @override</a:t>
            </a:r>
            <a:br>
              <a:rPr lang="en-GB" dirty="0"/>
            </a:br>
            <a:r>
              <a:rPr lang="en-GB" dirty="0"/>
              <a:t>  State&lt;</a:t>
            </a:r>
            <a:r>
              <a:rPr lang="en-GB" dirty="0" err="1"/>
              <a:t>MyHomePage</a:t>
            </a:r>
            <a:r>
              <a:rPr lang="en-GB" dirty="0"/>
              <a:t>&gt; </a:t>
            </a:r>
            <a:r>
              <a:rPr lang="en-GB" dirty="0" err="1"/>
              <a:t>createState</a:t>
            </a:r>
            <a:r>
              <a:rPr lang="en-GB" dirty="0"/>
              <a:t>() =&gt; _</a:t>
            </a:r>
            <a:r>
              <a:rPr lang="en-GB" dirty="0" err="1"/>
              <a:t>MyHomePageState</a:t>
            </a:r>
            <a:r>
              <a:rPr lang="en-GB" dirty="0"/>
              <a:t>();</a:t>
            </a:r>
            <a:br>
              <a:rPr lang="en-GB" dirty="0"/>
            </a:br>
            <a:r>
              <a:rPr lang="en-GB" dirty="0"/>
              <a:t>}</a:t>
            </a:r>
            <a:br>
              <a:rPr lang="en-GB" dirty="0"/>
            </a:br>
            <a:br>
              <a:rPr lang="en-GB" dirty="0"/>
            </a:br>
            <a:r>
              <a:rPr lang="en-GB" dirty="0"/>
              <a:t>class _</a:t>
            </a:r>
            <a:r>
              <a:rPr lang="en-GB" dirty="0" err="1"/>
              <a:t>MyHomePageState</a:t>
            </a:r>
            <a:r>
              <a:rPr lang="en-GB" dirty="0"/>
              <a:t> extends State&lt;</a:t>
            </a:r>
            <a:r>
              <a:rPr lang="en-GB" dirty="0" err="1"/>
              <a:t>MyHomePage</a:t>
            </a:r>
            <a:r>
              <a:rPr lang="en-GB" dirty="0"/>
              <a:t>&gt; {</a:t>
            </a:r>
            <a:r>
              <a:rPr lang="en-US" dirty="0"/>
              <a:t>………}</a:t>
            </a: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3737" y="487767"/>
            <a:ext cx="2885311" cy="572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983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4025" y="612531"/>
            <a:ext cx="1750233" cy="520069"/>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b="1" dirty="0"/>
              <a:t>Application widgets  Tree</a:t>
            </a: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pic>
        <p:nvPicPr>
          <p:cNvPr id="12" name="Picture 11">
            <a:extLst>
              <a:ext uri="{FF2B5EF4-FFF2-40B4-BE49-F238E27FC236}">
                <a16:creationId xmlns:a16="http://schemas.microsoft.com/office/drawing/2014/main" id="{6167571C-6820-44E1-BEFF-E0CB079EE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182" y="1422433"/>
            <a:ext cx="8930616" cy="4739334"/>
          </a:xfrm>
          <a:prstGeom prst="rect">
            <a:avLst/>
          </a:prstGeom>
        </p:spPr>
      </p:pic>
    </p:spTree>
    <p:extLst>
      <p:ext uri="{BB962C8B-B14F-4D97-AF65-F5344CB8AC3E}">
        <p14:creationId xmlns:p14="http://schemas.microsoft.com/office/powerpoint/2010/main" val="191945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200" y="612531"/>
            <a:ext cx="1659058" cy="492977"/>
          </a:xfrm>
          <a:prstGeom prst="rect">
            <a:avLst/>
          </a:prstGeom>
        </p:spPr>
      </p:pic>
      <p:sp>
        <p:nvSpPr>
          <p:cNvPr id="3" name="Title 2"/>
          <p:cNvSpPr>
            <a:spLocks noGrp="1"/>
          </p:cNvSpPr>
          <p:nvPr>
            <p:ph type="title"/>
          </p:nvPr>
        </p:nvSpPr>
        <p:spPr>
          <a:xfrm>
            <a:off x="838200" y="365125"/>
            <a:ext cx="5575663" cy="740383"/>
          </a:xfrm>
        </p:spPr>
        <p:txBody>
          <a:bodyPr/>
          <a:lstStyle/>
          <a:p>
            <a:r>
              <a:rPr lang="en-US" dirty="0"/>
              <a:t>Description of Code</a:t>
            </a:r>
            <a:endParaRPr lang="en-GB" dirty="0"/>
          </a:p>
        </p:txBody>
      </p:sp>
      <p:sp>
        <p:nvSpPr>
          <p:cNvPr id="7" name="Content Placeholder 6"/>
          <p:cNvSpPr>
            <a:spLocks noGrp="1"/>
          </p:cNvSpPr>
          <p:nvPr>
            <p:ph idx="1"/>
          </p:nvPr>
        </p:nvSpPr>
        <p:spPr>
          <a:xfrm>
            <a:off x="707571" y="1304800"/>
            <a:ext cx="10515600" cy="5146800"/>
          </a:xfrm>
        </p:spPr>
        <p:txBody>
          <a:bodyPr>
            <a:normAutofit fontScale="62500" lnSpcReduction="20000"/>
          </a:bodyPr>
          <a:lstStyle/>
          <a:p>
            <a:pPr marL="285750" indent="-285750">
              <a:lnSpc>
                <a:spcPct val="150000"/>
              </a:lnSpc>
              <a:buFont typeface="Courier New" panose="02070309020205020404" pitchFamily="49" charset="0"/>
              <a:buChar char="o"/>
            </a:pPr>
            <a:r>
              <a:rPr lang="en-US" dirty="0" err="1">
                <a:solidFill>
                  <a:srgbClr val="000000"/>
                </a:solidFill>
                <a:ea typeface="Verdana" panose="020B0604030504040204" pitchFamily="34" charset="0"/>
                <a:cs typeface="Times New Roman" panose="02020603050405020304" pitchFamily="18" charset="0"/>
              </a:rPr>
              <a:t>Main.dart</a:t>
            </a:r>
            <a:r>
              <a:rPr lang="en-US" dirty="0">
                <a:solidFill>
                  <a:srgbClr val="000000"/>
                </a:solidFill>
                <a:ea typeface="Verdana" panose="020B0604030504040204" pitchFamily="34" charset="0"/>
                <a:cs typeface="Times New Roman" panose="02020603050405020304" pitchFamily="18" charset="0"/>
              </a:rPr>
              <a:t> file is the entry point of the Flutter application. Calls </a:t>
            </a:r>
            <a:r>
              <a:rPr lang="en-US" i="1" dirty="0" err="1">
                <a:solidFill>
                  <a:srgbClr val="000000"/>
                </a:solidFill>
                <a:ea typeface="Verdana" panose="020B0604030504040204" pitchFamily="34" charset="0"/>
                <a:cs typeface="Times New Roman" panose="02020603050405020304" pitchFamily="18" charset="0"/>
              </a:rPr>
              <a:t>runApp</a:t>
            </a:r>
            <a:r>
              <a:rPr lang="en-US" i="1" dirty="0">
                <a:solidFill>
                  <a:srgbClr val="000000"/>
                </a:solidFill>
                <a:ea typeface="Verdana" panose="020B0604030504040204" pitchFamily="34" charset="0"/>
                <a:cs typeface="Times New Roman" panose="02020603050405020304" pitchFamily="18" charset="0"/>
              </a:rPr>
              <a:t> </a:t>
            </a:r>
            <a:r>
              <a:rPr lang="en-US" dirty="0">
                <a:solidFill>
                  <a:srgbClr val="000000"/>
                </a:solidFill>
                <a:ea typeface="Verdana" panose="020B0604030504040204" pitchFamily="34" charset="0"/>
                <a:cs typeface="Times New Roman" panose="02020603050405020304" pitchFamily="18" charset="0"/>
              </a:rPr>
              <a:t>function and pass it an object of </a:t>
            </a:r>
            <a:r>
              <a:rPr lang="en-US" i="1" dirty="0" err="1">
                <a:solidFill>
                  <a:srgbClr val="000000"/>
                </a:solidFill>
                <a:ea typeface="Verdana" panose="020B0604030504040204" pitchFamily="34" charset="0"/>
                <a:cs typeface="Times New Roman" panose="02020603050405020304" pitchFamily="18" charset="0"/>
              </a:rPr>
              <a:t>MyApp</a:t>
            </a:r>
            <a:r>
              <a:rPr lang="en-US" i="1" dirty="0">
                <a:solidFill>
                  <a:srgbClr val="000000"/>
                </a:solidFill>
                <a:ea typeface="Verdana" panose="020B0604030504040204" pitchFamily="34" charset="0"/>
                <a:cs typeface="Times New Roman" panose="02020603050405020304" pitchFamily="18" charset="0"/>
              </a:rPr>
              <a:t> </a:t>
            </a:r>
            <a:r>
              <a:rPr lang="en-US" dirty="0">
                <a:solidFill>
                  <a:srgbClr val="000000"/>
                </a:solidFill>
                <a:ea typeface="Verdana" panose="020B0604030504040204" pitchFamily="34" charset="0"/>
                <a:cs typeface="Times New Roman" panose="02020603050405020304" pitchFamily="18" charset="0"/>
              </a:rPr>
              <a:t>class. The purpose of the </a:t>
            </a:r>
            <a:r>
              <a:rPr lang="en-US" i="1" dirty="0" err="1">
                <a:solidFill>
                  <a:srgbClr val="000000"/>
                </a:solidFill>
                <a:ea typeface="Verdana" panose="020B0604030504040204" pitchFamily="34" charset="0"/>
                <a:cs typeface="Times New Roman" panose="02020603050405020304" pitchFamily="18" charset="0"/>
              </a:rPr>
              <a:t>runApp</a:t>
            </a:r>
            <a:r>
              <a:rPr lang="en-US" i="1" dirty="0">
                <a:solidFill>
                  <a:srgbClr val="000000"/>
                </a:solidFill>
                <a:ea typeface="Verdana" panose="020B0604030504040204" pitchFamily="34" charset="0"/>
                <a:cs typeface="Times New Roman" panose="02020603050405020304" pitchFamily="18" charset="0"/>
              </a:rPr>
              <a:t> </a:t>
            </a:r>
            <a:r>
              <a:rPr lang="en-US" dirty="0">
                <a:solidFill>
                  <a:srgbClr val="000000"/>
                </a:solidFill>
                <a:ea typeface="Verdana" panose="020B0604030504040204" pitchFamily="34" charset="0"/>
                <a:cs typeface="Times New Roman" panose="02020603050405020304" pitchFamily="18" charset="0"/>
              </a:rPr>
              <a:t>function is to attach the given widget to the screen.</a:t>
            </a:r>
          </a:p>
          <a:p>
            <a:pPr marL="285750" indent="-285750">
              <a:lnSpc>
                <a:spcPct val="150000"/>
              </a:lnSpc>
              <a:buFont typeface="Courier New" panose="02070309020205020404" pitchFamily="49" charset="0"/>
              <a:buChar char="o"/>
            </a:pPr>
            <a:r>
              <a:rPr lang="en-US" dirty="0">
                <a:solidFill>
                  <a:srgbClr val="000000"/>
                </a:solidFill>
                <a:ea typeface="Verdana" panose="020B0604030504040204" pitchFamily="34" charset="0"/>
                <a:cs typeface="Times New Roman" panose="02020603050405020304" pitchFamily="18" charset="0"/>
              </a:rPr>
              <a:t>import the flutter package, </a:t>
            </a:r>
            <a:r>
              <a:rPr lang="en-US" b="1" i="1" dirty="0">
                <a:solidFill>
                  <a:srgbClr val="000000"/>
                </a:solidFill>
                <a:ea typeface="Verdana" panose="020B0604030504040204" pitchFamily="34" charset="0"/>
                <a:cs typeface="Times New Roman" panose="02020603050405020304" pitchFamily="18" charset="0"/>
              </a:rPr>
              <a:t>material</a:t>
            </a:r>
            <a:r>
              <a:rPr lang="en-US" dirty="0">
                <a:solidFill>
                  <a:srgbClr val="000000"/>
                </a:solidFill>
                <a:ea typeface="Verdana" panose="020B0604030504040204" pitchFamily="34" charset="0"/>
                <a:cs typeface="Times New Roman" panose="02020603050405020304" pitchFamily="18" charset="0"/>
              </a:rPr>
              <a:t>. The </a:t>
            </a:r>
            <a:r>
              <a:rPr lang="en-US" i="1" dirty="0">
                <a:solidFill>
                  <a:srgbClr val="000000"/>
                </a:solidFill>
                <a:ea typeface="Verdana" panose="020B0604030504040204" pitchFamily="34" charset="0"/>
                <a:cs typeface="Times New Roman" panose="02020603050405020304" pitchFamily="18" charset="0"/>
              </a:rPr>
              <a:t>material </a:t>
            </a:r>
            <a:r>
              <a:rPr lang="en-US" dirty="0">
                <a:solidFill>
                  <a:srgbClr val="000000"/>
                </a:solidFill>
                <a:ea typeface="Verdana" panose="020B0604030504040204" pitchFamily="34" charset="0"/>
                <a:cs typeface="Times New Roman" panose="02020603050405020304" pitchFamily="18" charset="0"/>
              </a:rPr>
              <a:t>is a flutter package to create user interface according to the Material design guidelines specified by Android.</a:t>
            </a:r>
          </a:p>
          <a:p>
            <a:pPr marL="285750" indent="-285750">
              <a:lnSpc>
                <a:spcPct val="150000"/>
              </a:lnSpc>
              <a:buFont typeface="Courier New" panose="02070309020205020404" pitchFamily="49" charset="0"/>
              <a:buChar char="o"/>
            </a:pPr>
            <a:r>
              <a:rPr lang="en-US" i="1" dirty="0" err="1">
                <a:solidFill>
                  <a:srgbClr val="000000"/>
                </a:solidFill>
                <a:ea typeface="Verdana" panose="020B0604030504040204" pitchFamily="34" charset="0"/>
                <a:cs typeface="Times New Roman" panose="02020603050405020304" pitchFamily="18" charset="0"/>
              </a:rPr>
              <a:t>StatelessWidget</a:t>
            </a:r>
            <a:r>
              <a:rPr lang="en-US" i="1" dirty="0">
                <a:solidFill>
                  <a:srgbClr val="000000"/>
                </a:solidFill>
                <a:ea typeface="Verdana" panose="020B0604030504040204" pitchFamily="34" charset="0"/>
                <a:cs typeface="Times New Roman" panose="02020603050405020304" pitchFamily="18" charset="0"/>
              </a:rPr>
              <a:t> </a:t>
            </a:r>
            <a:r>
              <a:rPr lang="en-US" dirty="0">
                <a:solidFill>
                  <a:srgbClr val="000000"/>
                </a:solidFill>
                <a:ea typeface="Verdana" panose="020B0604030504040204" pitchFamily="34" charset="0"/>
                <a:cs typeface="Times New Roman" panose="02020603050405020304" pitchFamily="18" charset="0"/>
              </a:rPr>
              <a:t>is a widget, which does not maintain any state of the widget. </a:t>
            </a:r>
            <a:r>
              <a:rPr lang="en-US" i="1" dirty="0" err="1">
                <a:solidFill>
                  <a:srgbClr val="000000"/>
                </a:solidFill>
                <a:ea typeface="Verdana" panose="020B0604030504040204" pitchFamily="34" charset="0"/>
                <a:cs typeface="Times New Roman" panose="02020603050405020304" pitchFamily="18" charset="0"/>
              </a:rPr>
              <a:t>MyApp</a:t>
            </a:r>
            <a:r>
              <a:rPr lang="en-US" i="1" dirty="0">
                <a:solidFill>
                  <a:srgbClr val="000000"/>
                </a:solidFill>
                <a:ea typeface="Verdana" panose="020B0604030504040204" pitchFamily="34" charset="0"/>
                <a:cs typeface="Times New Roman" panose="02020603050405020304" pitchFamily="18" charset="0"/>
              </a:rPr>
              <a:t> </a:t>
            </a:r>
            <a:r>
              <a:rPr lang="en-US" dirty="0">
                <a:solidFill>
                  <a:srgbClr val="000000"/>
                </a:solidFill>
                <a:ea typeface="Verdana" panose="020B0604030504040204" pitchFamily="34" charset="0"/>
                <a:cs typeface="Times New Roman" panose="02020603050405020304" pitchFamily="18" charset="0"/>
              </a:rPr>
              <a:t>extends </a:t>
            </a:r>
            <a:r>
              <a:rPr lang="en-US" i="1" dirty="0" err="1">
                <a:solidFill>
                  <a:srgbClr val="000000"/>
                </a:solidFill>
                <a:ea typeface="Verdana" panose="020B0604030504040204" pitchFamily="34" charset="0"/>
                <a:cs typeface="Times New Roman" panose="02020603050405020304" pitchFamily="18" charset="0"/>
              </a:rPr>
              <a:t>StatelessWidget</a:t>
            </a:r>
            <a:r>
              <a:rPr lang="en-US" i="1" dirty="0">
                <a:solidFill>
                  <a:srgbClr val="000000"/>
                </a:solidFill>
                <a:ea typeface="Verdana" panose="020B0604030504040204" pitchFamily="34" charset="0"/>
                <a:cs typeface="Times New Roman" panose="02020603050405020304" pitchFamily="18" charset="0"/>
              </a:rPr>
              <a:t> </a:t>
            </a:r>
            <a:r>
              <a:rPr lang="en-US" dirty="0">
                <a:solidFill>
                  <a:srgbClr val="000000"/>
                </a:solidFill>
                <a:ea typeface="Verdana" panose="020B0604030504040204" pitchFamily="34" charset="0"/>
                <a:cs typeface="Times New Roman" panose="02020603050405020304" pitchFamily="18" charset="0"/>
              </a:rPr>
              <a:t>and overrides its </a:t>
            </a:r>
            <a:r>
              <a:rPr lang="en-US" i="1" dirty="0">
                <a:solidFill>
                  <a:srgbClr val="000000"/>
                </a:solidFill>
                <a:ea typeface="Verdana" panose="020B0604030504040204" pitchFamily="34" charset="0"/>
                <a:cs typeface="Times New Roman" panose="02020603050405020304" pitchFamily="18" charset="0"/>
              </a:rPr>
              <a:t>build </a:t>
            </a:r>
            <a:r>
              <a:rPr lang="en-US" dirty="0">
                <a:solidFill>
                  <a:srgbClr val="000000"/>
                </a:solidFill>
                <a:ea typeface="Verdana" panose="020B0604030504040204" pitchFamily="34" charset="0"/>
                <a:cs typeface="Times New Roman" panose="02020603050405020304" pitchFamily="18" charset="0"/>
              </a:rPr>
              <a:t>method.</a:t>
            </a:r>
          </a:p>
          <a:p>
            <a:pPr marL="285750" indent="-285750">
              <a:lnSpc>
                <a:spcPct val="150000"/>
              </a:lnSpc>
              <a:buFont typeface="Courier New" panose="02070309020205020404" pitchFamily="49" charset="0"/>
              <a:buChar char="o"/>
            </a:pPr>
            <a:r>
              <a:rPr lang="en-US" dirty="0">
                <a:solidFill>
                  <a:srgbClr val="000000"/>
                </a:solidFill>
                <a:ea typeface="Verdana" panose="020B0604030504040204" pitchFamily="34" charset="0"/>
                <a:cs typeface="Times New Roman" panose="02020603050405020304" pitchFamily="18" charset="0"/>
              </a:rPr>
              <a:t>The build method gets the context environment necessary to build the widgets through </a:t>
            </a:r>
            <a:r>
              <a:rPr lang="en-US" dirty="0" err="1">
                <a:solidFill>
                  <a:srgbClr val="000000"/>
                </a:solidFill>
                <a:ea typeface="Verdana" panose="020B0604030504040204" pitchFamily="34" charset="0"/>
                <a:cs typeface="Times New Roman" panose="02020603050405020304" pitchFamily="18" charset="0"/>
              </a:rPr>
              <a:t>BuildContext</a:t>
            </a:r>
            <a:r>
              <a:rPr lang="en-US" dirty="0">
                <a:solidFill>
                  <a:srgbClr val="000000"/>
                </a:solidFill>
                <a:ea typeface="Verdana" panose="020B0604030504040204" pitchFamily="34" charset="0"/>
                <a:cs typeface="Times New Roman" panose="02020603050405020304" pitchFamily="18" charset="0"/>
              </a:rPr>
              <a:t> parameter and returns the widget it builds. </a:t>
            </a:r>
          </a:p>
          <a:p>
            <a:pPr marL="285750" indent="-285750">
              <a:lnSpc>
                <a:spcPct val="150000"/>
              </a:lnSpc>
              <a:buFont typeface="Courier New" panose="02070309020205020404" pitchFamily="49" charset="0"/>
              <a:buChar char="o"/>
            </a:pPr>
            <a:r>
              <a:rPr lang="en-US" dirty="0">
                <a:solidFill>
                  <a:srgbClr val="000000"/>
                </a:solidFill>
                <a:ea typeface="Verdana" panose="020B0604030504040204" pitchFamily="34" charset="0"/>
                <a:cs typeface="Times New Roman" panose="02020603050405020304" pitchFamily="18" charset="0"/>
              </a:rPr>
              <a:t>In the code, we have used </a:t>
            </a:r>
            <a:r>
              <a:rPr lang="en-US" i="1" dirty="0">
                <a:solidFill>
                  <a:srgbClr val="000000"/>
                </a:solidFill>
                <a:ea typeface="Verdana" panose="020B0604030504040204" pitchFamily="34" charset="0"/>
                <a:cs typeface="Times New Roman" panose="02020603050405020304" pitchFamily="18" charset="0"/>
              </a:rPr>
              <a:t>title </a:t>
            </a:r>
            <a:r>
              <a:rPr lang="en-US" dirty="0">
                <a:solidFill>
                  <a:srgbClr val="000000"/>
                </a:solidFill>
                <a:ea typeface="Verdana" panose="020B0604030504040204" pitchFamily="34" charset="0"/>
                <a:cs typeface="Times New Roman" panose="02020603050405020304" pitchFamily="18" charset="0"/>
              </a:rPr>
              <a:t>as one of the constructor argument and also used </a:t>
            </a:r>
            <a:r>
              <a:rPr lang="en-US" i="1" dirty="0">
                <a:solidFill>
                  <a:srgbClr val="000000"/>
                </a:solidFill>
                <a:ea typeface="Verdana" panose="020B0604030504040204" pitchFamily="34" charset="0"/>
                <a:cs typeface="Times New Roman" panose="02020603050405020304" pitchFamily="18" charset="0"/>
              </a:rPr>
              <a:t>Key </a:t>
            </a:r>
            <a:r>
              <a:rPr lang="en-US" dirty="0">
                <a:solidFill>
                  <a:srgbClr val="000000"/>
                </a:solidFill>
                <a:ea typeface="Verdana" panose="020B0604030504040204" pitchFamily="34" charset="0"/>
                <a:cs typeface="Times New Roman" panose="02020603050405020304" pitchFamily="18" charset="0"/>
              </a:rPr>
              <a:t>as another argument. The </a:t>
            </a:r>
            <a:r>
              <a:rPr lang="en-US" i="1" dirty="0">
                <a:solidFill>
                  <a:srgbClr val="000000"/>
                </a:solidFill>
                <a:ea typeface="Verdana" panose="020B0604030504040204" pitchFamily="34" charset="0"/>
                <a:cs typeface="Times New Roman" panose="02020603050405020304" pitchFamily="18" charset="0"/>
              </a:rPr>
              <a:t>title </a:t>
            </a:r>
            <a:r>
              <a:rPr lang="en-US" dirty="0">
                <a:solidFill>
                  <a:srgbClr val="000000"/>
                </a:solidFill>
                <a:ea typeface="Verdana" panose="020B0604030504040204" pitchFamily="34" charset="0"/>
                <a:cs typeface="Times New Roman" panose="02020603050405020304" pitchFamily="18" charset="0"/>
              </a:rPr>
              <a:t>is used to display the title and </a:t>
            </a:r>
            <a:r>
              <a:rPr lang="en-US" i="1" dirty="0">
                <a:solidFill>
                  <a:srgbClr val="000000"/>
                </a:solidFill>
                <a:ea typeface="Verdana" panose="020B0604030504040204" pitchFamily="34" charset="0"/>
                <a:cs typeface="Times New Roman" panose="02020603050405020304" pitchFamily="18" charset="0"/>
              </a:rPr>
              <a:t>Key </a:t>
            </a:r>
            <a:r>
              <a:rPr lang="en-US" dirty="0">
                <a:solidFill>
                  <a:srgbClr val="000000"/>
                </a:solidFill>
                <a:ea typeface="Verdana" panose="020B0604030504040204" pitchFamily="34" charset="0"/>
                <a:cs typeface="Times New Roman" panose="02020603050405020304" pitchFamily="18" charset="0"/>
              </a:rPr>
              <a:t>is used to identify the widget in the build environment.</a:t>
            </a:r>
            <a:r>
              <a:rPr lang="en-US" dirty="0">
                <a:ea typeface="Verdana" panose="020B0604030504040204" pitchFamily="34" charset="0"/>
                <a:cs typeface="Times New Roman" panose="02020603050405020304" pitchFamily="18" charset="0"/>
              </a:rPr>
              <a:t> </a:t>
            </a:r>
          </a:p>
          <a:p>
            <a:pPr marL="285750" indent="-285750">
              <a:lnSpc>
                <a:spcPct val="150000"/>
              </a:lnSpc>
              <a:buFont typeface="Courier New" panose="02070309020205020404" pitchFamily="49" charset="0"/>
              <a:buChar char="o"/>
            </a:pPr>
            <a:r>
              <a:rPr lang="en-US" dirty="0">
                <a:solidFill>
                  <a:srgbClr val="000000"/>
                </a:solidFill>
                <a:ea typeface="Verdana" panose="020B0604030504040204" pitchFamily="34" charset="0"/>
                <a:cs typeface="Times New Roman" panose="02020603050405020304" pitchFamily="18" charset="0"/>
              </a:rPr>
              <a:t>The </a:t>
            </a:r>
            <a:r>
              <a:rPr lang="en-US" i="1" dirty="0">
                <a:solidFill>
                  <a:srgbClr val="000000"/>
                </a:solidFill>
                <a:ea typeface="Verdana" panose="020B0604030504040204" pitchFamily="34" charset="0"/>
                <a:cs typeface="Times New Roman" panose="02020603050405020304" pitchFamily="18" charset="0"/>
              </a:rPr>
              <a:t>build </a:t>
            </a:r>
            <a:r>
              <a:rPr lang="en-US" dirty="0">
                <a:solidFill>
                  <a:srgbClr val="000000"/>
                </a:solidFill>
                <a:ea typeface="Verdana" panose="020B0604030504040204" pitchFamily="34" charset="0"/>
                <a:cs typeface="Times New Roman" panose="02020603050405020304" pitchFamily="18" charset="0"/>
              </a:rPr>
              <a:t>method calls the </a:t>
            </a:r>
            <a:r>
              <a:rPr lang="en-US" i="1" dirty="0">
                <a:solidFill>
                  <a:srgbClr val="000000"/>
                </a:solidFill>
                <a:ea typeface="Verdana" panose="020B0604030504040204" pitchFamily="34" charset="0"/>
                <a:cs typeface="Times New Roman" panose="02020603050405020304" pitchFamily="18" charset="0"/>
              </a:rPr>
              <a:t>build </a:t>
            </a:r>
            <a:r>
              <a:rPr lang="en-US" dirty="0">
                <a:solidFill>
                  <a:srgbClr val="000000"/>
                </a:solidFill>
                <a:ea typeface="Verdana" panose="020B0604030504040204" pitchFamily="34" charset="0"/>
                <a:cs typeface="Times New Roman" panose="02020603050405020304" pitchFamily="18" charset="0"/>
              </a:rPr>
              <a:t>method of </a:t>
            </a:r>
            <a:r>
              <a:rPr lang="en-US" i="1" dirty="0">
                <a:solidFill>
                  <a:srgbClr val="000000"/>
                </a:solidFill>
                <a:ea typeface="Verdana" panose="020B0604030504040204" pitchFamily="34" charset="0"/>
                <a:cs typeface="Times New Roman" panose="02020603050405020304" pitchFamily="18" charset="0"/>
              </a:rPr>
              <a:t>Scaffold</a:t>
            </a:r>
            <a:r>
              <a:rPr lang="en-US" dirty="0">
                <a:solidFill>
                  <a:srgbClr val="000000"/>
                </a:solidFill>
                <a:ea typeface="Verdana" panose="020B0604030504040204" pitchFamily="34" charset="0"/>
                <a:cs typeface="Times New Roman" panose="02020603050405020304" pitchFamily="18" charset="0"/>
              </a:rPr>
              <a:t>, which in turn calls the </a:t>
            </a:r>
            <a:r>
              <a:rPr lang="en-US" i="1" dirty="0">
                <a:solidFill>
                  <a:srgbClr val="000000"/>
                </a:solidFill>
                <a:ea typeface="Verdana" panose="020B0604030504040204" pitchFamily="34" charset="0"/>
                <a:cs typeface="Times New Roman" panose="02020603050405020304" pitchFamily="18" charset="0"/>
              </a:rPr>
              <a:t>build </a:t>
            </a:r>
            <a:r>
              <a:rPr lang="en-US" dirty="0">
                <a:solidFill>
                  <a:srgbClr val="000000"/>
                </a:solidFill>
                <a:ea typeface="Verdana" panose="020B0604030504040204" pitchFamily="34" charset="0"/>
                <a:cs typeface="Times New Roman" panose="02020603050405020304" pitchFamily="18" charset="0"/>
              </a:rPr>
              <a:t>method of </a:t>
            </a:r>
            <a:r>
              <a:rPr lang="en-US" i="1" dirty="0" err="1">
                <a:solidFill>
                  <a:srgbClr val="000000"/>
                </a:solidFill>
                <a:ea typeface="Verdana" panose="020B0604030504040204" pitchFamily="34" charset="0"/>
                <a:cs typeface="Times New Roman" panose="02020603050405020304" pitchFamily="18" charset="0"/>
              </a:rPr>
              <a:t>AppBar</a:t>
            </a:r>
            <a:r>
              <a:rPr lang="en-US" i="1" dirty="0">
                <a:solidFill>
                  <a:srgbClr val="000000"/>
                </a:solidFill>
                <a:ea typeface="Verdana" panose="020B0604030504040204" pitchFamily="34" charset="0"/>
                <a:cs typeface="Times New Roman" panose="02020603050405020304" pitchFamily="18" charset="0"/>
              </a:rPr>
              <a:t> </a:t>
            </a:r>
            <a:r>
              <a:rPr lang="en-US" dirty="0">
                <a:solidFill>
                  <a:srgbClr val="000000"/>
                </a:solidFill>
                <a:ea typeface="Verdana" panose="020B0604030504040204" pitchFamily="34" charset="0"/>
                <a:cs typeface="Times New Roman" panose="02020603050405020304" pitchFamily="18" charset="0"/>
              </a:rPr>
              <a:t>and </a:t>
            </a:r>
            <a:r>
              <a:rPr lang="en-US" i="1" dirty="0">
                <a:solidFill>
                  <a:srgbClr val="000000"/>
                </a:solidFill>
                <a:ea typeface="Verdana" panose="020B0604030504040204" pitchFamily="34" charset="0"/>
                <a:cs typeface="Times New Roman" panose="02020603050405020304" pitchFamily="18" charset="0"/>
              </a:rPr>
              <a:t>Center </a:t>
            </a:r>
            <a:r>
              <a:rPr lang="en-US" dirty="0">
                <a:solidFill>
                  <a:srgbClr val="000000"/>
                </a:solidFill>
                <a:ea typeface="Verdana" panose="020B0604030504040204" pitchFamily="34" charset="0"/>
                <a:cs typeface="Times New Roman" panose="02020603050405020304" pitchFamily="18" charset="0"/>
              </a:rPr>
              <a:t>to build its user interface. Finally, </a:t>
            </a:r>
            <a:r>
              <a:rPr lang="en-US" i="1" dirty="0">
                <a:solidFill>
                  <a:srgbClr val="000000"/>
                </a:solidFill>
                <a:ea typeface="Verdana" panose="020B0604030504040204" pitchFamily="34" charset="0"/>
                <a:cs typeface="Times New Roman" panose="02020603050405020304" pitchFamily="18" charset="0"/>
              </a:rPr>
              <a:t>Center </a:t>
            </a:r>
            <a:r>
              <a:rPr lang="en-US" dirty="0">
                <a:solidFill>
                  <a:srgbClr val="000000"/>
                </a:solidFill>
                <a:ea typeface="Verdana" panose="020B0604030504040204" pitchFamily="34" charset="0"/>
                <a:cs typeface="Times New Roman" panose="02020603050405020304" pitchFamily="18" charset="0"/>
              </a:rPr>
              <a:t>build method calls </a:t>
            </a:r>
            <a:r>
              <a:rPr lang="en-US" i="1" dirty="0">
                <a:solidFill>
                  <a:srgbClr val="000000"/>
                </a:solidFill>
                <a:ea typeface="Verdana" panose="020B0604030504040204" pitchFamily="34" charset="0"/>
                <a:cs typeface="Times New Roman" panose="02020603050405020304" pitchFamily="18" charset="0"/>
              </a:rPr>
              <a:t>Text </a:t>
            </a:r>
            <a:r>
              <a:rPr lang="en-US" dirty="0">
                <a:solidFill>
                  <a:srgbClr val="000000"/>
                </a:solidFill>
                <a:ea typeface="Verdana" panose="020B0604030504040204" pitchFamily="34" charset="0"/>
                <a:cs typeface="Times New Roman" panose="02020603050405020304" pitchFamily="18" charset="0"/>
              </a:rPr>
              <a:t>build method</a:t>
            </a:r>
            <a:r>
              <a:rPr lang="en-US" dirty="0">
                <a:ea typeface="Verdana" panose="020B0604030504040204" pitchFamily="34" charset="0"/>
                <a:cs typeface="Times New Roman" panose="02020603050405020304" pitchFamily="18" charset="0"/>
              </a:rPr>
              <a:t> </a:t>
            </a: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34682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158" y="612532"/>
            <a:ext cx="1430100" cy="424944"/>
          </a:xfrm>
          <a:prstGeom prst="rect">
            <a:avLst/>
          </a:prstGeom>
        </p:spPr>
      </p:pic>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Flutter Project Files and Folders</a:t>
            </a:r>
            <a:endParaRPr lang="en-GB" dirty="0"/>
          </a:p>
        </p:txBody>
      </p:sp>
      <p:sp>
        <p:nvSpPr>
          <p:cNvPr id="7" name="Content Placeholder 6"/>
          <p:cNvSpPr>
            <a:spLocks noGrp="1"/>
          </p:cNvSpPr>
          <p:nvPr>
            <p:ph idx="1"/>
          </p:nvPr>
        </p:nvSpPr>
        <p:spPr>
          <a:xfrm>
            <a:off x="838200" y="2235200"/>
            <a:ext cx="5070231" cy="4351338"/>
          </a:xfrm>
        </p:spPr>
        <p:txBody>
          <a:bodyPr/>
          <a:lstStyle/>
          <a:p>
            <a:pPr marL="0" indent="0">
              <a:buNone/>
            </a:pPr>
            <a:r>
              <a:rPr lang="en-US" dirty="0">
                <a:latin typeface="Times New Roman" panose="02020603050405020304" pitchFamily="18" charset="0"/>
                <a:ea typeface="Calibri" panose="020F0502020204030204" pitchFamily="34" charset="0"/>
                <a:cs typeface="Times New Roman" panose="02020603050405020304" pitchFamily="18" charset="0"/>
              </a:rPr>
              <a:t>Flutter projects consist some files and folders as shown:-</a:t>
            </a:r>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pic>
        <p:nvPicPr>
          <p:cNvPr id="8" name="Picture 7">
            <a:extLst>
              <a:ext uri="{FF2B5EF4-FFF2-40B4-BE49-F238E27FC236}">
                <a16:creationId xmlns:a16="http://schemas.microsoft.com/office/drawing/2014/main" id="{6E73968A-7C78-4710-B94A-E796FB4EBE7F}"/>
              </a:ext>
            </a:extLst>
          </p:cNvPr>
          <p:cNvPicPr>
            <a:picLocks noChangeAspect="1"/>
          </p:cNvPicPr>
          <p:nvPr/>
        </p:nvPicPr>
        <p:blipFill>
          <a:blip r:embed="rId4"/>
          <a:stretch>
            <a:fillRect/>
          </a:stretch>
        </p:blipFill>
        <p:spPr>
          <a:xfrm>
            <a:off x="6381017" y="1412876"/>
            <a:ext cx="4212153" cy="4673600"/>
          </a:xfrm>
          <a:prstGeom prst="rect">
            <a:avLst/>
          </a:prstGeom>
        </p:spPr>
      </p:pic>
    </p:spTree>
    <p:extLst>
      <p:ext uri="{BB962C8B-B14F-4D97-AF65-F5344CB8AC3E}">
        <p14:creationId xmlns:p14="http://schemas.microsoft.com/office/powerpoint/2010/main" val="52744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5703" y="612531"/>
            <a:ext cx="1808555" cy="537399"/>
          </a:xfrm>
          <a:prstGeom prst="rect">
            <a:avLst/>
          </a:prstGeom>
        </p:spPr>
      </p:pic>
      <p:sp>
        <p:nvSpPr>
          <p:cNvPr id="3" name="Title 2"/>
          <p:cNvSpPr>
            <a:spLocks noGrp="1"/>
          </p:cNvSpPr>
          <p:nvPr>
            <p:ph type="title"/>
          </p:nvPr>
        </p:nvSpPr>
        <p:spPr>
          <a:xfrm>
            <a:off x="838200" y="365125"/>
            <a:ext cx="6490063" cy="1146783"/>
          </a:xfrm>
        </p:spPr>
        <p:txBody>
          <a:bodyPr>
            <a:normAutofit/>
          </a:bodyPr>
          <a:lstStyle/>
          <a:p>
            <a:r>
              <a:rPr lang="en-US" sz="3200" dirty="0">
                <a:latin typeface="Times New Roman" panose="02020603050405020304" pitchFamily="18" charset="0"/>
                <a:cs typeface="Times New Roman" panose="02020603050405020304" pitchFamily="18" charset="0"/>
              </a:rPr>
              <a:t>Description of default files and folders</a:t>
            </a:r>
            <a:endParaRPr lang="en-GB" sz="3200" dirty="0"/>
          </a:p>
        </p:txBody>
      </p:sp>
      <p:sp>
        <p:nvSpPr>
          <p:cNvPr id="9" name="Content Placeholder 8"/>
          <p:cNvSpPr>
            <a:spLocks noGrp="1"/>
          </p:cNvSpPr>
          <p:nvPr>
            <p:ph idx="1"/>
          </p:nvPr>
        </p:nvSpPr>
        <p:spPr>
          <a:xfrm>
            <a:off x="868504" y="1220252"/>
            <a:ext cx="10515600" cy="5252307"/>
          </a:xfrm>
        </p:spPr>
        <p:txBody>
          <a:bodyPr>
            <a:normAutofit fontScale="85000" lnSpcReduction="20000"/>
          </a:bodyPr>
          <a:lstStyle/>
          <a:p>
            <a:pPr marL="0" indent="0" algn="just">
              <a:lnSpc>
                <a:spcPct val="107000"/>
              </a:lnSpc>
              <a:spcBef>
                <a:spcPts val="0"/>
              </a:spcBef>
              <a:spcAft>
                <a:spcPts val="800"/>
              </a:spcAft>
              <a:buNone/>
            </a:pPr>
            <a:r>
              <a:rPr lang="en-US" dirty="0">
                <a:solidFill>
                  <a:srgbClr val="000000"/>
                </a:solidFill>
                <a:latin typeface="Times New Roman" panose="02020603050405020304" pitchFamily="18" charset="0"/>
                <a:cs typeface="Times New Roman" panose="02020603050405020304" pitchFamily="18" charset="0"/>
              </a:rPr>
              <a:t>Various components of the structure of the application are explained here:</a:t>
            </a:r>
          </a:p>
          <a:p>
            <a:pPr algn="just">
              <a:spcBef>
                <a:spcPts val="0"/>
              </a:spcBef>
              <a:spcAft>
                <a:spcPts val="800"/>
              </a:spcAft>
            </a:pPr>
            <a:r>
              <a:rPr lang="en-US" b="1" dirty="0">
                <a:solidFill>
                  <a:srgbClr val="000000"/>
                </a:solidFill>
                <a:latin typeface="Times New Roman" panose="02020603050405020304" pitchFamily="18" charset="0"/>
                <a:cs typeface="Times New Roman" panose="02020603050405020304" pitchFamily="18" charset="0"/>
              </a:rPr>
              <a:t>android </a:t>
            </a:r>
            <a:r>
              <a:rPr lang="en-US" dirty="0">
                <a:solidFill>
                  <a:srgbClr val="000000"/>
                </a:solidFill>
                <a:latin typeface="Times New Roman" panose="02020603050405020304" pitchFamily="18" charset="0"/>
                <a:cs typeface="Times New Roman" panose="02020603050405020304" pitchFamily="18" charset="0"/>
              </a:rPr>
              <a:t>- Auto generated source code to create android application</a:t>
            </a:r>
          </a:p>
          <a:p>
            <a:pPr algn="just">
              <a:spcBef>
                <a:spcPts val="0"/>
              </a:spcBef>
              <a:spcAft>
                <a:spcPts val="800"/>
              </a:spcAft>
            </a:pPr>
            <a:r>
              <a:rPr lang="en-US" b="1" dirty="0" err="1">
                <a:solidFill>
                  <a:srgbClr val="000000"/>
                </a:solidFill>
                <a:latin typeface="Times New Roman" panose="02020603050405020304" pitchFamily="18" charset="0"/>
                <a:cs typeface="Times New Roman" panose="02020603050405020304" pitchFamily="18" charset="0"/>
              </a:rPr>
              <a:t>ios</a:t>
            </a:r>
            <a:r>
              <a:rPr lang="en-US" b="1"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 Auto generated source code to create </a:t>
            </a:r>
            <a:r>
              <a:rPr lang="en-US" dirty="0" err="1">
                <a:solidFill>
                  <a:srgbClr val="000000"/>
                </a:solidFill>
                <a:latin typeface="Times New Roman" panose="02020603050405020304" pitchFamily="18" charset="0"/>
                <a:cs typeface="Times New Roman" panose="02020603050405020304" pitchFamily="18" charset="0"/>
              </a:rPr>
              <a:t>ios</a:t>
            </a:r>
            <a:r>
              <a:rPr lang="en-US" dirty="0">
                <a:solidFill>
                  <a:srgbClr val="000000"/>
                </a:solidFill>
                <a:latin typeface="Times New Roman" panose="02020603050405020304" pitchFamily="18" charset="0"/>
                <a:cs typeface="Times New Roman" panose="02020603050405020304" pitchFamily="18" charset="0"/>
              </a:rPr>
              <a:t> application</a:t>
            </a:r>
          </a:p>
          <a:p>
            <a:pPr algn="just">
              <a:spcBef>
                <a:spcPts val="0"/>
              </a:spcBef>
              <a:spcAft>
                <a:spcPts val="800"/>
              </a:spcAft>
            </a:pPr>
            <a:r>
              <a:rPr lang="en-US" b="1" dirty="0">
                <a:solidFill>
                  <a:srgbClr val="000000"/>
                </a:solidFill>
                <a:latin typeface="Times New Roman" panose="02020603050405020304" pitchFamily="18" charset="0"/>
                <a:cs typeface="Times New Roman" panose="02020603050405020304" pitchFamily="18" charset="0"/>
              </a:rPr>
              <a:t>lib </a:t>
            </a:r>
            <a:r>
              <a:rPr lang="en-US" dirty="0">
                <a:solidFill>
                  <a:srgbClr val="000000"/>
                </a:solidFill>
                <a:latin typeface="Times New Roman" panose="02020603050405020304" pitchFamily="18" charset="0"/>
                <a:cs typeface="Times New Roman" panose="02020603050405020304" pitchFamily="18" charset="0"/>
              </a:rPr>
              <a:t>- Main folder containing Dart code written using flutter framework</a:t>
            </a:r>
          </a:p>
          <a:p>
            <a:pPr algn="just">
              <a:spcBef>
                <a:spcPts val="0"/>
              </a:spcBef>
              <a:spcAft>
                <a:spcPts val="800"/>
              </a:spcAft>
            </a:pPr>
            <a:r>
              <a:rPr lang="en-US" b="1" dirty="0">
                <a:solidFill>
                  <a:srgbClr val="000000"/>
                </a:solidFill>
                <a:latin typeface="Times New Roman" panose="02020603050405020304" pitchFamily="18" charset="0"/>
                <a:cs typeface="Times New Roman" panose="02020603050405020304" pitchFamily="18" charset="0"/>
              </a:rPr>
              <a:t>lib/</a:t>
            </a:r>
            <a:r>
              <a:rPr lang="en-US" b="1" dirty="0" err="1">
                <a:solidFill>
                  <a:srgbClr val="000000"/>
                </a:solidFill>
                <a:latin typeface="Times New Roman" panose="02020603050405020304" pitchFamily="18" charset="0"/>
                <a:cs typeface="Times New Roman" panose="02020603050405020304" pitchFamily="18" charset="0"/>
              </a:rPr>
              <a:t>main.dart</a:t>
            </a:r>
            <a:r>
              <a:rPr lang="en-US" b="1"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 Entry point of the Flutter application</a:t>
            </a:r>
          </a:p>
          <a:p>
            <a:pPr algn="just">
              <a:spcBef>
                <a:spcPts val="0"/>
              </a:spcBef>
              <a:spcAft>
                <a:spcPts val="800"/>
              </a:spcAft>
            </a:pPr>
            <a:r>
              <a:rPr lang="en-US" b="1" dirty="0">
                <a:solidFill>
                  <a:srgbClr val="000000"/>
                </a:solidFill>
                <a:latin typeface="Times New Roman" panose="02020603050405020304" pitchFamily="18" charset="0"/>
                <a:cs typeface="Times New Roman" panose="02020603050405020304" pitchFamily="18" charset="0"/>
              </a:rPr>
              <a:t>test </a:t>
            </a:r>
            <a:r>
              <a:rPr lang="en-US" dirty="0">
                <a:solidFill>
                  <a:srgbClr val="000000"/>
                </a:solidFill>
                <a:latin typeface="Times New Roman" panose="02020603050405020304" pitchFamily="18" charset="0"/>
                <a:cs typeface="Times New Roman" panose="02020603050405020304" pitchFamily="18" charset="0"/>
              </a:rPr>
              <a:t>- Folder containing Dart code to test the flutter application</a:t>
            </a:r>
          </a:p>
          <a:p>
            <a:pPr>
              <a:spcBef>
                <a:spcPts val="0"/>
              </a:spcBef>
              <a:spcAft>
                <a:spcPts val="800"/>
              </a:spcAft>
            </a:pPr>
            <a:r>
              <a:rPr lang="en-US" b="1" dirty="0">
                <a:solidFill>
                  <a:srgbClr val="000000"/>
                </a:solidFill>
                <a:latin typeface="Times New Roman" panose="02020603050405020304" pitchFamily="18" charset="0"/>
                <a:cs typeface="Times New Roman" panose="02020603050405020304" pitchFamily="18" charset="0"/>
              </a:rPr>
              <a:t>test/</a:t>
            </a:r>
            <a:r>
              <a:rPr lang="en-US" b="1" dirty="0" err="1">
                <a:solidFill>
                  <a:srgbClr val="000000"/>
                </a:solidFill>
                <a:latin typeface="Times New Roman" panose="02020603050405020304" pitchFamily="18" charset="0"/>
                <a:cs typeface="Times New Roman" panose="02020603050405020304" pitchFamily="18" charset="0"/>
              </a:rPr>
              <a:t>widget_test.dart</a:t>
            </a:r>
            <a:r>
              <a:rPr lang="en-US" b="1" dirty="0">
                <a:solidFill>
                  <a:srgbClr val="000000"/>
                </a:solidFill>
                <a:latin typeface="Times New Roman" panose="02020603050405020304" pitchFamily="18" charset="0"/>
                <a:cs typeface="Times New Roman" panose="02020603050405020304" pitchFamily="18" charset="0"/>
              </a:rPr>
              <a:t> - </a:t>
            </a:r>
            <a:r>
              <a:rPr lang="en-US" dirty="0">
                <a:solidFill>
                  <a:srgbClr val="000000"/>
                </a:solidFill>
                <a:latin typeface="Times New Roman" panose="02020603050405020304" pitchFamily="18" charset="0"/>
                <a:cs typeface="Times New Roman" panose="02020603050405020304" pitchFamily="18" charset="0"/>
              </a:rPr>
              <a:t>Sample code</a:t>
            </a:r>
          </a:p>
          <a:p>
            <a:pPr>
              <a:spcBef>
                <a:spcPts val="0"/>
              </a:spcBef>
              <a:spcAft>
                <a:spcPts val="800"/>
              </a:spcAft>
            </a:pPr>
            <a:r>
              <a:rPr lang="en-US" b="1" dirty="0">
                <a:solidFill>
                  <a:srgbClr val="000000"/>
                </a:solidFill>
                <a:latin typeface="Times New Roman" panose="02020603050405020304" pitchFamily="18" charset="0"/>
                <a:cs typeface="Times New Roman" panose="02020603050405020304" pitchFamily="18" charset="0"/>
              </a:rPr>
              <a:t>.</a:t>
            </a:r>
            <a:r>
              <a:rPr lang="en-US" b="1" dirty="0" err="1">
                <a:solidFill>
                  <a:srgbClr val="000000"/>
                </a:solidFill>
                <a:latin typeface="Times New Roman" panose="02020603050405020304" pitchFamily="18" charset="0"/>
                <a:cs typeface="Times New Roman" panose="02020603050405020304" pitchFamily="18" charset="0"/>
              </a:rPr>
              <a:t>gitignore</a:t>
            </a:r>
            <a:r>
              <a:rPr lang="en-US" b="1"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Git</a:t>
            </a:r>
            <a:r>
              <a:rPr lang="en-US" dirty="0">
                <a:solidFill>
                  <a:srgbClr val="000000"/>
                </a:solidFill>
                <a:latin typeface="Times New Roman" panose="02020603050405020304" pitchFamily="18" charset="0"/>
                <a:cs typeface="Times New Roman" panose="02020603050405020304" pitchFamily="18" charset="0"/>
              </a:rPr>
              <a:t> version control file</a:t>
            </a:r>
          </a:p>
          <a:p>
            <a:pPr>
              <a:spcBef>
                <a:spcPts val="0"/>
              </a:spcBef>
              <a:spcAft>
                <a:spcPts val="800"/>
              </a:spcAft>
            </a:pPr>
            <a:r>
              <a:rPr lang="en-US" b="1" dirty="0">
                <a:solidFill>
                  <a:srgbClr val="000000"/>
                </a:solidFill>
                <a:latin typeface="Times New Roman" panose="02020603050405020304" pitchFamily="18" charset="0"/>
                <a:cs typeface="Times New Roman" panose="02020603050405020304" pitchFamily="18" charset="0"/>
              </a:rPr>
              <a:t>.metadata </a:t>
            </a:r>
            <a:r>
              <a:rPr lang="en-US" dirty="0">
                <a:solidFill>
                  <a:srgbClr val="000000"/>
                </a:solidFill>
                <a:latin typeface="Times New Roman" panose="02020603050405020304" pitchFamily="18" charset="0"/>
                <a:cs typeface="Times New Roman" panose="02020603050405020304" pitchFamily="18" charset="0"/>
              </a:rPr>
              <a:t>- auto generated by the flutter tools</a:t>
            </a:r>
          </a:p>
          <a:p>
            <a:pPr>
              <a:spcBef>
                <a:spcPts val="0"/>
              </a:spcBef>
              <a:spcAft>
                <a:spcPts val="800"/>
              </a:spcAft>
            </a:pPr>
            <a:r>
              <a:rPr lang="en-US" b="1" dirty="0">
                <a:solidFill>
                  <a:srgbClr val="000000"/>
                </a:solidFill>
                <a:latin typeface="Times New Roman" panose="02020603050405020304" pitchFamily="18" charset="0"/>
                <a:cs typeface="Times New Roman" panose="02020603050405020304" pitchFamily="18" charset="0"/>
              </a:rPr>
              <a:t>.packages </a:t>
            </a:r>
            <a:r>
              <a:rPr lang="en-US" dirty="0">
                <a:solidFill>
                  <a:srgbClr val="000000"/>
                </a:solidFill>
                <a:latin typeface="Times New Roman" panose="02020603050405020304" pitchFamily="18" charset="0"/>
                <a:cs typeface="Times New Roman" panose="02020603050405020304" pitchFamily="18" charset="0"/>
              </a:rPr>
              <a:t>- auto generated to track the flutter packages</a:t>
            </a:r>
          </a:p>
          <a:p>
            <a:pPr>
              <a:spcBef>
                <a:spcPts val="0"/>
              </a:spcBef>
              <a:spcAft>
                <a:spcPts val="800"/>
              </a:spcAft>
            </a:pPr>
            <a:r>
              <a:rPr lang="en-US" b="1" dirty="0">
                <a:solidFill>
                  <a:srgbClr val="000000"/>
                </a:solidFill>
                <a:latin typeface="Times New Roman" panose="02020603050405020304" pitchFamily="18" charset="0"/>
                <a:cs typeface="Times New Roman" panose="02020603050405020304" pitchFamily="18" charset="0"/>
              </a:rPr>
              <a:t>.</a:t>
            </a:r>
            <a:r>
              <a:rPr lang="en-US" b="1" dirty="0" err="1">
                <a:solidFill>
                  <a:srgbClr val="000000"/>
                </a:solidFill>
                <a:latin typeface="Times New Roman" panose="02020603050405020304" pitchFamily="18" charset="0"/>
                <a:cs typeface="Times New Roman" panose="02020603050405020304" pitchFamily="18" charset="0"/>
              </a:rPr>
              <a:t>iml</a:t>
            </a:r>
            <a:r>
              <a:rPr lang="en-US" b="1"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 project file used by Android studio</a:t>
            </a:r>
          </a:p>
          <a:p>
            <a:pPr>
              <a:spcBef>
                <a:spcPts val="0"/>
              </a:spcBef>
              <a:spcAft>
                <a:spcPts val="800"/>
              </a:spcAft>
            </a:pPr>
            <a:r>
              <a:rPr lang="en-US" b="1" dirty="0" err="1">
                <a:solidFill>
                  <a:srgbClr val="000000"/>
                </a:solidFill>
                <a:latin typeface="Times New Roman" panose="02020603050405020304" pitchFamily="18" charset="0"/>
                <a:cs typeface="Times New Roman" panose="02020603050405020304" pitchFamily="18" charset="0"/>
              </a:rPr>
              <a:t>pubspec.yaml</a:t>
            </a:r>
            <a:r>
              <a:rPr lang="en-US" b="1"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 Used by </a:t>
            </a:r>
            <a:r>
              <a:rPr lang="en-US" b="1" dirty="0">
                <a:solidFill>
                  <a:srgbClr val="000000"/>
                </a:solidFill>
                <a:latin typeface="Times New Roman" panose="02020603050405020304" pitchFamily="18" charset="0"/>
                <a:cs typeface="Times New Roman" panose="02020603050405020304" pitchFamily="18" charset="0"/>
              </a:rPr>
              <a:t>Pub</a:t>
            </a:r>
            <a:r>
              <a:rPr lang="en-US" dirty="0">
                <a:solidFill>
                  <a:srgbClr val="000000"/>
                </a:solidFill>
                <a:latin typeface="Times New Roman" panose="02020603050405020304" pitchFamily="18" charset="0"/>
                <a:cs typeface="Times New Roman" panose="02020603050405020304" pitchFamily="18" charset="0"/>
              </a:rPr>
              <a:t>, Flutter package manager</a:t>
            </a:r>
          </a:p>
          <a:p>
            <a:pPr>
              <a:spcBef>
                <a:spcPts val="0"/>
              </a:spcBef>
              <a:spcAft>
                <a:spcPts val="800"/>
              </a:spcAft>
            </a:pPr>
            <a:r>
              <a:rPr lang="en-US" b="1" dirty="0" err="1">
                <a:solidFill>
                  <a:srgbClr val="000000"/>
                </a:solidFill>
                <a:latin typeface="Times New Roman" panose="02020603050405020304" pitchFamily="18" charset="0"/>
                <a:cs typeface="Times New Roman" panose="02020603050405020304" pitchFamily="18" charset="0"/>
              </a:rPr>
              <a:t>pubspec.lock</a:t>
            </a:r>
            <a:r>
              <a:rPr lang="en-US" b="1"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 Auto generated by the Flutter package manager.</a:t>
            </a:r>
            <a:endParaRPr lang="en-US" b="1" dirty="0">
              <a:solidFill>
                <a:srgbClr val="000000"/>
              </a:solidFill>
              <a:latin typeface="Times New Roman" panose="02020603050405020304" pitchFamily="18" charset="0"/>
              <a:cs typeface="Times New Roman" panose="02020603050405020304" pitchFamily="18" charset="0"/>
            </a:endParaRPr>
          </a:p>
          <a:p>
            <a:pPr>
              <a:spcBef>
                <a:spcPts val="0"/>
              </a:spcBef>
              <a:spcAft>
                <a:spcPts val="800"/>
              </a:spcAft>
            </a:pPr>
            <a:r>
              <a:rPr lang="en-US" b="1" dirty="0">
                <a:solidFill>
                  <a:srgbClr val="000000"/>
                </a:solidFill>
                <a:latin typeface="Times New Roman" panose="02020603050405020304" pitchFamily="18" charset="0"/>
                <a:cs typeface="Times New Roman" panose="02020603050405020304" pitchFamily="18" charset="0"/>
              </a:rPr>
              <a:t>README.md </a:t>
            </a:r>
            <a:r>
              <a:rPr lang="en-US" dirty="0">
                <a:solidFill>
                  <a:srgbClr val="000000"/>
                </a:solidFill>
                <a:latin typeface="Times New Roman" panose="02020603050405020304" pitchFamily="18" charset="0"/>
                <a:cs typeface="Times New Roman" panose="02020603050405020304" pitchFamily="18" charset="0"/>
              </a:rPr>
              <a:t>- Project description file written in Markdown format</a:t>
            </a:r>
            <a:r>
              <a:rPr lang="en-US" sz="3600" dirty="0">
                <a:latin typeface="Times New Roman" panose="02020603050405020304" pitchFamily="18" charset="0"/>
                <a:cs typeface="Times New Roman" panose="02020603050405020304" pitchFamily="18" charset="0"/>
              </a:rPr>
              <a:t> </a:t>
            </a: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448742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926</Words>
  <Application>Microsoft Office PowerPoint</Application>
  <PresentationFormat>Widescreen</PresentationFormat>
  <Paragraphs>87</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Courier New</vt:lpstr>
      <vt:lpstr>Symbol</vt:lpstr>
      <vt:lpstr>Times New Roman</vt:lpstr>
      <vt:lpstr>Office Theme</vt:lpstr>
      <vt:lpstr>PowerPoint Presentation</vt:lpstr>
      <vt:lpstr>Topics to be Covered</vt:lpstr>
      <vt:lpstr>Creating Your First App</vt:lpstr>
      <vt:lpstr>Create Your First App   cont…</vt:lpstr>
      <vt:lpstr>Your First App</vt:lpstr>
      <vt:lpstr>Application widgets  Tree</vt:lpstr>
      <vt:lpstr>Description of Code</vt:lpstr>
      <vt:lpstr>Flutter Project Files and Folders</vt:lpstr>
      <vt:lpstr>Description of default files and folders</vt:lpstr>
      <vt:lpstr>Summary</vt:lpstr>
      <vt:lpstr>In 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LPT-006</cp:lastModifiedBy>
  <cp:revision>41</cp:revision>
  <dcterms:created xsi:type="dcterms:W3CDTF">2022-04-06T09:07:20Z</dcterms:created>
  <dcterms:modified xsi:type="dcterms:W3CDTF">2022-05-16T11:25:12Z</dcterms:modified>
</cp:coreProperties>
</file>