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2" r:id="rId3"/>
    <p:sldId id="257" r:id="rId4"/>
    <p:sldId id="263" r:id="rId5"/>
    <p:sldId id="300" r:id="rId6"/>
    <p:sldId id="264" r:id="rId7"/>
    <p:sldId id="265" r:id="rId8"/>
    <p:sldId id="266" r:id="rId9"/>
    <p:sldId id="267" r:id="rId10"/>
    <p:sldId id="268" r:id="rId11"/>
    <p:sldId id="301"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985E"/>
    <a:srgbClr val="0296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FA061F-5945-4858-A547-239B8D0C13AD}" v="56" dt="2022-04-06T12:03:49.5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069" autoAdjust="0"/>
  </p:normalViewPr>
  <p:slideViewPr>
    <p:cSldViewPr snapToGrid="0">
      <p:cViewPr varScale="1">
        <p:scale>
          <a:sx n="61" d="100"/>
          <a:sy n="61" d="100"/>
        </p:scale>
        <p:origin x="1062"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929D73-9A87-44BA-87AF-7C64578B240F}" type="datetimeFigureOut">
              <a:rPr lang="en-US" smtClean="0"/>
              <a:t>5/16/2022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556B15-0856-4121-AAB7-C8F0CBDE875A}" type="slidenum">
              <a:rPr lang="en-US" smtClean="0"/>
              <a:t>‹#›</a:t>
            </a:fld>
            <a:endParaRPr lang="en-US"/>
          </a:p>
        </p:txBody>
      </p:sp>
    </p:spTree>
    <p:extLst>
      <p:ext uri="{BB962C8B-B14F-4D97-AF65-F5344CB8AC3E}">
        <p14:creationId xmlns:p14="http://schemas.microsoft.com/office/powerpoint/2010/main" val="4125801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art.dev/guides/language/type-system#runtime-checks"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dart.dev/guides/language/analysis-options" TargetMode="External"/><Relationship Id="rId4" Type="http://schemas.openxmlformats.org/officeDocument/2006/relationships/hyperlink" Target="https://dart.dev/guides/language/type-system#type-inferenc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Dart is a very flexible programming language in that you can write the code and then run it anywhere without any limitations whatsoever. Mobile apps written in Dart with Flutter are cross-platform native apps; so they can run on both Android, iOS (like React Native, </a:t>
            </a:r>
            <a:r>
              <a:rPr lang="en-US" sz="1200" b="0" i="0" kern="1200" dirty="0" err="1">
                <a:solidFill>
                  <a:schemeClr val="tx1"/>
                </a:solidFill>
                <a:effectLst/>
                <a:latin typeface="+mn-lt"/>
                <a:ea typeface="+mn-ea"/>
                <a:cs typeface="+mn-cs"/>
              </a:rPr>
              <a:t>Xamarin</a:t>
            </a:r>
            <a:r>
              <a:rPr lang="en-US" sz="1200" b="0" i="0" kern="1200" dirty="0">
                <a:solidFill>
                  <a:schemeClr val="tx1"/>
                </a:solidFill>
                <a:effectLst/>
                <a:latin typeface="+mn-lt"/>
                <a:ea typeface="+mn-ea"/>
                <a:cs typeface="+mn-cs"/>
              </a:rPr>
              <a:t>, etc.).</a:t>
            </a:r>
            <a:endParaRPr lang="en-US" dirty="0"/>
          </a:p>
        </p:txBody>
      </p:sp>
      <p:sp>
        <p:nvSpPr>
          <p:cNvPr id="4" name="Slide Number Placeholder 3"/>
          <p:cNvSpPr>
            <a:spLocks noGrp="1"/>
          </p:cNvSpPr>
          <p:nvPr>
            <p:ph type="sldNum" sz="quarter" idx="10"/>
          </p:nvPr>
        </p:nvSpPr>
        <p:spPr/>
        <p:txBody>
          <a:bodyPr/>
          <a:lstStyle/>
          <a:p>
            <a:fld id="{80556B15-0856-4121-AAB7-C8F0CBDE875A}" type="slidenum">
              <a:rPr lang="en-US" smtClean="0"/>
              <a:t>3</a:t>
            </a:fld>
            <a:endParaRPr lang="en-US"/>
          </a:p>
        </p:txBody>
      </p:sp>
    </p:spTree>
    <p:extLst>
      <p:ext uri="{BB962C8B-B14F-4D97-AF65-F5344CB8AC3E}">
        <p14:creationId xmlns:p14="http://schemas.microsoft.com/office/powerpoint/2010/main" val="1803036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556B15-0856-4121-AAB7-C8F0CBDE875A}" type="slidenum">
              <a:rPr lang="en-US" smtClean="0"/>
              <a:t>4</a:t>
            </a:fld>
            <a:endParaRPr lang="en-US"/>
          </a:p>
        </p:txBody>
      </p:sp>
    </p:spTree>
    <p:extLst>
      <p:ext uri="{BB962C8B-B14F-4D97-AF65-F5344CB8AC3E}">
        <p14:creationId xmlns:p14="http://schemas.microsoft.com/office/powerpoint/2010/main" val="2299511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Any Dart script requires the main() method for its execution. This method acts as the entry point for any Dart application. It is responsible for executing all library functions, user-defined statements, and user-defined functions.</a:t>
            </a:r>
          </a:p>
          <a:p>
            <a:endParaRPr lang="en-US" dirty="0"/>
          </a:p>
        </p:txBody>
      </p:sp>
      <p:sp>
        <p:nvSpPr>
          <p:cNvPr id="4" name="Slide Number Placeholder 3"/>
          <p:cNvSpPr>
            <a:spLocks noGrp="1"/>
          </p:cNvSpPr>
          <p:nvPr>
            <p:ph type="sldNum" sz="quarter" idx="10"/>
          </p:nvPr>
        </p:nvSpPr>
        <p:spPr/>
        <p:txBody>
          <a:bodyPr/>
          <a:lstStyle/>
          <a:p>
            <a:fld id="{80556B15-0856-4121-AAB7-C8F0CBDE875A}" type="slidenum">
              <a:rPr lang="en-US" smtClean="0"/>
              <a:t>5</a:t>
            </a:fld>
            <a:endParaRPr lang="en-US"/>
          </a:p>
        </p:txBody>
      </p:sp>
    </p:spTree>
    <p:extLst>
      <p:ext uri="{BB962C8B-B14F-4D97-AF65-F5344CB8AC3E}">
        <p14:creationId xmlns:p14="http://schemas.microsoft.com/office/powerpoint/2010/main" val="2800134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Dart language is type safe: it uses a combination of static type checking and </a:t>
            </a:r>
            <a:r>
              <a:rPr lang="en-US" sz="1200" b="0" i="0" u="none" strike="noStrike" kern="1200" dirty="0">
                <a:solidFill>
                  <a:schemeClr val="tx1"/>
                </a:solidFill>
                <a:effectLst/>
                <a:latin typeface="+mn-lt"/>
                <a:ea typeface="+mn-ea"/>
                <a:cs typeface="+mn-cs"/>
                <a:hlinkClick r:id="rId3"/>
              </a:rPr>
              <a:t>runtime checks</a:t>
            </a:r>
            <a:r>
              <a:rPr lang="en-US" sz="1200" b="0" i="0" kern="1200" dirty="0">
                <a:solidFill>
                  <a:schemeClr val="tx1"/>
                </a:solidFill>
                <a:effectLst/>
                <a:latin typeface="+mn-lt"/>
                <a:ea typeface="+mn-ea"/>
                <a:cs typeface="+mn-cs"/>
              </a:rPr>
              <a:t> to ensure that a variable’s value always matches the variable’s static type, sometimes referred to as sound typing. Although </a:t>
            </a:r>
            <a:r>
              <a:rPr lang="en-US" sz="1200" b="0" i="1" kern="1200" dirty="0">
                <a:solidFill>
                  <a:schemeClr val="tx1"/>
                </a:solidFill>
                <a:effectLst/>
                <a:latin typeface="+mn-lt"/>
                <a:ea typeface="+mn-ea"/>
                <a:cs typeface="+mn-cs"/>
              </a:rPr>
              <a:t>types</a:t>
            </a:r>
            <a:r>
              <a:rPr lang="en-US" sz="1200" b="0" i="0" kern="1200" dirty="0">
                <a:solidFill>
                  <a:schemeClr val="tx1"/>
                </a:solidFill>
                <a:effectLst/>
                <a:latin typeface="+mn-lt"/>
                <a:ea typeface="+mn-ea"/>
                <a:cs typeface="+mn-cs"/>
              </a:rPr>
              <a:t> are mandatory, type </a:t>
            </a:r>
            <a:r>
              <a:rPr lang="en-US" sz="1200" b="0" i="1" kern="1200" dirty="0">
                <a:solidFill>
                  <a:schemeClr val="tx1"/>
                </a:solidFill>
                <a:effectLst/>
                <a:latin typeface="+mn-lt"/>
                <a:ea typeface="+mn-ea"/>
                <a:cs typeface="+mn-cs"/>
              </a:rPr>
              <a:t>annotations</a:t>
            </a:r>
            <a:r>
              <a:rPr lang="en-US" sz="1200" b="0" i="0" kern="1200" dirty="0">
                <a:solidFill>
                  <a:schemeClr val="tx1"/>
                </a:solidFill>
                <a:effectLst/>
                <a:latin typeface="+mn-lt"/>
                <a:ea typeface="+mn-ea"/>
                <a:cs typeface="+mn-cs"/>
              </a:rPr>
              <a:t> are optional because of </a:t>
            </a:r>
            <a:r>
              <a:rPr lang="en-US" sz="1200" b="0" i="0" u="none" strike="noStrike" kern="1200" dirty="0">
                <a:solidFill>
                  <a:schemeClr val="tx1"/>
                </a:solidFill>
                <a:effectLst/>
                <a:latin typeface="+mn-lt"/>
                <a:ea typeface="+mn-ea"/>
                <a:cs typeface="+mn-cs"/>
                <a:hlinkClick r:id="rId4"/>
              </a:rPr>
              <a:t>type inference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One benefit of static type checking is the ability to find bugs at compile time using Dart’s </a:t>
            </a:r>
            <a:r>
              <a:rPr lang="en-US" sz="1200" b="0" i="0" u="none" strike="noStrike" kern="1200" dirty="0">
                <a:solidFill>
                  <a:schemeClr val="tx1"/>
                </a:solidFill>
                <a:effectLst/>
                <a:latin typeface="+mn-lt"/>
                <a:ea typeface="+mn-ea"/>
                <a:cs typeface="+mn-cs"/>
                <a:hlinkClick r:id="rId5"/>
              </a:rPr>
              <a:t>static analyzer.</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0556B15-0856-4121-AAB7-C8F0CBDE875A}" type="slidenum">
              <a:rPr lang="en-US" smtClean="0"/>
              <a:t>6</a:t>
            </a:fld>
            <a:endParaRPr lang="en-US"/>
          </a:p>
        </p:txBody>
      </p:sp>
    </p:spTree>
    <p:extLst>
      <p:ext uri="{BB962C8B-B14F-4D97-AF65-F5344CB8AC3E}">
        <p14:creationId xmlns:p14="http://schemas.microsoft.com/office/powerpoint/2010/main" val="3145076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556B15-0856-4121-AAB7-C8F0CBDE875A}" type="slidenum">
              <a:rPr lang="en-US" smtClean="0"/>
              <a:t>8</a:t>
            </a:fld>
            <a:endParaRPr lang="en-US"/>
          </a:p>
        </p:txBody>
      </p:sp>
    </p:spTree>
    <p:extLst>
      <p:ext uri="{BB962C8B-B14F-4D97-AF65-F5344CB8AC3E}">
        <p14:creationId xmlns:p14="http://schemas.microsoft.com/office/powerpoint/2010/main" val="4188948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556B15-0856-4121-AAB7-C8F0CBDE875A}" type="slidenum">
              <a:rPr lang="en-US" smtClean="0"/>
              <a:t>12</a:t>
            </a:fld>
            <a:endParaRPr lang="en-US"/>
          </a:p>
        </p:txBody>
      </p:sp>
    </p:spTree>
    <p:extLst>
      <p:ext uri="{BB962C8B-B14F-4D97-AF65-F5344CB8AC3E}">
        <p14:creationId xmlns:p14="http://schemas.microsoft.com/office/powerpoint/2010/main" val="3720286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556B15-0856-4121-AAB7-C8F0CBDE875A}" type="slidenum">
              <a:rPr lang="en-US" smtClean="0"/>
              <a:t>15</a:t>
            </a:fld>
            <a:endParaRPr lang="en-US"/>
          </a:p>
        </p:txBody>
      </p:sp>
    </p:spTree>
    <p:extLst>
      <p:ext uri="{BB962C8B-B14F-4D97-AF65-F5344CB8AC3E}">
        <p14:creationId xmlns:p14="http://schemas.microsoft.com/office/powerpoint/2010/main" val="1697366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B86AA8-458E-4A4F-AD13-B0B04124F6C3}"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17208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92C7A2-8CE1-4A33-83B2-49624AB38BC9}"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4270678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854C9B-22E6-44DE-9981-73455F6EBED3}"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757994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5E3EB9-6B3E-4CC0-A2CB-6B1ED04CBAE1}"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23877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772BE-3B88-4448-9D14-22C5EB54937F}"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174599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100554-2FC9-4002-A79E-635AA29674D6}" type="datetime1">
              <a:rPr lang="en-US" smtClean="0"/>
              <a:t>5/16/2022</a:t>
            </a:fld>
            <a:endParaRPr lang="en-US"/>
          </a:p>
        </p:txBody>
      </p:sp>
      <p:sp>
        <p:nvSpPr>
          <p:cNvPr id="6" name="Footer Placeholder 5"/>
          <p:cNvSpPr>
            <a:spLocks noGrp="1"/>
          </p:cNvSpPr>
          <p:nvPr>
            <p:ph type="ftr" sz="quarter" idx="11"/>
          </p:nvPr>
        </p:nvSpPr>
        <p:spPr/>
        <p:txBody>
          <a:bodyPr/>
          <a:lstStyle/>
          <a:p>
            <a:r>
              <a:rPr lang="en-US"/>
              <a:t>IT Industry-Academia Bridge Program</a:t>
            </a:r>
          </a:p>
        </p:txBody>
      </p:sp>
      <p:sp>
        <p:nvSpPr>
          <p:cNvPr id="7" name="Slide Number Placeholder 6"/>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4017857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A03513-869C-4A96-8299-A1139FD2C595}" type="datetime1">
              <a:rPr lang="en-US" smtClean="0"/>
              <a:t>5/16/2022</a:t>
            </a:fld>
            <a:endParaRPr lang="en-US"/>
          </a:p>
        </p:txBody>
      </p:sp>
      <p:sp>
        <p:nvSpPr>
          <p:cNvPr id="8" name="Footer Placeholder 7"/>
          <p:cNvSpPr>
            <a:spLocks noGrp="1"/>
          </p:cNvSpPr>
          <p:nvPr>
            <p:ph type="ftr" sz="quarter" idx="11"/>
          </p:nvPr>
        </p:nvSpPr>
        <p:spPr/>
        <p:txBody>
          <a:bodyPr/>
          <a:lstStyle/>
          <a:p>
            <a:r>
              <a:rPr lang="en-US"/>
              <a:t>IT Industry-Academia Bridge Program</a:t>
            </a:r>
          </a:p>
        </p:txBody>
      </p:sp>
      <p:sp>
        <p:nvSpPr>
          <p:cNvPr id="9" name="Slide Number Placeholder 8"/>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749068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31D81E-083C-45EE-B807-4E79B9577858}" type="datetime1">
              <a:rPr lang="en-US" smtClean="0"/>
              <a:t>5/16/2022</a:t>
            </a:fld>
            <a:endParaRPr lang="en-US"/>
          </a:p>
        </p:txBody>
      </p:sp>
      <p:sp>
        <p:nvSpPr>
          <p:cNvPr id="4" name="Footer Placeholder 3"/>
          <p:cNvSpPr>
            <a:spLocks noGrp="1"/>
          </p:cNvSpPr>
          <p:nvPr>
            <p:ph type="ftr" sz="quarter" idx="11"/>
          </p:nvPr>
        </p:nvSpPr>
        <p:spPr/>
        <p:txBody>
          <a:bodyPr/>
          <a:lstStyle/>
          <a:p>
            <a:r>
              <a:rPr lang="en-US"/>
              <a:t>IT Industry-Academia Bridge Program</a:t>
            </a:r>
          </a:p>
        </p:txBody>
      </p:sp>
      <p:sp>
        <p:nvSpPr>
          <p:cNvPr id="5" name="Slide Number Placeholder 4"/>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217094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81299-554B-48CC-965A-BF4495463D1B}" type="datetime1">
              <a:rPr lang="en-US" smtClean="0"/>
              <a:t>5/16/2022</a:t>
            </a:fld>
            <a:endParaRPr lang="en-US"/>
          </a:p>
        </p:txBody>
      </p:sp>
      <p:sp>
        <p:nvSpPr>
          <p:cNvPr id="3" name="Footer Placeholder 2"/>
          <p:cNvSpPr>
            <a:spLocks noGrp="1"/>
          </p:cNvSpPr>
          <p:nvPr>
            <p:ph type="ftr" sz="quarter" idx="11"/>
          </p:nvPr>
        </p:nvSpPr>
        <p:spPr/>
        <p:txBody>
          <a:bodyPr/>
          <a:lstStyle/>
          <a:p>
            <a:r>
              <a:rPr lang="en-US"/>
              <a:t>IT Industry-Academia Bridge Program</a:t>
            </a:r>
          </a:p>
        </p:txBody>
      </p:sp>
      <p:sp>
        <p:nvSpPr>
          <p:cNvPr id="4" name="Slide Number Placeholder 3"/>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440596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9580748-8DD1-475E-B624-BDEAED64B0BF}" type="datetime1">
              <a:rPr lang="en-US" smtClean="0"/>
              <a:t>5/16/2022</a:t>
            </a:fld>
            <a:endParaRPr lang="en-US"/>
          </a:p>
        </p:txBody>
      </p:sp>
      <p:sp>
        <p:nvSpPr>
          <p:cNvPr id="6" name="Footer Placeholder 5"/>
          <p:cNvSpPr>
            <a:spLocks noGrp="1"/>
          </p:cNvSpPr>
          <p:nvPr>
            <p:ph type="ftr" sz="quarter" idx="11"/>
          </p:nvPr>
        </p:nvSpPr>
        <p:spPr/>
        <p:txBody>
          <a:bodyPr/>
          <a:lstStyle/>
          <a:p>
            <a:r>
              <a:rPr lang="en-US"/>
              <a:t>IT Industry-Academia Bridge Program</a:t>
            </a:r>
          </a:p>
        </p:txBody>
      </p:sp>
      <p:sp>
        <p:nvSpPr>
          <p:cNvPr id="7" name="Slide Number Placeholder 6"/>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1847591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595C81-ABA7-4EA6-9A2B-7847E819BF33}" type="datetime1">
              <a:rPr lang="en-US" smtClean="0"/>
              <a:t>5/16/2022</a:t>
            </a:fld>
            <a:endParaRPr lang="en-US"/>
          </a:p>
        </p:txBody>
      </p:sp>
      <p:sp>
        <p:nvSpPr>
          <p:cNvPr id="6" name="Footer Placeholder 5"/>
          <p:cNvSpPr>
            <a:spLocks noGrp="1"/>
          </p:cNvSpPr>
          <p:nvPr>
            <p:ph type="ftr" sz="quarter" idx="11"/>
          </p:nvPr>
        </p:nvSpPr>
        <p:spPr/>
        <p:txBody>
          <a:bodyPr/>
          <a:lstStyle/>
          <a:p>
            <a:r>
              <a:rPr lang="en-US"/>
              <a:t>IT Industry-Academia Bridge Program</a:t>
            </a:r>
          </a:p>
        </p:txBody>
      </p:sp>
      <p:sp>
        <p:nvSpPr>
          <p:cNvPr id="7" name="Slide Number Placeholder 6"/>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362963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937246-9EE9-4ECB-8BB3-D1F347E5C363}" type="datetime1">
              <a:rPr lang="en-US" smtClean="0"/>
              <a:t>5/16/2022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IT Industry-Academia Bridge Program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6EE78D-3A55-4166-9906-926CAD5E0DCA}" type="slidenum">
              <a:rPr lang="en-US" smtClean="0"/>
              <a:t>‹#›</a:t>
            </a:fld>
            <a:endParaRPr lang="en-US"/>
          </a:p>
        </p:txBody>
      </p:sp>
    </p:spTree>
    <p:extLst>
      <p:ext uri="{BB962C8B-B14F-4D97-AF65-F5344CB8AC3E}">
        <p14:creationId xmlns:p14="http://schemas.microsoft.com/office/powerpoint/2010/main" val="1910015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tutorialspoint.com/dart_programming/dart_programming_list_single_method.htm" TargetMode="External"/><Relationship Id="rId3" Type="http://schemas.openxmlformats.org/officeDocument/2006/relationships/hyperlink" Target="https://www.tutorialspoint.com/dart_programming/dart_programming_list_isempty_method.htm" TargetMode="External"/><Relationship Id="rId7" Type="http://schemas.openxmlformats.org/officeDocument/2006/relationships/hyperlink" Target="https://www.tutorialspoint.com/dart_programming/dart_programming_list_reversed_method.htm" TargetMode="External"/><Relationship Id="rId2" Type="http://schemas.openxmlformats.org/officeDocument/2006/relationships/hyperlink" Target="https://www.tutorialspoint.com/dart_programming/dart_programming_list_first_method.htm" TargetMode="External"/><Relationship Id="rId1" Type="http://schemas.openxmlformats.org/officeDocument/2006/relationships/slideLayout" Target="../slideLayouts/slideLayout2.xml"/><Relationship Id="rId6" Type="http://schemas.openxmlformats.org/officeDocument/2006/relationships/hyperlink" Target="https://www.tutorialspoint.com/dart_programming/dart_programming_list_last_method.htm" TargetMode="External"/><Relationship Id="rId5" Type="http://schemas.openxmlformats.org/officeDocument/2006/relationships/hyperlink" Target="https://www.tutorialspoint.com/dart_programming/dart_programming_list_length_method.htm" TargetMode="External"/><Relationship Id="rId4" Type="http://schemas.openxmlformats.org/officeDocument/2006/relationships/hyperlink" Target="https://www.tutorialspoint.com/dart_programming/dart_programming_list_isnotempty_method.ht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8909538" y="3133898"/>
            <a:ext cx="3375287" cy="3724102"/>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42185" y="5287348"/>
            <a:ext cx="2567353" cy="102796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8437" y="5434441"/>
            <a:ext cx="1060999" cy="88087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407" y="5434441"/>
            <a:ext cx="2975931" cy="880876"/>
          </a:xfrm>
          <a:prstGeom prst="rect">
            <a:avLst/>
          </a:prstGeom>
        </p:spPr>
      </p:pic>
      <p:sp>
        <p:nvSpPr>
          <p:cNvPr id="2" name="Footer Placeholder 1"/>
          <p:cNvSpPr>
            <a:spLocks noGrp="1"/>
          </p:cNvSpPr>
          <p:nvPr>
            <p:ph type="ftr" sz="quarter" idx="11"/>
          </p:nvPr>
        </p:nvSpPr>
        <p:spPr>
          <a:xfrm>
            <a:off x="4038600" y="6446503"/>
            <a:ext cx="4114800" cy="365125"/>
          </a:xfrm>
        </p:spPr>
        <p:txBody>
          <a:bodyPr/>
          <a:lstStyle/>
          <a:p>
            <a:r>
              <a:rPr lang="en-US"/>
              <a:t>IT Industry-Academia Bridge Program</a:t>
            </a:r>
          </a:p>
        </p:txBody>
      </p:sp>
      <p:sp>
        <p:nvSpPr>
          <p:cNvPr id="3" name="TextBox 2">
            <a:extLst>
              <a:ext uri="{FF2B5EF4-FFF2-40B4-BE49-F238E27FC236}">
                <a16:creationId xmlns:a16="http://schemas.microsoft.com/office/drawing/2014/main" id="{FDC8ACCD-7A1F-4B76-93EE-6F72922C13ED}"/>
              </a:ext>
            </a:extLst>
          </p:cNvPr>
          <p:cNvSpPr txBox="1"/>
          <p:nvPr/>
        </p:nvSpPr>
        <p:spPr>
          <a:xfrm flipH="1">
            <a:off x="1777959" y="2548629"/>
            <a:ext cx="7062953" cy="1107996"/>
          </a:xfrm>
          <a:prstGeom prst="rect">
            <a:avLst/>
          </a:prstGeom>
          <a:noFill/>
        </p:spPr>
        <p:txBody>
          <a:bodyPr wrap="square" rtlCol="0">
            <a:spAutoFit/>
          </a:bodyPr>
          <a:lstStyle/>
          <a:p>
            <a:r>
              <a:rPr lang="en-US" sz="6600" b="1" dirty="0"/>
              <a:t>Flutter – Lecture 3</a:t>
            </a:r>
          </a:p>
        </p:txBody>
      </p:sp>
    </p:spTree>
    <p:extLst>
      <p:ext uri="{BB962C8B-B14F-4D97-AF65-F5344CB8AC3E}">
        <p14:creationId xmlns:p14="http://schemas.microsoft.com/office/powerpoint/2010/main" val="262308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5542" y="612532"/>
            <a:ext cx="2378716" cy="706818"/>
          </a:xfrm>
          <a:prstGeom prst="rect">
            <a:avLst/>
          </a:prstGeom>
        </p:spPr>
      </p:pic>
      <p:sp>
        <p:nvSpPr>
          <p:cNvPr id="3" name="Title 2"/>
          <p:cNvSpPr>
            <a:spLocks noGrp="1"/>
          </p:cNvSpPr>
          <p:nvPr>
            <p:ph type="title"/>
          </p:nvPr>
        </p:nvSpPr>
        <p:spPr/>
        <p:txBody>
          <a:bodyPr/>
          <a:lstStyle/>
          <a:p>
            <a:r>
              <a:rPr lang="en-US" dirty="0"/>
              <a:t>Dart Type System - List</a:t>
            </a:r>
            <a:endParaRPr lang="en-GB" dirty="0"/>
          </a:p>
        </p:txBody>
      </p:sp>
      <p:sp>
        <p:nvSpPr>
          <p:cNvPr id="9" name="Content Placeholder 8"/>
          <p:cNvSpPr>
            <a:spLocks noGrp="1"/>
          </p:cNvSpPr>
          <p:nvPr>
            <p:ph idx="1"/>
          </p:nvPr>
        </p:nvSpPr>
        <p:spPr/>
        <p:txBody>
          <a:bodyPr>
            <a:normAutofit fontScale="62500" lnSpcReduction="20000"/>
          </a:bodyPr>
          <a:lstStyle/>
          <a:p>
            <a:pPr marL="36900" indent="0">
              <a:buNone/>
            </a:pPr>
            <a:r>
              <a:rPr lang="en-GB" b="1" u="sng" dirty="0"/>
              <a:t>Fixed Length List:</a:t>
            </a:r>
            <a:r>
              <a:rPr lang="en-GB" dirty="0"/>
              <a:t> Length of List cannot change at runtime. It requires two steps to create!</a:t>
            </a:r>
          </a:p>
          <a:p>
            <a:r>
              <a:rPr lang="en-GB" dirty="0"/>
              <a:t>Step-1: </a:t>
            </a:r>
            <a:r>
              <a:rPr lang="en-GB" dirty="0" err="1"/>
              <a:t>list_name</a:t>
            </a:r>
            <a:r>
              <a:rPr lang="en-GB" dirty="0"/>
              <a:t>  = new List(</a:t>
            </a:r>
            <a:r>
              <a:rPr lang="en-GB" dirty="0" err="1"/>
              <a:t>initial_size</a:t>
            </a:r>
            <a:r>
              <a:rPr lang="en-GB" dirty="0"/>
              <a:t>) </a:t>
            </a:r>
          </a:p>
          <a:p>
            <a:r>
              <a:rPr lang="en-GB" dirty="0"/>
              <a:t>Step-2:  </a:t>
            </a:r>
            <a:r>
              <a:rPr lang="en-GB" dirty="0" err="1"/>
              <a:t>list_name</a:t>
            </a:r>
            <a:r>
              <a:rPr lang="en-GB" dirty="0"/>
              <a:t>[index] = value</a:t>
            </a:r>
          </a:p>
          <a:p>
            <a:pPr marL="36900" indent="0">
              <a:buNone/>
            </a:pPr>
            <a:r>
              <a:rPr lang="en-GB" b="1" dirty="0"/>
              <a:t>Example</a:t>
            </a:r>
            <a:r>
              <a:rPr lang="en-GB" dirty="0"/>
              <a:t>		</a:t>
            </a:r>
            <a:r>
              <a:rPr lang="en-GB" dirty="0" err="1"/>
              <a:t>var</a:t>
            </a:r>
            <a:r>
              <a:rPr lang="en-GB" dirty="0"/>
              <a:t> </a:t>
            </a:r>
            <a:r>
              <a:rPr lang="en-GB" dirty="0" err="1"/>
              <a:t>lst</a:t>
            </a:r>
            <a:r>
              <a:rPr lang="en-GB" dirty="0"/>
              <a:t> = new List(3);    </a:t>
            </a:r>
          </a:p>
          <a:p>
            <a:pPr marL="36900" indent="0">
              <a:buNone/>
            </a:pPr>
            <a:r>
              <a:rPr lang="en-GB" dirty="0"/>
              <a:t>				</a:t>
            </a:r>
            <a:r>
              <a:rPr lang="en-GB" dirty="0" err="1"/>
              <a:t>lst</a:t>
            </a:r>
            <a:r>
              <a:rPr lang="en-GB" dirty="0"/>
              <a:t>[0] = 12;    </a:t>
            </a:r>
          </a:p>
          <a:p>
            <a:pPr marL="36900" indent="0">
              <a:buNone/>
            </a:pPr>
            <a:r>
              <a:rPr lang="en-GB" dirty="0"/>
              <a:t>				</a:t>
            </a:r>
            <a:r>
              <a:rPr lang="en-GB" dirty="0" err="1"/>
              <a:t>lst</a:t>
            </a:r>
            <a:r>
              <a:rPr lang="en-GB" dirty="0"/>
              <a:t>[1] = 13;    </a:t>
            </a:r>
          </a:p>
          <a:p>
            <a:pPr marL="36900" indent="0">
              <a:buNone/>
            </a:pPr>
            <a:r>
              <a:rPr lang="en-GB" dirty="0"/>
              <a:t>				</a:t>
            </a:r>
            <a:r>
              <a:rPr lang="en-GB" dirty="0" err="1"/>
              <a:t>lst</a:t>
            </a:r>
            <a:r>
              <a:rPr lang="en-GB" dirty="0"/>
              <a:t>[2] = 11;    </a:t>
            </a:r>
          </a:p>
          <a:p>
            <a:pPr marL="36900" indent="0">
              <a:buNone/>
            </a:pPr>
            <a:r>
              <a:rPr lang="en-GB" dirty="0"/>
              <a:t>				print(</a:t>
            </a:r>
            <a:r>
              <a:rPr lang="en-GB" dirty="0" err="1"/>
              <a:t>lst</a:t>
            </a:r>
            <a:r>
              <a:rPr lang="en-GB" dirty="0"/>
              <a:t>); </a:t>
            </a:r>
          </a:p>
          <a:p>
            <a:pPr marL="36900" indent="0">
              <a:buNone/>
            </a:pPr>
            <a:r>
              <a:rPr lang="en-US" dirty="0"/>
              <a:t>If null </a:t>
            </a:r>
            <a:r>
              <a:rPr lang="en-US" dirty="0" err="1"/>
              <a:t>safty</a:t>
            </a:r>
            <a:r>
              <a:rPr lang="en-US" dirty="0"/>
              <a:t> is on then</a:t>
            </a:r>
          </a:p>
          <a:p>
            <a:pPr marL="36900" indent="0">
              <a:buNone/>
            </a:pPr>
            <a:r>
              <a:rPr lang="en-GB" b="1" dirty="0"/>
              <a:t>Example</a:t>
            </a:r>
            <a:r>
              <a:rPr lang="en-GB" dirty="0"/>
              <a:t>	</a:t>
            </a:r>
            <a:r>
              <a:rPr lang="en-GB" dirty="0" err="1"/>
              <a:t>var</a:t>
            </a:r>
            <a:r>
              <a:rPr lang="en-GB" dirty="0"/>
              <a:t> </a:t>
            </a:r>
            <a:r>
              <a:rPr lang="en-GB" dirty="0" err="1"/>
              <a:t>mylist</a:t>
            </a:r>
            <a:r>
              <a:rPr lang="en-GB" dirty="0"/>
              <a:t> = </a:t>
            </a:r>
            <a:r>
              <a:rPr lang="en-GB" dirty="0" err="1"/>
              <a:t>List.filled</a:t>
            </a:r>
            <a:r>
              <a:rPr lang="en-GB" dirty="0"/>
              <a:t>(3,0);</a:t>
            </a:r>
          </a:p>
          <a:p>
            <a:pPr marL="36900" indent="0">
              <a:buNone/>
            </a:pPr>
            <a:r>
              <a:rPr lang="en-GB" dirty="0"/>
              <a:t>  			</a:t>
            </a:r>
            <a:r>
              <a:rPr lang="en-GB" dirty="0" err="1"/>
              <a:t>mylist</a:t>
            </a:r>
            <a:r>
              <a:rPr lang="en-GB" dirty="0"/>
              <a:t>[1] = 33;</a:t>
            </a:r>
          </a:p>
          <a:p>
            <a:pPr marL="36900" indent="0">
              <a:buNone/>
            </a:pPr>
            <a:r>
              <a:rPr lang="en-GB" dirty="0"/>
              <a:t>  			</a:t>
            </a:r>
            <a:r>
              <a:rPr lang="en-GB" dirty="0" err="1"/>
              <a:t>mylist</a:t>
            </a:r>
            <a:r>
              <a:rPr lang="en-GB" dirty="0"/>
              <a:t>[3] = 44;</a:t>
            </a:r>
          </a:p>
          <a:p>
            <a:pPr marL="36900" indent="0">
              <a:buNone/>
            </a:pPr>
            <a:r>
              <a:rPr lang="en-GB" dirty="0"/>
              <a:t>  			print(</a:t>
            </a:r>
            <a:r>
              <a:rPr lang="en-GB" dirty="0" err="1"/>
              <a:t>mylist</a:t>
            </a:r>
            <a:r>
              <a:rPr lang="en-GB" dirty="0"/>
              <a:t>);</a:t>
            </a:r>
          </a:p>
          <a:p>
            <a:pPr marL="0" indent="0">
              <a:buNone/>
            </a:pPr>
            <a:endParaRPr lang="en-GB" dirty="0"/>
          </a:p>
        </p:txBody>
      </p:sp>
      <p:sp>
        <p:nvSpPr>
          <p:cNvPr id="2" name="Footer Placeholder 1"/>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2818252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Dart Type System - List</a:t>
            </a:r>
            <a:endParaRPr lang="en-GB" dirty="0"/>
          </a:p>
        </p:txBody>
      </p:sp>
      <p:sp>
        <p:nvSpPr>
          <p:cNvPr id="3" name="Content Placeholder 2"/>
          <p:cNvSpPr>
            <a:spLocks noGrp="1"/>
          </p:cNvSpPr>
          <p:nvPr>
            <p:ph idx="1"/>
          </p:nvPr>
        </p:nvSpPr>
        <p:spPr/>
        <p:txBody>
          <a:bodyPr>
            <a:normAutofit fontScale="92500"/>
          </a:bodyPr>
          <a:lstStyle/>
          <a:p>
            <a:pPr marL="36900" indent="0">
              <a:buNone/>
            </a:pPr>
            <a:r>
              <a:rPr lang="en-GB" b="1" dirty="0"/>
              <a:t>List Properties:</a:t>
            </a:r>
            <a:endParaRPr lang="en-GB" dirty="0"/>
          </a:p>
          <a:p>
            <a:r>
              <a:rPr lang="en-GB" u="sng" dirty="0">
                <a:hlinkClick r:id="rId2"/>
              </a:rPr>
              <a:t>first</a:t>
            </a:r>
            <a:r>
              <a:rPr lang="en-GB" dirty="0"/>
              <a:t>:			Returns the first element in the list.</a:t>
            </a:r>
          </a:p>
          <a:p>
            <a:r>
              <a:rPr lang="en-GB" dirty="0" err="1">
                <a:hlinkClick r:id="rId3"/>
              </a:rPr>
              <a:t>isEmpty</a:t>
            </a:r>
            <a:r>
              <a:rPr lang="en-GB" dirty="0"/>
              <a:t>: 		Returns true if the collection has no elements.</a:t>
            </a:r>
          </a:p>
          <a:p>
            <a:r>
              <a:rPr lang="en-GB" dirty="0" err="1">
                <a:hlinkClick r:id="rId4"/>
              </a:rPr>
              <a:t>isNotEmpty</a:t>
            </a:r>
            <a:r>
              <a:rPr lang="en-GB" dirty="0"/>
              <a:t>: 	Returns true if the collection has at least one element.</a:t>
            </a:r>
          </a:p>
          <a:p>
            <a:r>
              <a:rPr lang="en-GB" dirty="0">
                <a:hlinkClick r:id="rId5"/>
              </a:rPr>
              <a:t>length</a:t>
            </a:r>
            <a:r>
              <a:rPr lang="en-GB" dirty="0"/>
              <a:t>: 		Returns the size of the list.</a:t>
            </a:r>
          </a:p>
          <a:p>
            <a:r>
              <a:rPr lang="en-GB" dirty="0">
                <a:hlinkClick r:id="rId6"/>
              </a:rPr>
              <a:t>last</a:t>
            </a:r>
            <a:r>
              <a:rPr lang="en-GB" dirty="0"/>
              <a:t>: 			Returns the last element in the list.</a:t>
            </a:r>
          </a:p>
          <a:p>
            <a:r>
              <a:rPr lang="en-GB" dirty="0">
                <a:hlinkClick r:id="rId7"/>
              </a:rPr>
              <a:t>reversed</a:t>
            </a:r>
            <a:r>
              <a:rPr lang="en-GB" dirty="0"/>
              <a:t>:		Returns an </a:t>
            </a:r>
            <a:r>
              <a:rPr lang="en-GB" dirty="0" err="1"/>
              <a:t>iterable</a:t>
            </a:r>
            <a:r>
              <a:rPr lang="en-GB" dirty="0"/>
              <a:t> object containing the lists values in the reverse order</a:t>
            </a:r>
          </a:p>
          <a:p>
            <a:r>
              <a:rPr lang="en-GB" dirty="0">
                <a:hlinkClick r:id="rId8"/>
              </a:rPr>
              <a:t>Single</a:t>
            </a:r>
            <a:r>
              <a:rPr lang="en-GB" dirty="0"/>
              <a:t>: 		Checks if the list has only one element and returns it.</a:t>
            </a:r>
          </a:p>
          <a:p>
            <a:pPr marL="0" indent="0">
              <a:buNone/>
            </a:pPr>
            <a:endParaRPr lang="en-GB" dirty="0"/>
          </a:p>
        </p:txBody>
      </p:sp>
      <p:sp>
        <p:nvSpPr>
          <p:cNvPr id="4" name="Footer Placeholder 3"/>
          <p:cNvSpPr>
            <a:spLocks noGrp="1"/>
          </p:cNvSpPr>
          <p:nvPr>
            <p:ph type="ftr" sz="quarter" idx="11"/>
          </p:nvPr>
        </p:nvSpPr>
        <p:spPr/>
        <p:txBody>
          <a:bodyPr/>
          <a:lstStyle/>
          <a:p>
            <a:r>
              <a:rPr lang="en-US"/>
              <a:t>IT Industry-Academia Bridge Program</a:t>
            </a:r>
          </a:p>
        </p:txBody>
      </p:sp>
    </p:spTree>
    <p:extLst>
      <p:ext uri="{BB962C8B-B14F-4D97-AF65-F5344CB8AC3E}">
        <p14:creationId xmlns:p14="http://schemas.microsoft.com/office/powerpoint/2010/main" val="440018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054265" y="446160"/>
            <a:ext cx="5601789" cy="1594304"/>
          </a:xfrm>
        </p:spPr>
        <p:txBody>
          <a:bodyPr/>
          <a:lstStyle/>
          <a:p>
            <a:r>
              <a:rPr lang="en-US" dirty="0"/>
              <a:t>Dart Type System - Set</a:t>
            </a:r>
            <a:endParaRPr lang="en-GB" dirty="0"/>
          </a:p>
        </p:txBody>
      </p:sp>
      <p:sp>
        <p:nvSpPr>
          <p:cNvPr id="4" name="Content Placeholder 3"/>
          <p:cNvSpPr>
            <a:spLocks noGrp="1"/>
          </p:cNvSpPr>
          <p:nvPr>
            <p:ph idx="1"/>
          </p:nvPr>
        </p:nvSpPr>
        <p:spPr/>
        <p:txBody>
          <a:bodyPr>
            <a:normAutofit fontScale="77500" lnSpcReduction="20000"/>
          </a:bodyPr>
          <a:lstStyle/>
          <a:p>
            <a:pPr marL="36900" indent="0">
              <a:buNone/>
            </a:pPr>
            <a:r>
              <a:rPr lang="en-GB" dirty="0"/>
              <a:t>The Dart Set is the unordered collection of different values of the same type.  It is special type of List where all the inputs are unique (doesn’t contain any repeated input)</a:t>
            </a:r>
          </a:p>
          <a:p>
            <a:pPr marL="36900" indent="0">
              <a:buNone/>
            </a:pPr>
            <a:r>
              <a:rPr lang="en-GB" dirty="0"/>
              <a:t>(A list is an ordered collection of elements where the same element may occur several time at different position)</a:t>
            </a:r>
          </a:p>
          <a:p>
            <a:pPr marL="36900" indent="0">
              <a:buNone/>
            </a:pPr>
            <a:r>
              <a:rPr lang="en-GB" dirty="0"/>
              <a:t>It can be declare as</a:t>
            </a:r>
          </a:p>
          <a:p>
            <a:pPr marL="36900" indent="0">
              <a:buNone/>
            </a:pPr>
            <a:r>
              <a:rPr lang="en-GB" i="1" dirty="0"/>
              <a:t>Set &lt;</a:t>
            </a:r>
            <a:r>
              <a:rPr lang="en-GB" i="1" dirty="0" err="1"/>
              <a:t>variable_type</a:t>
            </a:r>
            <a:r>
              <a:rPr lang="en-GB" i="1" dirty="0"/>
              <a:t>&gt; </a:t>
            </a:r>
            <a:r>
              <a:rPr lang="en-GB" i="1" dirty="0" err="1"/>
              <a:t>variable_name</a:t>
            </a:r>
            <a:r>
              <a:rPr lang="en-GB" i="1" dirty="0"/>
              <a:t> = {}</a:t>
            </a:r>
            <a:endParaRPr lang="en-GB" dirty="0"/>
          </a:p>
          <a:p>
            <a:pPr marL="36900" indent="0">
              <a:buNone/>
            </a:pPr>
            <a:r>
              <a:rPr lang="en-US" dirty="0"/>
              <a:t>Example:	 Set </a:t>
            </a:r>
            <a:r>
              <a:rPr lang="en-US" dirty="0" err="1"/>
              <a:t>myset</a:t>
            </a:r>
            <a:r>
              <a:rPr lang="en-US" dirty="0"/>
              <a:t> = {};</a:t>
            </a:r>
          </a:p>
          <a:p>
            <a:pPr marL="36900" indent="0">
              <a:buNone/>
            </a:pPr>
            <a:r>
              <a:rPr lang="en-US" dirty="0"/>
              <a:t>			  </a:t>
            </a:r>
            <a:r>
              <a:rPr lang="en-US" dirty="0" err="1"/>
              <a:t>myset.add</a:t>
            </a:r>
            <a:r>
              <a:rPr lang="en-US" dirty="0"/>
              <a:t>(22);</a:t>
            </a:r>
          </a:p>
          <a:p>
            <a:pPr marL="36900" indent="0">
              <a:buNone/>
            </a:pPr>
            <a:r>
              <a:rPr lang="en-US" dirty="0"/>
              <a:t>  			  </a:t>
            </a:r>
            <a:r>
              <a:rPr lang="en-US" dirty="0" err="1"/>
              <a:t>myset.add</a:t>
            </a:r>
            <a:r>
              <a:rPr lang="en-US" dirty="0"/>
              <a:t>(40);</a:t>
            </a:r>
          </a:p>
          <a:p>
            <a:pPr marL="36900" indent="0">
              <a:buNone/>
            </a:pPr>
            <a:r>
              <a:rPr lang="en-US" dirty="0"/>
              <a:t>  			  </a:t>
            </a:r>
            <a:r>
              <a:rPr lang="en-US" dirty="0" err="1"/>
              <a:t>myset.add</a:t>
            </a:r>
            <a:r>
              <a:rPr lang="en-US" dirty="0"/>
              <a:t>(22);</a:t>
            </a:r>
          </a:p>
          <a:p>
            <a:pPr marL="36900" indent="0">
              <a:buNone/>
            </a:pPr>
            <a:r>
              <a:rPr lang="en-US" dirty="0"/>
              <a:t>  			  print(</a:t>
            </a:r>
            <a:r>
              <a:rPr lang="en-US" dirty="0" err="1"/>
              <a:t>myset</a:t>
            </a:r>
            <a:r>
              <a:rPr lang="en-US" dirty="0"/>
              <a:t>);</a:t>
            </a:r>
          </a:p>
          <a:p>
            <a:pPr marL="36900" indent="0">
              <a:buNone/>
            </a:pPr>
            <a:r>
              <a:rPr lang="en-US" dirty="0"/>
              <a:t>Output:  </a:t>
            </a:r>
            <a:r>
              <a:rPr lang="en-GB" dirty="0"/>
              <a:t>{22, 40}</a:t>
            </a:r>
            <a:endParaRPr lang="en-US" dirty="0"/>
          </a:p>
        </p:txBody>
      </p:sp>
      <p:sp>
        <p:nvSpPr>
          <p:cNvPr id="3" name="Footer Placeholder 2"/>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3140349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lstStyle/>
          <a:p>
            <a:r>
              <a:rPr lang="en-US" dirty="0"/>
              <a:t>Dart Type System - Set</a:t>
            </a:r>
            <a:endParaRPr lang="en-GB" dirty="0"/>
          </a:p>
        </p:txBody>
      </p:sp>
      <p:sp>
        <p:nvSpPr>
          <p:cNvPr id="7" name="Content Placeholder 6"/>
          <p:cNvSpPr>
            <a:spLocks noGrp="1"/>
          </p:cNvSpPr>
          <p:nvPr>
            <p:ph idx="1"/>
          </p:nvPr>
        </p:nvSpPr>
        <p:spPr/>
        <p:txBody>
          <a:bodyPr/>
          <a:lstStyle/>
          <a:p>
            <a:pPr marL="36900" indent="0">
              <a:buNone/>
            </a:pPr>
            <a:r>
              <a:rPr lang="en-US" b="1" dirty="0"/>
              <a:t>Set Properties</a:t>
            </a:r>
          </a:p>
          <a:p>
            <a:pPr marL="36900" indent="0">
              <a:buNone/>
            </a:pPr>
            <a:r>
              <a:rPr lang="en-US" u="sng" dirty="0"/>
              <a:t>First:</a:t>
            </a:r>
            <a:r>
              <a:rPr lang="en-US" dirty="0"/>
              <a:t> </a:t>
            </a:r>
            <a:r>
              <a:rPr lang="en-GB" dirty="0"/>
              <a:t>It is used to get the first element in the given set.</a:t>
            </a:r>
          </a:p>
          <a:p>
            <a:pPr marL="36900" indent="0">
              <a:buNone/>
            </a:pPr>
            <a:r>
              <a:rPr lang="en-GB" u="sng" dirty="0" err="1"/>
              <a:t>isEmpty</a:t>
            </a:r>
            <a:r>
              <a:rPr lang="en-GB" u="sng" dirty="0"/>
              <a:t>:</a:t>
            </a:r>
            <a:r>
              <a:rPr lang="en-GB" dirty="0"/>
              <a:t> If the set does not contain any element, it returns true.</a:t>
            </a:r>
          </a:p>
          <a:p>
            <a:pPr marL="36900" indent="0">
              <a:buNone/>
            </a:pPr>
            <a:r>
              <a:rPr lang="en-GB" u="sng" dirty="0" err="1"/>
              <a:t>isNotEmpty</a:t>
            </a:r>
            <a:r>
              <a:rPr lang="en-GB" u="sng" dirty="0"/>
              <a:t>:</a:t>
            </a:r>
            <a:r>
              <a:rPr lang="en-GB" dirty="0"/>
              <a:t> If the set contains at least one element, it returns true.</a:t>
            </a:r>
          </a:p>
          <a:p>
            <a:pPr marL="36900" indent="0">
              <a:buNone/>
            </a:pPr>
            <a:r>
              <a:rPr lang="en-GB" u="sng" dirty="0"/>
              <a:t>Length</a:t>
            </a:r>
            <a:r>
              <a:rPr lang="en-GB" dirty="0"/>
              <a:t>: It returns the length of the given set.</a:t>
            </a:r>
          </a:p>
          <a:p>
            <a:pPr marL="36900" indent="0">
              <a:buNone/>
            </a:pPr>
            <a:r>
              <a:rPr lang="en-GB" u="sng" dirty="0"/>
              <a:t>Last:</a:t>
            </a:r>
            <a:r>
              <a:rPr lang="en-GB" dirty="0"/>
              <a:t> It is used to get the last element in the given set.</a:t>
            </a:r>
          </a:p>
          <a:p>
            <a:pPr marL="36900" indent="0">
              <a:buNone/>
            </a:pPr>
            <a:r>
              <a:rPr lang="en-GB" u="sng" dirty="0"/>
              <a:t>Single:</a:t>
            </a:r>
            <a:r>
              <a:rPr lang="en-GB" dirty="0"/>
              <a:t> It is used to check whether a set contains only one element.</a:t>
            </a:r>
            <a:endParaRPr lang="en-GB" dirty="0">
              <a:ea typeface="Calibri"/>
              <a:cs typeface="Times New Roman"/>
            </a:endParaRPr>
          </a:p>
          <a:p>
            <a:pPr marL="0" indent="0">
              <a:buNone/>
            </a:pPr>
            <a:endParaRPr lang="en-GB" dirty="0"/>
          </a:p>
        </p:txBody>
      </p:sp>
      <p:sp>
        <p:nvSpPr>
          <p:cNvPr id="2" name="Footer Placeholder 1"/>
          <p:cNvSpPr>
            <a:spLocks noGrp="1"/>
          </p:cNvSpPr>
          <p:nvPr>
            <p:ph type="ftr" sz="quarter" idx="11"/>
          </p:nvPr>
        </p:nvSpPr>
        <p:spPr/>
        <p:txBody>
          <a:bodyPr/>
          <a:lstStyle/>
          <a:p>
            <a:r>
              <a:rPr lang="en-US"/>
              <a:t>IT Industry-Academia Bridge Program</a:t>
            </a:r>
          </a:p>
        </p:txBody>
      </p:sp>
    </p:spTree>
    <p:extLst>
      <p:ext uri="{BB962C8B-B14F-4D97-AF65-F5344CB8AC3E}">
        <p14:creationId xmlns:p14="http://schemas.microsoft.com/office/powerpoint/2010/main" val="3523141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lstStyle/>
          <a:p>
            <a:r>
              <a:rPr lang="en-US" dirty="0"/>
              <a:t>Dart Type System - Map</a:t>
            </a:r>
            <a:endParaRPr lang="en-GB" dirty="0"/>
          </a:p>
        </p:txBody>
      </p:sp>
      <p:sp>
        <p:nvSpPr>
          <p:cNvPr id="9" name="Content Placeholder 8"/>
          <p:cNvSpPr>
            <a:spLocks noGrp="1"/>
          </p:cNvSpPr>
          <p:nvPr>
            <p:ph idx="1"/>
          </p:nvPr>
        </p:nvSpPr>
        <p:spPr/>
        <p:txBody>
          <a:bodyPr>
            <a:normAutofit fontScale="77500" lnSpcReduction="20000"/>
          </a:bodyPr>
          <a:lstStyle/>
          <a:p>
            <a:pPr marL="36900" indent="0">
              <a:buNone/>
            </a:pPr>
            <a:r>
              <a:rPr lang="en-GB" dirty="0"/>
              <a:t>Dart Map is an object that stores data in the form of a key-value pair. </a:t>
            </a:r>
          </a:p>
          <a:p>
            <a:pPr marL="36900" indent="0">
              <a:buNone/>
            </a:pPr>
            <a:r>
              <a:rPr lang="en-GB" dirty="0"/>
              <a:t>Map can be declared by using curly braces {} ,and each key-value pair is separated by the commas(,). </a:t>
            </a:r>
          </a:p>
          <a:p>
            <a:pPr marL="36900" indent="0">
              <a:buNone/>
            </a:pPr>
            <a:r>
              <a:rPr lang="en-GB" dirty="0"/>
              <a:t>Remember key must be unique, but the same value can occur multiple times.</a:t>
            </a:r>
          </a:p>
          <a:p>
            <a:pPr marL="36900" indent="0">
              <a:buNone/>
            </a:pPr>
            <a:r>
              <a:rPr lang="en-US" b="1" dirty="0"/>
              <a:t>Syntax</a:t>
            </a:r>
          </a:p>
          <a:p>
            <a:pPr marL="36900" indent="0">
              <a:buNone/>
            </a:pPr>
            <a:r>
              <a:rPr lang="en-GB" i="1" dirty="0"/>
              <a:t>		</a:t>
            </a:r>
            <a:r>
              <a:rPr lang="en-GB" i="1" dirty="0" err="1"/>
              <a:t>var</a:t>
            </a:r>
            <a:r>
              <a:rPr lang="en-GB" i="1" dirty="0"/>
              <a:t> </a:t>
            </a:r>
            <a:r>
              <a:rPr lang="en-GB" i="1" dirty="0" err="1"/>
              <a:t>map_name</a:t>
            </a:r>
            <a:r>
              <a:rPr lang="en-GB" i="1" dirty="0"/>
              <a:t> = </a:t>
            </a:r>
            <a:r>
              <a:rPr lang="en-GB" b="1" i="1" dirty="0"/>
              <a:t>new</a:t>
            </a:r>
            <a:r>
              <a:rPr lang="en-GB" i="1" dirty="0"/>
              <a:t> map()</a:t>
            </a:r>
            <a:endParaRPr lang="en-GB" dirty="0"/>
          </a:p>
          <a:p>
            <a:pPr marL="36900" indent="0">
              <a:buNone/>
            </a:pPr>
            <a:r>
              <a:rPr lang="en-GB" i="1" dirty="0"/>
              <a:t>		</a:t>
            </a:r>
            <a:r>
              <a:rPr lang="en-GB" i="1" dirty="0" err="1"/>
              <a:t>map_name</a:t>
            </a:r>
            <a:r>
              <a:rPr lang="en-GB" i="1" dirty="0"/>
              <a:t>[key] = value</a:t>
            </a:r>
          </a:p>
          <a:p>
            <a:pPr marL="36900" indent="0">
              <a:buNone/>
            </a:pPr>
            <a:r>
              <a:rPr lang="en-GB" b="1" i="1" dirty="0"/>
              <a:t>Example: </a:t>
            </a:r>
          </a:p>
          <a:p>
            <a:pPr marL="36900" indent="0">
              <a:buNone/>
            </a:pPr>
            <a:r>
              <a:rPr lang="en-GB" i="1" dirty="0"/>
              <a:t>		 </a:t>
            </a:r>
            <a:r>
              <a:rPr lang="en-GB" i="1" dirty="0" err="1"/>
              <a:t>var</a:t>
            </a:r>
            <a:r>
              <a:rPr lang="en-GB" i="1" dirty="0"/>
              <a:t> </a:t>
            </a:r>
            <a:r>
              <a:rPr lang="en-GB" i="1" dirty="0" err="1"/>
              <a:t>mymap</a:t>
            </a:r>
            <a:r>
              <a:rPr lang="en-GB" i="1" dirty="0"/>
              <a:t>  = new Map();</a:t>
            </a:r>
          </a:p>
          <a:p>
            <a:pPr marL="36900" indent="0">
              <a:buNone/>
            </a:pPr>
            <a:r>
              <a:rPr lang="en-GB" i="1" dirty="0"/>
              <a:t> 		 </a:t>
            </a:r>
            <a:r>
              <a:rPr lang="en-GB" i="1" dirty="0" err="1"/>
              <a:t>mymap</a:t>
            </a:r>
            <a:r>
              <a:rPr lang="en-GB" i="1" dirty="0"/>
              <a:t>['value1'] = 5;</a:t>
            </a:r>
          </a:p>
          <a:p>
            <a:pPr marL="36900" indent="0">
              <a:buNone/>
            </a:pPr>
            <a:r>
              <a:rPr lang="en-GB" i="1" dirty="0"/>
              <a:t>  		</a:t>
            </a:r>
            <a:r>
              <a:rPr lang="en-GB" i="1" dirty="0" err="1"/>
              <a:t>mymap</a:t>
            </a:r>
            <a:r>
              <a:rPr lang="en-GB" i="1" dirty="0"/>
              <a:t>['value2'] = 8;</a:t>
            </a:r>
          </a:p>
          <a:p>
            <a:pPr marL="36900" indent="0">
              <a:buNone/>
            </a:pPr>
            <a:r>
              <a:rPr lang="en-GB" i="1" dirty="0"/>
              <a:t>  		print(</a:t>
            </a:r>
            <a:r>
              <a:rPr lang="en-GB" i="1" dirty="0" err="1"/>
              <a:t>mymap</a:t>
            </a:r>
            <a:r>
              <a:rPr lang="en-GB" i="1" dirty="0"/>
              <a:t>);</a:t>
            </a:r>
          </a:p>
          <a:p>
            <a:pPr marL="0" indent="0">
              <a:buNone/>
            </a:pPr>
            <a:endParaRPr lang="en-GB" dirty="0"/>
          </a:p>
        </p:txBody>
      </p:sp>
      <p:sp>
        <p:nvSpPr>
          <p:cNvPr id="2" name="Footer Placeholder 1"/>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2598758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836184" y="562958"/>
            <a:ext cx="10515600" cy="1325563"/>
          </a:xfrm>
        </p:spPr>
        <p:txBody>
          <a:bodyPr/>
          <a:lstStyle/>
          <a:p>
            <a:r>
              <a:rPr lang="en-US" dirty="0"/>
              <a:t>Dart Type System - Map</a:t>
            </a:r>
            <a:endParaRPr lang="en-GB" dirty="0"/>
          </a:p>
        </p:txBody>
      </p:sp>
      <p:sp>
        <p:nvSpPr>
          <p:cNvPr id="4" name="Content Placeholder 3"/>
          <p:cNvSpPr>
            <a:spLocks noGrp="1"/>
          </p:cNvSpPr>
          <p:nvPr>
            <p:ph idx="1"/>
          </p:nvPr>
        </p:nvSpPr>
        <p:spPr/>
        <p:txBody>
          <a:bodyPr>
            <a:normAutofit fontScale="92500" lnSpcReduction="20000"/>
          </a:bodyPr>
          <a:lstStyle/>
          <a:p>
            <a:pPr marL="36900" indent="0">
              <a:buNone/>
            </a:pPr>
            <a:r>
              <a:rPr lang="en-US" b="1" dirty="0"/>
              <a:t>Properties</a:t>
            </a:r>
          </a:p>
          <a:p>
            <a:r>
              <a:rPr lang="en-US" u="sng" dirty="0"/>
              <a:t>Keys:</a:t>
            </a:r>
            <a:r>
              <a:rPr lang="en-US" dirty="0"/>
              <a:t> </a:t>
            </a:r>
            <a:r>
              <a:rPr lang="en-GB" dirty="0"/>
              <a:t>It is used to get all keys as an </a:t>
            </a:r>
            <a:r>
              <a:rPr lang="en-GB" dirty="0" err="1"/>
              <a:t>iterable</a:t>
            </a:r>
            <a:r>
              <a:rPr lang="en-GB" dirty="0"/>
              <a:t> object.</a:t>
            </a:r>
            <a:endParaRPr lang="en-US" dirty="0"/>
          </a:p>
          <a:p>
            <a:r>
              <a:rPr lang="en-US" i="1" u="sng" dirty="0"/>
              <a:t>Values:</a:t>
            </a:r>
            <a:r>
              <a:rPr lang="en-US" dirty="0"/>
              <a:t> </a:t>
            </a:r>
            <a:r>
              <a:rPr lang="en-GB" dirty="0"/>
              <a:t>It is used to get all values as an </a:t>
            </a:r>
            <a:r>
              <a:rPr lang="en-GB" dirty="0" err="1"/>
              <a:t>iterable</a:t>
            </a:r>
            <a:r>
              <a:rPr lang="en-GB" dirty="0"/>
              <a:t> object</a:t>
            </a:r>
            <a:endParaRPr lang="en-US" dirty="0"/>
          </a:p>
          <a:p>
            <a:r>
              <a:rPr lang="en-US" u="sng" dirty="0"/>
              <a:t>Length:</a:t>
            </a:r>
            <a:r>
              <a:rPr lang="en-US" dirty="0"/>
              <a:t> </a:t>
            </a:r>
            <a:r>
              <a:rPr lang="en-GB" dirty="0"/>
              <a:t>It returns the length of the Map object.</a:t>
            </a:r>
            <a:endParaRPr lang="en-US" dirty="0"/>
          </a:p>
          <a:p>
            <a:r>
              <a:rPr lang="en-US" u="sng" dirty="0" err="1"/>
              <a:t>isEmpty</a:t>
            </a:r>
            <a:r>
              <a:rPr lang="en-US" u="sng" dirty="0"/>
              <a:t>:</a:t>
            </a:r>
            <a:r>
              <a:rPr lang="en-US" dirty="0"/>
              <a:t> </a:t>
            </a:r>
            <a:r>
              <a:rPr lang="en-GB" dirty="0"/>
              <a:t>If the Map object contains no value, it returns true.</a:t>
            </a:r>
            <a:endParaRPr lang="en-US" dirty="0"/>
          </a:p>
          <a:p>
            <a:r>
              <a:rPr lang="en-US" u="sng" dirty="0" err="1"/>
              <a:t>isNotEmpty</a:t>
            </a:r>
            <a:r>
              <a:rPr lang="en-US" u="sng" dirty="0"/>
              <a:t>:</a:t>
            </a:r>
            <a:r>
              <a:rPr lang="en-US" dirty="0"/>
              <a:t> </a:t>
            </a:r>
            <a:r>
              <a:rPr lang="en-GB" dirty="0"/>
              <a:t>If the Map object contains at least one value, it returns true.</a:t>
            </a:r>
          </a:p>
          <a:p>
            <a:pPr marL="36900" indent="0">
              <a:buNone/>
            </a:pPr>
            <a:r>
              <a:rPr lang="en-GB" b="1" dirty="0"/>
              <a:t>Map Methods</a:t>
            </a:r>
          </a:p>
          <a:p>
            <a:r>
              <a:rPr lang="en-GB" u="sng" dirty="0" err="1"/>
              <a:t>addAll</a:t>
            </a:r>
            <a:r>
              <a:rPr lang="en-GB" u="sng" dirty="0"/>
              <a:t>()</a:t>
            </a:r>
            <a:r>
              <a:rPr lang="en-GB" dirty="0"/>
              <a:t> - It adds multiple key-value pairs.</a:t>
            </a:r>
          </a:p>
          <a:p>
            <a:r>
              <a:rPr lang="en-GB" u="sng" dirty="0"/>
              <a:t>remove()</a:t>
            </a:r>
            <a:r>
              <a:rPr lang="en-GB" dirty="0"/>
              <a:t> - It eliminates all pairs from the map.</a:t>
            </a:r>
          </a:p>
          <a:p>
            <a:r>
              <a:rPr lang="en-GB" u="sng" dirty="0" err="1"/>
              <a:t>forEach</a:t>
            </a:r>
            <a:r>
              <a:rPr lang="en-GB" u="sng" dirty="0"/>
              <a:t>()</a:t>
            </a:r>
            <a:r>
              <a:rPr lang="en-GB" dirty="0"/>
              <a:t> - It is used to iterate the Map's entries. </a:t>
            </a:r>
          </a:p>
          <a:p>
            <a:pPr marL="0" indent="0">
              <a:buNone/>
            </a:pPr>
            <a:endParaRPr lang="en-GB" dirty="0"/>
          </a:p>
        </p:txBody>
      </p:sp>
      <p:sp>
        <p:nvSpPr>
          <p:cNvPr id="3" name="Footer Placeholder 2"/>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772001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A711-4C89-407D-82E0-D002E4DA2885}"/>
              </a:ext>
            </a:extLst>
          </p:cNvPr>
          <p:cNvSpPr>
            <a:spLocks noGrp="1"/>
          </p:cNvSpPr>
          <p:nvPr>
            <p:ph type="title"/>
          </p:nvPr>
        </p:nvSpPr>
        <p:spPr/>
        <p:txBody>
          <a:bodyPr/>
          <a:lstStyle/>
          <a:p>
            <a:r>
              <a:rPr lang="en-US" dirty="0"/>
              <a:t>Summary</a:t>
            </a:r>
            <a:endParaRPr lang="en-PK" dirty="0"/>
          </a:p>
        </p:txBody>
      </p:sp>
      <p:sp>
        <p:nvSpPr>
          <p:cNvPr id="3" name="Content Placeholder 2">
            <a:extLst>
              <a:ext uri="{FF2B5EF4-FFF2-40B4-BE49-F238E27FC236}">
                <a16:creationId xmlns:a16="http://schemas.microsoft.com/office/drawing/2014/main" id="{2C168BBF-002C-450D-BE30-B5BFD8543E23}"/>
              </a:ext>
            </a:extLst>
          </p:cNvPr>
          <p:cNvSpPr>
            <a:spLocks noGrp="1"/>
          </p:cNvSpPr>
          <p:nvPr>
            <p:ph idx="1"/>
          </p:nvPr>
        </p:nvSpPr>
        <p:spPr>
          <a:xfrm>
            <a:off x="838200" y="1690688"/>
            <a:ext cx="10515600" cy="4351338"/>
          </a:xfrm>
        </p:spPr>
        <p:txBody>
          <a:bodyPr>
            <a:normAutofit/>
          </a:bodyPr>
          <a:lstStyle/>
          <a:p>
            <a:pPr marL="0" indent="0">
              <a:buNone/>
            </a:pPr>
            <a:r>
              <a:rPr lang="en-US" sz="3600" dirty="0"/>
              <a:t>Today we have learned about:</a:t>
            </a:r>
          </a:p>
          <a:p>
            <a:pPr marL="0" indent="0">
              <a:buNone/>
            </a:pPr>
            <a:endParaRPr lang="en-US" sz="2400" dirty="0">
              <a:effectLst/>
              <a:ea typeface="Calibri" panose="020F0502020204030204" pitchFamily="34" charset="0"/>
              <a:cs typeface="Times New Roman" panose="02020603050405020304" pitchFamily="18" charset="0"/>
            </a:endParaRPr>
          </a:p>
          <a:p>
            <a:pPr marL="0" indent="0">
              <a:buNone/>
            </a:pPr>
            <a:r>
              <a:rPr lang="en-US" sz="2400" dirty="0">
                <a:effectLst/>
                <a:ea typeface="Calibri" panose="020F0502020204030204" pitchFamily="34" charset="0"/>
                <a:cs typeface="Times New Roman" panose="02020603050405020304" pitchFamily="18" charset="0"/>
              </a:rPr>
              <a:t>Implementing basic features in DART for solid foundation for advance concepts.</a:t>
            </a:r>
            <a:endParaRPr lang="en-US" sz="3600" dirty="0"/>
          </a:p>
          <a:p>
            <a:pPr marL="342900" lvl="0" indent="-342900">
              <a:lnSpc>
                <a:spcPct val="107000"/>
              </a:lnSpc>
              <a:buFont typeface="Symbol" panose="05050102010706020507" pitchFamily="18" charset="2"/>
              <a:buChar char=""/>
            </a:pPr>
            <a:r>
              <a:rPr lang="en-US" sz="2400" dirty="0">
                <a:effectLst/>
                <a:ea typeface="Calibri" panose="020F0502020204030204" pitchFamily="34" charset="0"/>
                <a:cs typeface="Times New Roman" panose="02020603050405020304" pitchFamily="18" charset="0"/>
              </a:rPr>
              <a:t>Dart Basic</a:t>
            </a:r>
            <a:endParaRPr lang="en-PK" sz="2400" dirty="0">
              <a:effectLs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400" dirty="0">
                <a:effectLst/>
                <a:ea typeface="Calibri" panose="020F0502020204030204" pitchFamily="34" charset="0"/>
                <a:cs typeface="Times New Roman" panose="02020603050405020304" pitchFamily="18" charset="0"/>
              </a:rPr>
              <a:t>Dart Main() fun</a:t>
            </a:r>
            <a:endParaRPr lang="en-PK" sz="24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400" dirty="0">
                <a:effectLst/>
                <a:ea typeface="Calibri" panose="020F0502020204030204" pitchFamily="34" charset="0"/>
                <a:cs typeface="Times New Roman" panose="02020603050405020304" pitchFamily="18" charset="0"/>
              </a:rPr>
              <a:t>Dart Type System</a:t>
            </a:r>
            <a:endParaRPr lang="en-US" sz="2400" dirty="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400" dirty="0">
                <a:effectLst/>
                <a:ea typeface="Calibri" panose="020F0502020204030204" pitchFamily="34" charset="0"/>
              </a:rPr>
              <a:t>Dart Variables</a:t>
            </a:r>
            <a:endParaRPr lang="en-PK" sz="3600" dirty="0"/>
          </a:p>
        </p:txBody>
      </p:sp>
      <p:sp>
        <p:nvSpPr>
          <p:cNvPr id="4" name="Footer Placeholder 3">
            <a:extLst>
              <a:ext uri="{FF2B5EF4-FFF2-40B4-BE49-F238E27FC236}">
                <a16:creationId xmlns:a16="http://schemas.microsoft.com/office/drawing/2014/main" id="{2612C155-7EA7-48F7-8580-6D177FA5AE16}"/>
              </a:ext>
            </a:extLst>
          </p:cNvPr>
          <p:cNvSpPr>
            <a:spLocks noGrp="1"/>
          </p:cNvSpPr>
          <p:nvPr>
            <p:ph type="ftr" sz="quarter" idx="11"/>
          </p:nvPr>
        </p:nvSpPr>
        <p:spPr/>
        <p:txBody>
          <a:bodyPr/>
          <a:lstStyle/>
          <a:p>
            <a:r>
              <a:rPr lang="en-US"/>
              <a:t>IT Industry-Academia Bridge Program</a:t>
            </a:r>
          </a:p>
        </p:txBody>
      </p:sp>
      <p:sp>
        <p:nvSpPr>
          <p:cNvPr id="5" name="Isosceles Triangle 3">
            <a:extLst>
              <a:ext uri="{FF2B5EF4-FFF2-40B4-BE49-F238E27FC236}">
                <a16:creationId xmlns:a16="http://schemas.microsoft.com/office/drawing/2014/main" id="{A7BBE944-724E-47B6-8546-F878895367FA}"/>
              </a:ext>
            </a:extLst>
          </p:cNvPr>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6DDAE02-12E6-407D-BDEB-61BBF590BB63}"/>
              </a:ext>
            </a:extLst>
          </p:cNvPr>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0AC9CB5-6E47-4F0C-B720-F9EF61328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Tree>
    <p:extLst>
      <p:ext uri="{BB962C8B-B14F-4D97-AF65-F5344CB8AC3E}">
        <p14:creationId xmlns:p14="http://schemas.microsoft.com/office/powerpoint/2010/main" val="245356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A711-4C89-407D-82E0-D002E4DA2885}"/>
              </a:ext>
            </a:extLst>
          </p:cNvPr>
          <p:cNvSpPr>
            <a:spLocks noGrp="1"/>
          </p:cNvSpPr>
          <p:nvPr>
            <p:ph type="title"/>
          </p:nvPr>
        </p:nvSpPr>
        <p:spPr/>
        <p:txBody>
          <a:bodyPr/>
          <a:lstStyle/>
          <a:p>
            <a:r>
              <a:rPr lang="en-US" dirty="0"/>
              <a:t>In Next Lecture:</a:t>
            </a:r>
            <a:endParaRPr lang="en-PK" dirty="0"/>
          </a:p>
        </p:txBody>
      </p:sp>
      <p:sp>
        <p:nvSpPr>
          <p:cNvPr id="3" name="Content Placeholder 2">
            <a:extLst>
              <a:ext uri="{FF2B5EF4-FFF2-40B4-BE49-F238E27FC236}">
                <a16:creationId xmlns:a16="http://schemas.microsoft.com/office/drawing/2014/main" id="{2C168BBF-002C-450D-BE30-B5BFD8543E23}"/>
              </a:ext>
            </a:extLst>
          </p:cNvPr>
          <p:cNvSpPr>
            <a:spLocks noGrp="1"/>
          </p:cNvSpPr>
          <p:nvPr>
            <p:ph idx="1"/>
          </p:nvPr>
        </p:nvSpPr>
        <p:spPr>
          <a:xfrm>
            <a:off x="838200" y="1690688"/>
            <a:ext cx="10515600" cy="4351338"/>
          </a:xfrm>
        </p:spPr>
        <p:txBody>
          <a:bodyPr>
            <a:normAutofit/>
          </a:bodyPr>
          <a:lstStyle/>
          <a:p>
            <a:pPr marL="0" indent="0">
              <a:buNone/>
            </a:pPr>
            <a:endParaRPr lang="en-US" sz="4000" dirty="0"/>
          </a:p>
          <a:p>
            <a:pPr marL="0" indent="0">
              <a:buNone/>
            </a:pPr>
            <a:r>
              <a:rPr lang="en-US" sz="4000" dirty="0"/>
              <a:t>We will Cover:</a:t>
            </a:r>
          </a:p>
          <a:p>
            <a:pPr marL="342900" lvl="0" indent="-342900">
              <a:lnSpc>
                <a:spcPct val="115000"/>
              </a:lnSpc>
              <a:spcAft>
                <a:spcPts val="1000"/>
              </a:spcAft>
              <a:buFont typeface="Symbol" panose="05050102010706020507" pitchFamily="18" charset="2"/>
              <a:buChar char=""/>
            </a:pPr>
            <a:r>
              <a:rPr lang="en-US" sz="2400" dirty="0">
                <a:effectLst/>
                <a:ea typeface="Calibri" panose="020F0502020204030204" pitchFamily="34" charset="0"/>
                <a:cs typeface="Times New Roman" panose="02020603050405020304" pitchFamily="18" charset="0"/>
              </a:rPr>
              <a:t>Dart Collection</a:t>
            </a:r>
            <a:endParaRPr lang="en-PK" sz="2400" dirty="0">
              <a:effectLst/>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2400" dirty="0">
                <a:effectLst/>
                <a:ea typeface="Calibri" panose="020F0502020204030204" pitchFamily="34" charset="0"/>
                <a:cs typeface="Times New Roman" panose="02020603050405020304" pitchFamily="18" charset="0"/>
              </a:rPr>
              <a:t>Decision Tree and Loop</a:t>
            </a:r>
            <a:endParaRPr lang="en-PK" sz="2400" dirty="0">
              <a:effectLst/>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2400" dirty="0">
                <a:effectLst/>
                <a:ea typeface="Calibri" panose="020F0502020204030204" pitchFamily="34" charset="0"/>
                <a:cs typeface="Times New Roman" panose="02020603050405020304" pitchFamily="18" charset="0"/>
              </a:rPr>
              <a:t>Functions</a:t>
            </a:r>
            <a:endParaRPr lang="en-US" sz="2400" dirty="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2400" dirty="0">
                <a:effectLst/>
                <a:ea typeface="Calibri" panose="020F0502020204030204" pitchFamily="34" charset="0"/>
              </a:rPr>
              <a:t>OOP (classes &amp; Interface)</a:t>
            </a:r>
            <a:endParaRPr lang="en-PK" sz="4400" dirty="0"/>
          </a:p>
        </p:txBody>
      </p:sp>
      <p:sp>
        <p:nvSpPr>
          <p:cNvPr id="4" name="Footer Placeholder 3">
            <a:extLst>
              <a:ext uri="{FF2B5EF4-FFF2-40B4-BE49-F238E27FC236}">
                <a16:creationId xmlns:a16="http://schemas.microsoft.com/office/drawing/2014/main" id="{2612C155-7EA7-48F7-8580-6D177FA5AE16}"/>
              </a:ext>
            </a:extLst>
          </p:cNvPr>
          <p:cNvSpPr>
            <a:spLocks noGrp="1"/>
          </p:cNvSpPr>
          <p:nvPr>
            <p:ph type="ftr" sz="quarter" idx="11"/>
          </p:nvPr>
        </p:nvSpPr>
        <p:spPr/>
        <p:txBody>
          <a:bodyPr/>
          <a:lstStyle/>
          <a:p>
            <a:r>
              <a:rPr lang="en-US"/>
              <a:t>IT Industry-Academia Bridge Program</a:t>
            </a:r>
          </a:p>
        </p:txBody>
      </p:sp>
      <p:sp>
        <p:nvSpPr>
          <p:cNvPr id="5" name="Isosceles Triangle 3">
            <a:extLst>
              <a:ext uri="{FF2B5EF4-FFF2-40B4-BE49-F238E27FC236}">
                <a16:creationId xmlns:a16="http://schemas.microsoft.com/office/drawing/2014/main" id="{A7BBE944-724E-47B6-8546-F878895367FA}"/>
              </a:ext>
            </a:extLst>
          </p:cNvPr>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6DDAE02-12E6-407D-BDEB-61BBF590BB63}"/>
              </a:ext>
            </a:extLst>
          </p:cNvPr>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0AC9CB5-6E47-4F0C-B720-F9EF61328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Tree>
    <p:extLst>
      <p:ext uri="{BB962C8B-B14F-4D97-AF65-F5344CB8AC3E}">
        <p14:creationId xmlns:p14="http://schemas.microsoft.com/office/powerpoint/2010/main" val="4168244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a:xfrm>
            <a:off x="1347652" y="481535"/>
            <a:ext cx="10515600" cy="1325563"/>
          </a:xfrm>
        </p:spPr>
        <p:txBody>
          <a:bodyPr/>
          <a:lstStyle/>
          <a:p>
            <a:r>
              <a:rPr lang="en-US" b="1" dirty="0"/>
              <a:t>Topics to be Covered</a:t>
            </a:r>
            <a:endParaRPr lang="en-GB" dirty="0"/>
          </a:p>
        </p:txBody>
      </p:sp>
      <p:sp>
        <p:nvSpPr>
          <p:cNvPr id="9" name="Content Placeholder 8"/>
          <p:cNvSpPr>
            <a:spLocks noGrp="1"/>
          </p:cNvSpPr>
          <p:nvPr>
            <p:ph idx="1"/>
          </p:nvPr>
        </p:nvSpPr>
        <p:spPr>
          <a:xfrm>
            <a:off x="1676400" y="2206553"/>
            <a:ext cx="10515600" cy="4351338"/>
          </a:xfrm>
        </p:spPr>
        <p:txBody>
          <a:bodyPr/>
          <a:lstStyle/>
          <a:p>
            <a:pPr marL="0" indent="0">
              <a:buNone/>
            </a:pPr>
            <a:r>
              <a:rPr lang="en-US" dirty="0"/>
              <a:t>We will Cover :</a:t>
            </a:r>
          </a:p>
          <a:p>
            <a:pPr marL="0" indent="0">
              <a:buNone/>
            </a:pPr>
            <a:endParaRPr lang="en-US" dirty="0"/>
          </a:p>
          <a:p>
            <a:r>
              <a:rPr lang="en-US" dirty="0"/>
              <a:t>What is Dart</a:t>
            </a:r>
          </a:p>
          <a:p>
            <a:r>
              <a:rPr lang="en-US" dirty="0"/>
              <a:t>Dart Main Function</a:t>
            </a:r>
          </a:p>
          <a:p>
            <a:r>
              <a:rPr lang="en-US" dirty="0"/>
              <a:t>Dart Type System</a:t>
            </a:r>
          </a:p>
          <a:p>
            <a:r>
              <a:rPr lang="en-US" dirty="0"/>
              <a:t>Dart Variables</a:t>
            </a:r>
          </a:p>
          <a:p>
            <a:r>
              <a:rPr lang="en-US" dirty="0"/>
              <a:t>Dart Collection</a:t>
            </a:r>
            <a:endParaRPr lang="en-GB" dirty="0"/>
          </a:p>
          <a:p>
            <a:pPr marL="0" indent="0">
              <a:buNone/>
            </a:pPr>
            <a:endParaRPr lang="en-GB" dirty="0"/>
          </a:p>
        </p:txBody>
      </p:sp>
      <p:sp>
        <p:nvSpPr>
          <p:cNvPr id="2" name="Footer Placeholder 1"/>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3928597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4356" y="612532"/>
            <a:ext cx="2629902" cy="781456"/>
          </a:xfrm>
          <a:prstGeom prst="rect">
            <a:avLst/>
          </a:prstGeom>
        </p:spPr>
      </p:pic>
      <p:sp>
        <p:nvSpPr>
          <p:cNvPr id="3" name="Title 2"/>
          <p:cNvSpPr>
            <a:spLocks noGrp="1"/>
          </p:cNvSpPr>
          <p:nvPr>
            <p:ph type="title"/>
          </p:nvPr>
        </p:nvSpPr>
        <p:spPr>
          <a:xfrm>
            <a:off x="829081" y="761775"/>
            <a:ext cx="10515600" cy="1325563"/>
          </a:xfrm>
        </p:spPr>
        <p:txBody>
          <a:bodyPr/>
          <a:lstStyle/>
          <a:p>
            <a:r>
              <a:rPr lang="en-US" sz="4400" b="1" dirty="0"/>
              <a:t>Dart Language Part-1</a:t>
            </a:r>
            <a:endParaRPr lang="en-GB" dirty="0"/>
          </a:p>
        </p:txBody>
      </p:sp>
      <p:sp>
        <p:nvSpPr>
          <p:cNvPr id="7" name="Content Placeholder 6"/>
          <p:cNvSpPr>
            <a:spLocks noGrp="1"/>
          </p:cNvSpPr>
          <p:nvPr>
            <p:ph idx="1"/>
          </p:nvPr>
        </p:nvSpPr>
        <p:spPr>
          <a:xfrm>
            <a:off x="1852338" y="2459645"/>
            <a:ext cx="8469086" cy="1680197"/>
          </a:xfrm>
        </p:spPr>
        <p:txBody>
          <a:bodyPr>
            <a:normAutofit/>
          </a:bodyPr>
          <a:lstStyle/>
          <a:p>
            <a:pPr marL="0" indent="0">
              <a:buNone/>
            </a:pPr>
            <a:r>
              <a:rPr lang="en-US" sz="3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To develop an application in Flutter, you need a solid knowledge about one programming language “Dart”.</a:t>
            </a:r>
            <a:endParaRPr lang="en-GB" sz="3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0" indent="0">
              <a:buNone/>
            </a:pPr>
            <a:endParaRPr lang="en-GB" sz="3600" dirty="0"/>
          </a:p>
        </p:txBody>
      </p:sp>
      <p:sp>
        <p:nvSpPr>
          <p:cNvPr id="2" name="Footer Placeholder 1"/>
          <p:cNvSpPr>
            <a:spLocks noGrp="1"/>
          </p:cNvSpPr>
          <p:nvPr>
            <p:ph type="ftr" sz="quarter" idx="11"/>
          </p:nvPr>
        </p:nvSpPr>
        <p:spPr/>
        <p:txBody>
          <a:bodyPr/>
          <a:lstStyle/>
          <a:p>
            <a:r>
              <a:rPr lang="en-US"/>
              <a:t>IT Industry-Academia Bridge Program</a:t>
            </a:r>
          </a:p>
        </p:txBody>
      </p:sp>
    </p:spTree>
    <p:extLst>
      <p:ext uri="{BB962C8B-B14F-4D97-AF65-F5344CB8AC3E}">
        <p14:creationId xmlns:p14="http://schemas.microsoft.com/office/powerpoint/2010/main" val="2861017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71498" y="612531"/>
            <a:ext cx="10515600" cy="1325563"/>
          </a:xfrm>
        </p:spPr>
        <p:txBody>
          <a:bodyPr/>
          <a:lstStyle/>
          <a:p>
            <a:pPr algn="ctr"/>
            <a:r>
              <a:rPr lang="en-US" dirty="0"/>
              <a:t>What is Dart?</a:t>
            </a:r>
            <a:endParaRPr lang="en-GB" dirty="0"/>
          </a:p>
        </p:txBody>
      </p:sp>
      <p:sp>
        <p:nvSpPr>
          <p:cNvPr id="4" name="Content Placeholder 3"/>
          <p:cNvSpPr>
            <a:spLocks noGrp="1"/>
          </p:cNvSpPr>
          <p:nvPr>
            <p:ph idx="1"/>
          </p:nvPr>
        </p:nvSpPr>
        <p:spPr>
          <a:xfrm>
            <a:off x="997155" y="2368938"/>
            <a:ext cx="10515600" cy="2746375"/>
          </a:xfrm>
        </p:spPr>
        <p:txBody>
          <a:bodyPr/>
          <a:lstStyle/>
          <a:p>
            <a:r>
              <a:rPr lang="en-US" dirty="0"/>
              <a:t>Dart is an object oriented programming language developed by Google in 2011, similar to java script. Dart has the optional ability to convert Dart code in java script for web application. Google use it to develop Web application.</a:t>
            </a:r>
            <a:endParaRPr lang="en-GB" dirty="0"/>
          </a:p>
          <a:p>
            <a:r>
              <a:rPr lang="en-US" dirty="0"/>
              <a:t>Normally you can use browser based editor for Dart coding, but latter to build a project, local code editor is required.</a:t>
            </a:r>
            <a:endParaRPr lang="en-GB" dirty="0"/>
          </a:p>
          <a:p>
            <a:pPr marL="0" indent="0">
              <a:buNone/>
            </a:pPr>
            <a:endParaRPr lang="en-GB" dirty="0"/>
          </a:p>
        </p:txBody>
      </p:sp>
      <p:sp>
        <p:nvSpPr>
          <p:cNvPr id="3" name="Footer Placeholder 2"/>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1239838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Dart main() Function</a:t>
            </a:r>
            <a:endParaRPr lang="en-GB" dirty="0"/>
          </a:p>
        </p:txBody>
      </p:sp>
      <p:sp>
        <p:nvSpPr>
          <p:cNvPr id="3" name="Content Placeholder 2"/>
          <p:cNvSpPr>
            <a:spLocks noGrp="1"/>
          </p:cNvSpPr>
          <p:nvPr>
            <p:ph idx="1"/>
          </p:nvPr>
        </p:nvSpPr>
        <p:spPr>
          <a:xfrm>
            <a:off x="838200" y="1825624"/>
            <a:ext cx="10515600" cy="4598621"/>
          </a:xfrm>
        </p:spPr>
        <p:txBody>
          <a:bodyPr>
            <a:normAutofit/>
          </a:bodyPr>
          <a:lstStyle/>
          <a:p>
            <a:pPr marL="0" indent="0">
              <a:buNone/>
            </a:pPr>
            <a:r>
              <a:rPr lang="en-US" dirty="0"/>
              <a:t>It supports most of the common concepts of programming languages like classes, interfaces, functions.</a:t>
            </a:r>
          </a:p>
          <a:p>
            <a:pPr marL="0" indent="0">
              <a:buNone/>
            </a:pPr>
            <a:endParaRPr lang="en-US" dirty="0"/>
          </a:p>
          <a:p>
            <a:pPr indent="-342900">
              <a:spcBef>
                <a:spcPts val="0"/>
              </a:spcBef>
              <a:spcAft>
                <a:spcPts val="800"/>
              </a:spcAft>
              <a:buSzPts val="1000"/>
            </a:pPr>
            <a:r>
              <a:rPr lang="en-US" dirty="0"/>
              <a:t>The following code shows a simple Dart program: </a:t>
            </a:r>
            <a:br>
              <a:rPr lang="en-US" dirty="0"/>
            </a:br>
            <a:r>
              <a:rPr lang="en-US" dirty="0"/>
              <a:t>			</a:t>
            </a:r>
            <a:r>
              <a:rPr lang="en-US" sz="2200" i="1" dirty="0"/>
              <a:t>void main()</a:t>
            </a:r>
            <a:br>
              <a:rPr lang="en-US" sz="2200" i="1" dirty="0"/>
            </a:br>
            <a:r>
              <a:rPr lang="en-US" sz="2200" i="1" dirty="0"/>
              <a:t>			{</a:t>
            </a:r>
            <a:br>
              <a:rPr lang="en-US" sz="2200" i="1" dirty="0"/>
            </a:br>
            <a:r>
              <a:rPr lang="en-US" sz="2200" i="1" dirty="0"/>
              <a:t>				print("Dart language is easy to learn");</a:t>
            </a:r>
            <a:br>
              <a:rPr lang="en-US" sz="2200" i="1" dirty="0"/>
            </a:br>
            <a:r>
              <a:rPr lang="en-US" sz="2200" i="1" dirty="0"/>
              <a:t>			} </a:t>
            </a:r>
          </a:p>
          <a:p>
            <a:pPr marL="338138" indent="-338138">
              <a:spcBef>
                <a:spcPts val="0"/>
              </a:spcBef>
              <a:spcAft>
                <a:spcPts val="800"/>
              </a:spcAft>
              <a:buSzPts val="1000"/>
              <a:buFont typeface="Courier New" panose="02070309020205020404" pitchFamily="49" charset="0"/>
              <a:buChar char="o"/>
            </a:pPr>
            <a:r>
              <a:rPr lang="en-US" sz="2600" dirty="0"/>
              <a:t>You can test Dart code online by using Dart pad available at https://dartpad.dartlang.org</a:t>
            </a:r>
            <a:endParaRPr lang="en-GB" sz="2200" dirty="0"/>
          </a:p>
        </p:txBody>
      </p:sp>
      <p:sp>
        <p:nvSpPr>
          <p:cNvPr id="4" name="Footer Placeholder 3"/>
          <p:cNvSpPr>
            <a:spLocks noGrp="1"/>
          </p:cNvSpPr>
          <p:nvPr>
            <p:ph type="ftr" sz="quarter" idx="11"/>
          </p:nvPr>
        </p:nvSpPr>
        <p:spPr/>
        <p:txBody>
          <a:bodyPr/>
          <a:lstStyle/>
          <a:p>
            <a:r>
              <a:rPr lang="en-US"/>
              <a:t>IT Industry-Academia Bridge Program</a:t>
            </a:r>
          </a:p>
        </p:txBody>
      </p:sp>
    </p:spTree>
    <p:extLst>
      <p:ext uri="{BB962C8B-B14F-4D97-AF65-F5344CB8AC3E}">
        <p14:creationId xmlns:p14="http://schemas.microsoft.com/office/powerpoint/2010/main" val="818068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6960" y="612532"/>
            <a:ext cx="1547298" cy="459768"/>
          </a:xfrm>
          <a:prstGeom prst="rect">
            <a:avLst/>
          </a:prstGeom>
        </p:spPr>
      </p:pic>
      <p:sp>
        <p:nvSpPr>
          <p:cNvPr id="3" name="Title 2"/>
          <p:cNvSpPr>
            <a:spLocks noGrp="1"/>
          </p:cNvSpPr>
          <p:nvPr>
            <p:ph type="title"/>
          </p:nvPr>
        </p:nvSpPr>
        <p:spPr/>
        <p:txBody>
          <a:bodyPr/>
          <a:lstStyle/>
          <a:p>
            <a:pPr algn="ctr"/>
            <a:r>
              <a:rPr lang="en-US" dirty="0"/>
              <a:t>Dart Type System</a:t>
            </a:r>
            <a:endParaRPr lang="en-GB" dirty="0"/>
          </a:p>
        </p:txBody>
      </p:sp>
      <p:sp>
        <p:nvSpPr>
          <p:cNvPr id="7" name="Content Placeholder 6"/>
          <p:cNvSpPr>
            <a:spLocks noGrp="1"/>
          </p:cNvSpPr>
          <p:nvPr>
            <p:ph idx="1"/>
          </p:nvPr>
        </p:nvSpPr>
        <p:spPr/>
        <p:txBody>
          <a:bodyPr/>
          <a:lstStyle/>
          <a:p>
            <a:pPr marL="0" indent="0">
              <a:buNone/>
            </a:pPr>
            <a:r>
              <a:rPr lang="en-US" dirty="0"/>
              <a:t>Dart is a Strongly Typed programming language. It means, each value you use in your programming language has a type.</a:t>
            </a:r>
          </a:p>
          <a:p>
            <a:pPr marL="0" indent="0">
              <a:buNone/>
            </a:pPr>
            <a:endParaRPr lang="en-GB" dirty="0"/>
          </a:p>
        </p:txBody>
      </p:sp>
      <p:sp>
        <p:nvSpPr>
          <p:cNvPr id="2" name="Footer Placeholder 1"/>
          <p:cNvSpPr>
            <a:spLocks noGrp="1"/>
          </p:cNvSpPr>
          <p:nvPr>
            <p:ph type="ftr" sz="quarter" idx="11"/>
          </p:nvPr>
        </p:nvSpPr>
        <p:spPr/>
        <p:txBody>
          <a:bodyPr/>
          <a:lstStyle/>
          <a:p>
            <a:r>
              <a:rPr lang="en-US"/>
              <a:t>IT Industry-Academia Bridge Program</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5971" y="3287533"/>
            <a:ext cx="8358187" cy="241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7447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9421" y="612532"/>
            <a:ext cx="2714837" cy="806694"/>
          </a:xfrm>
          <a:prstGeom prst="rect">
            <a:avLst/>
          </a:prstGeom>
        </p:spPr>
      </p:pic>
      <p:sp>
        <p:nvSpPr>
          <p:cNvPr id="3" name="Title 2"/>
          <p:cNvSpPr>
            <a:spLocks noGrp="1"/>
          </p:cNvSpPr>
          <p:nvPr>
            <p:ph type="title"/>
          </p:nvPr>
        </p:nvSpPr>
        <p:spPr/>
        <p:txBody>
          <a:bodyPr/>
          <a:lstStyle/>
          <a:p>
            <a:r>
              <a:rPr lang="en-US" dirty="0"/>
              <a:t>Dart Type System - </a:t>
            </a:r>
            <a:r>
              <a:rPr lang="en-US" dirty="0" err="1"/>
              <a:t>Var</a:t>
            </a:r>
            <a:r>
              <a:rPr lang="en-US" dirty="0"/>
              <a:t> </a:t>
            </a:r>
            <a:r>
              <a:rPr lang="en-US" dirty="0" err="1"/>
              <a:t>vs</a:t>
            </a:r>
            <a:r>
              <a:rPr lang="en-US" dirty="0"/>
              <a:t> Dynamic</a:t>
            </a:r>
            <a:endParaRPr lang="en-GB" dirty="0"/>
          </a:p>
        </p:txBody>
      </p:sp>
      <p:sp>
        <p:nvSpPr>
          <p:cNvPr id="9" name="Content Placeholder 8"/>
          <p:cNvSpPr>
            <a:spLocks noGrp="1"/>
          </p:cNvSpPr>
          <p:nvPr>
            <p:ph idx="1"/>
          </p:nvPr>
        </p:nvSpPr>
        <p:spPr/>
        <p:txBody>
          <a:bodyPr>
            <a:normAutofit fontScale="70000" lnSpcReduction="20000"/>
          </a:bodyPr>
          <a:lstStyle/>
          <a:p>
            <a:pPr>
              <a:lnSpc>
                <a:spcPct val="124000"/>
              </a:lnSpc>
              <a:spcBef>
                <a:spcPts val="0"/>
              </a:spcBef>
            </a:pPr>
            <a:r>
              <a:rPr lang="en-US" sz="3800" dirty="0" err="1"/>
              <a:t>var</a:t>
            </a:r>
            <a:r>
              <a:rPr lang="en-US" sz="3800" dirty="0"/>
              <a:t>:</a:t>
            </a:r>
            <a:r>
              <a:rPr lang="en-US" sz="2600" dirty="0"/>
              <a:t> Dart provide a type-safe variable keyword, which does not require explicit type declaration.</a:t>
            </a:r>
          </a:p>
          <a:p>
            <a:pPr marL="0" indent="0">
              <a:lnSpc>
                <a:spcPct val="124000"/>
              </a:lnSpc>
              <a:spcBef>
                <a:spcPts val="0"/>
              </a:spcBef>
              <a:buNone/>
            </a:pPr>
            <a:r>
              <a:rPr lang="en-US" sz="2600" dirty="0"/>
              <a:t>		</a:t>
            </a:r>
            <a:r>
              <a:rPr lang="en-US" sz="2600" dirty="0" err="1"/>
              <a:t>var</a:t>
            </a:r>
            <a:r>
              <a:rPr lang="en-US" sz="2600" dirty="0"/>
              <a:t> name = ‘Smith’;</a:t>
            </a:r>
          </a:p>
          <a:p>
            <a:pPr marL="0" indent="0">
              <a:lnSpc>
                <a:spcPct val="124000"/>
              </a:lnSpc>
              <a:spcBef>
                <a:spcPts val="0"/>
              </a:spcBef>
              <a:buNone/>
            </a:pPr>
            <a:r>
              <a:rPr lang="en-US" sz="2600" dirty="0"/>
              <a:t>Variable name is reference to memory, where data is stored.  Dart compiler define the type of data after value declaration and can't change TYPE of the variable, but can change VALUE of the variable later in code. </a:t>
            </a:r>
          </a:p>
          <a:p>
            <a:pPr marL="400050" lvl="1" indent="0">
              <a:lnSpc>
                <a:spcPct val="124000"/>
              </a:lnSpc>
              <a:spcBef>
                <a:spcPts val="0"/>
              </a:spcBef>
              <a:buNone/>
            </a:pPr>
            <a:r>
              <a:rPr lang="en-US" sz="2600" dirty="0"/>
              <a:t>		</a:t>
            </a:r>
            <a:r>
              <a:rPr lang="en-US" sz="2600" dirty="0" err="1"/>
              <a:t>var</a:t>
            </a:r>
            <a:r>
              <a:rPr lang="en-US" sz="2600" dirty="0"/>
              <a:t> value = ‘Hello’</a:t>
            </a:r>
          </a:p>
          <a:p>
            <a:pPr marL="400050" lvl="1" indent="0">
              <a:lnSpc>
                <a:spcPct val="124000"/>
              </a:lnSpc>
              <a:spcBef>
                <a:spcPts val="0"/>
              </a:spcBef>
              <a:buNone/>
            </a:pPr>
            <a:r>
              <a:rPr lang="en-US" sz="2600" dirty="0"/>
              <a:t>		value = 6;    //</a:t>
            </a:r>
            <a:r>
              <a:rPr lang="en-US" sz="2200" dirty="0"/>
              <a:t>“A value of type ‘</a:t>
            </a:r>
            <a:r>
              <a:rPr lang="en-US" sz="2200" dirty="0" err="1"/>
              <a:t>int</a:t>
            </a:r>
            <a:r>
              <a:rPr lang="en-US" sz="2200" dirty="0"/>
              <a:t>’ cannot be assigned to a variable of type ‘string’”</a:t>
            </a:r>
            <a:endParaRPr lang="en-US" sz="2600" dirty="0"/>
          </a:p>
          <a:p>
            <a:pPr marL="0" indent="0">
              <a:lnSpc>
                <a:spcPct val="124000"/>
              </a:lnSpc>
              <a:spcBef>
                <a:spcPts val="0"/>
              </a:spcBef>
              <a:buNone/>
            </a:pPr>
            <a:endParaRPr lang="en-US" sz="2600" dirty="0"/>
          </a:p>
          <a:p>
            <a:pPr>
              <a:lnSpc>
                <a:spcPct val="124000"/>
              </a:lnSpc>
              <a:spcBef>
                <a:spcPts val="0"/>
              </a:spcBef>
            </a:pPr>
            <a:r>
              <a:rPr lang="en-US" sz="3800" dirty="0"/>
              <a:t>dynamic:</a:t>
            </a:r>
            <a:r>
              <a:rPr lang="en-US" sz="2600" dirty="0"/>
              <a:t> variables that declared without a static type are declared as dynamic. </a:t>
            </a:r>
          </a:p>
          <a:p>
            <a:pPr marL="0" indent="0">
              <a:lnSpc>
                <a:spcPct val="124000"/>
              </a:lnSpc>
              <a:spcBef>
                <a:spcPts val="0"/>
              </a:spcBef>
              <a:buNone/>
            </a:pPr>
            <a:r>
              <a:rPr lang="en-US" sz="2600" dirty="0"/>
              <a:t>		dynamic name = ‘Smith’;</a:t>
            </a:r>
          </a:p>
          <a:p>
            <a:pPr marL="0" indent="0">
              <a:lnSpc>
                <a:spcPct val="124000"/>
              </a:lnSpc>
              <a:spcBef>
                <a:spcPts val="0"/>
              </a:spcBef>
              <a:buNone/>
            </a:pPr>
            <a:r>
              <a:rPr lang="en-US" sz="2600" dirty="0"/>
              <a:t>dynamic can change TYPE of the variable, &amp; can change VALUE of the variable later in code</a:t>
            </a:r>
          </a:p>
          <a:p>
            <a:pPr marL="400050" lvl="1" indent="0">
              <a:lnSpc>
                <a:spcPct val="124000"/>
              </a:lnSpc>
              <a:spcBef>
                <a:spcPts val="0"/>
              </a:spcBef>
              <a:buNone/>
            </a:pPr>
            <a:r>
              <a:rPr lang="en-US" sz="2600" dirty="0"/>
              <a:t>		</a:t>
            </a:r>
            <a:r>
              <a:rPr lang="en-US" sz="2600" dirty="0" err="1"/>
              <a:t>var</a:t>
            </a:r>
            <a:r>
              <a:rPr lang="en-US" sz="2600" dirty="0"/>
              <a:t> value = ‘Hello’</a:t>
            </a:r>
          </a:p>
          <a:p>
            <a:pPr marL="400050" lvl="1" indent="0">
              <a:lnSpc>
                <a:spcPct val="124000"/>
              </a:lnSpc>
              <a:spcBef>
                <a:spcPts val="0"/>
              </a:spcBef>
              <a:buNone/>
            </a:pPr>
            <a:r>
              <a:rPr lang="en-US" sz="2600" dirty="0"/>
              <a:t>		value = 6;		//no error</a:t>
            </a:r>
          </a:p>
          <a:p>
            <a:pPr marL="0" indent="0">
              <a:buNone/>
            </a:pPr>
            <a:endParaRPr lang="en-GB" dirty="0"/>
          </a:p>
        </p:txBody>
      </p:sp>
      <p:sp>
        <p:nvSpPr>
          <p:cNvPr id="2" name="Footer Placeholder 1"/>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448742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4037" y="612531"/>
            <a:ext cx="1890221" cy="561665"/>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501856" y="575745"/>
            <a:ext cx="7144606" cy="1146783"/>
          </a:xfrm>
        </p:spPr>
        <p:txBody>
          <a:bodyPr>
            <a:normAutofit/>
          </a:bodyPr>
          <a:lstStyle/>
          <a:p>
            <a:r>
              <a:rPr lang="en-US" sz="3200" dirty="0"/>
              <a:t>Dart Type System - Collection</a:t>
            </a:r>
            <a:endParaRPr lang="en-GB" sz="3200" dirty="0"/>
          </a:p>
        </p:txBody>
      </p:sp>
      <p:sp>
        <p:nvSpPr>
          <p:cNvPr id="4" name="Content Placeholder 3"/>
          <p:cNvSpPr>
            <a:spLocks noGrp="1"/>
          </p:cNvSpPr>
          <p:nvPr>
            <p:ph idx="1"/>
          </p:nvPr>
        </p:nvSpPr>
        <p:spPr/>
        <p:txBody>
          <a:bodyPr>
            <a:normAutofit lnSpcReduction="10000"/>
          </a:bodyPr>
          <a:lstStyle/>
          <a:p>
            <a:pPr marL="36900" indent="0">
              <a:buNone/>
            </a:pPr>
            <a:r>
              <a:rPr lang="en-US" b="1" dirty="0"/>
              <a:t>Collections</a:t>
            </a:r>
            <a:r>
              <a:rPr lang="en-US" dirty="0"/>
              <a:t> are a set of interfaces and classes that implement highly optimized data structures. They reduce the programming effort and improve the performance of the code. </a:t>
            </a:r>
          </a:p>
          <a:p>
            <a:pPr marL="36900" indent="0">
              <a:buNone/>
            </a:pPr>
            <a:r>
              <a:rPr lang="en-US" dirty="0"/>
              <a:t>The main collection types in Dart are:</a:t>
            </a:r>
          </a:p>
          <a:p>
            <a:r>
              <a:rPr lang="en-GB" b="1" dirty="0"/>
              <a:t>List: </a:t>
            </a:r>
            <a:r>
              <a:rPr lang="en-US" dirty="0"/>
              <a:t>A part of Collection Library. It represents a concept of an array.</a:t>
            </a:r>
          </a:p>
          <a:p>
            <a:pPr marL="36900" indent="0">
              <a:buNone/>
            </a:pPr>
            <a:r>
              <a:rPr lang="en-US" dirty="0"/>
              <a:t>			</a:t>
            </a:r>
            <a:r>
              <a:rPr lang="en-US" dirty="0" err="1"/>
              <a:t>var</a:t>
            </a:r>
            <a:r>
              <a:rPr lang="en-US" dirty="0"/>
              <a:t> list = [1,2,3,4,5];  </a:t>
            </a:r>
            <a:endParaRPr lang="en-GB" dirty="0"/>
          </a:p>
          <a:p>
            <a:r>
              <a:rPr lang="en-GB" b="1" dirty="0"/>
              <a:t>Set: </a:t>
            </a:r>
            <a:endParaRPr lang="en-GB" dirty="0"/>
          </a:p>
          <a:p>
            <a:r>
              <a:rPr lang="en-GB" b="1" dirty="0"/>
              <a:t>Map: </a:t>
            </a:r>
            <a:r>
              <a:rPr lang="en-US" dirty="0"/>
              <a:t>A part of Collection Library. It  represent s a set of values as key-value pairs.</a:t>
            </a:r>
          </a:p>
          <a:p>
            <a:pPr marL="36900" indent="0">
              <a:buNone/>
            </a:pPr>
            <a:r>
              <a:rPr lang="en-US" dirty="0"/>
              <a:t>			</a:t>
            </a:r>
            <a:r>
              <a:rPr lang="en-US" dirty="0" err="1"/>
              <a:t>var</a:t>
            </a:r>
            <a:r>
              <a:rPr lang="en-US" dirty="0"/>
              <a:t> mapping = {'id': 1,'name':'Dart’}; </a:t>
            </a:r>
            <a:endParaRPr lang="en-GB" dirty="0"/>
          </a:p>
          <a:p>
            <a:pPr marL="0" indent="0">
              <a:buNone/>
            </a:pPr>
            <a:endParaRPr lang="en-GB" dirty="0"/>
          </a:p>
        </p:txBody>
      </p:sp>
      <p:sp>
        <p:nvSpPr>
          <p:cNvPr id="3" name="Footer Placeholder 2"/>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1919458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1200" y="612531"/>
            <a:ext cx="1913058" cy="568451"/>
          </a:xfrm>
          <a:prstGeom prst="rect">
            <a:avLst/>
          </a:prstGeom>
        </p:spPr>
      </p:pic>
      <p:sp>
        <p:nvSpPr>
          <p:cNvPr id="3" name="Title 2"/>
          <p:cNvSpPr>
            <a:spLocks noGrp="1"/>
          </p:cNvSpPr>
          <p:nvPr>
            <p:ph type="title"/>
          </p:nvPr>
        </p:nvSpPr>
        <p:spPr/>
        <p:txBody>
          <a:bodyPr/>
          <a:lstStyle/>
          <a:p>
            <a:r>
              <a:rPr lang="en-US" dirty="0"/>
              <a:t>Dart Type System - List</a:t>
            </a:r>
            <a:endParaRPr lang="en-GB" dirty="0"/>
          </a:p>
        </p:txBody>
      </p:sp>
      <p:sp>
        <p:nvSpPr>
          <p:cNvPr id="7" name="Content Placeholder 6"/>
          <p:cNvSpPr>
            <a:spLocks noGrp="1"/>
          </p:cNvSpPr>
          <p:nvPr>
            <p:ph idx="1"/>
          </p:nvPr>
        </p:nvSpPr>
        <p:spPr>
          <a:xfrm>
            <a:off x="838200" y="1511908"/>
            <a:ext cx="10515600" cy="5217137"/>
          </a:xfrm>
        </p:spPr>
        <p:txBody>
          <a:bodyPr>
            <a:normAutofit fontScale="70000" lnSpcReduction="20000"/>
          </a:bodyPr>
          <a:lstStyle/>
          <a:p>
            <a:pPr marL="36900" indent="0">
              <a:lnSpc>
                <a:spcPct val="110000"/>
              </a:lnSpc>
              <a:buNone/>
            </a:pPr>
            <a:r>
              <a:rPr lang="en-US" dirty="0"/>
              <a:t>Dart do not support Array data type, However  </a:t>
            </a:r>
            <a:r>
              <a:rPr lang="en-GB" dirty="0"/>
              <a:t>Dart represents arrays in the form of List objects. A list is an ordered group (array) of objects. It has two components</a:t>
            </a:r>
          </a:p>
          <a:p>
            <a:r>
              <a:rPr lang="en-GB" b="1" dirty="0"/>
              <a:t>Elements:</a:t>
            </a:r>
            <a:r>
              <a:rPr lang="en-GB" dirty="0"/>
              <a:t>  Values, contained by list known as elements</a:t>
            </a:r>
          </a:p>
          <a:p>
            <a:r>
              <a:rPr lang="en-GB" b="1" dirty="0"/>
              <a:t>Index:</a:t>
            </a:r>
            <a:r>
              <a:rPr lang="en-GB" dirty="0"/>
              <a:t> Each element in the List is identified by a unique number called the index, start from zero.</a:t>
            </a:r>
          </a:p>
          <a:p>
            <a:pPr marL="36900" indent="0">
              <a:buNone/>
            </a:pPr>
            <a:r>
              <a:rPr lang="en-GB" dirty="0"/>
              <a:t>Lists can be </a:t>
            </a:r>
            <a:r>
              <a:rPr lang="en-GB" b="1" dirty="0"/>
              <a:t>Fixed Length List</a:t>
            </a:r>
            <a:r>
              <a:rPr lang="en-GB" dirty="0"/>
              <a:t> or </a:t>
            </a:r>
            <a:r>
              <a:rPr lang="en-GB" b="1" dirty="0" err="1"/>
              <a:t>Growable</a:t>
            </a:r>
            <a:r>
              <a:rPr lang="en-GB" b="1" dirty="0"/>
              <a:t> List</a:t>
            </a:r>
            <a:endParaRPr lang="en-GB" dirty="0"/>
          </a:p>
          <a:p>
            <a:pPr marL="36900" indent="0">
              <a:buNone/>
            </a:pPr>
            <a:r>
              <a:rPr lang="en-GB" b="1" u="sng" dirty="0" err="1"/>
              <a:t>Growable</a:t>
            </a:r>
            <a:r>
              <a:rPr lang="en-GB" b="1" u="sng" dirty="0"/>
              <a:t> List:</a:t>
            </a:r>
            <a:r>
              <a:rPr lang="en-GB" dirty="0"/>
              <a:t> Length of List can change at runtime. It requires declaring and initializing steps!</a:t>
            </a:r>
          </a:p>
          <a:p>
            <a:r>
              <a:rPr lang="en-GB" dirty="0"/>
              <a:t>Step-1:  </a:t>
            </a:r>
            <a:r>
              <a:rPr lang="en-GB" dirty="0" err="1"/>
              <a:t>var</a:t>
            </a:r>
            <a:r>
              <a:rPr lang="en-GB" dirty="0"/>
              <a:t> </a:t>
            </a:r>
            <a:r>
              <a:rPr lang="en-GB" dirty="0" err="1"/>
              <a:t>list_name</a:t>
            </a:r>
            <a:r>
              <a:rPr lang="en-GB" dirty="0"/>
              <a:t> = new List() </a:t>
            </a:r>
          </a:p>
          <a:p>
            <a:r>
              <a:rPr lang="en-GB" dirty="0"/>
              <a:t>Step-2: </a:t>
            </a:r>
            <a:r>
              <a:rPr lang="en-GB" dirty="0" err="1"/>
              <a:t>list_name</a:t>
            </a:r>
            <a:r>
              <a:rPr lang="en-GB" dirty="0"/>
              <a:t>[index] = value; </a:t>
            </a:r>
          </a:p>
          <a:p>
            <a:pPr marL="36900" indent="0">
              <a:buNone/>
            </a:pPr>
            <a:r>
              <a:rPr lang="en-GB" dirty="0"/>
              <a:t>OR </a:t>
            </a:r>
          </a:p>
          <a:p>
            <a:r>
              <a:rPr lang="en-GB" dirty="0" err="1"/>
              <a:t>list_name.add</a:t>
            </a:r>
            <a:r>
              <a:rPr lang="en-GB" dirty="0"/>
              <a:t>(value)</a:t>
            </a:r>
            <a:r>
              <a:rPr lang="en-GB" dirty="0" err="1"/>
              <a:t>ORvar</a:t>
            </a:r>
            <a:r>
              <a:rPr lang="en-GB" dirty="0"/>
              <a:t> </a:t>
            </a:r>
            <a:r>
              <a:rPr lang="en-GB" dirty="0" err="1"/>
              <a:t>list_name</a:t>
            </a:r>
            <a:r>
              <a:rPr lang="en-GB" dirty="0"/>
              <a:t> = [val1, val2, val3]   </a:t>
            </a:r>
          </a:p>
          <a:p>
            <a:pPr marL="36900" indent="0">
              <a:buNone/>
            </a:pPr>
            <a:r>
              <a:rPr lang="en-US" b="1" dirty="0"/>
              <a:t>Example</a:t>
            </a:r>
            <a:r>
              <a:rPr lang="en-US" dirty="0"/>
              <a:t>	</a:t>
            </a:r>
            <a:r>
              <a:rPr lang="en-GB" dirty="0" err="1"/>
              <a:t>var</a:t>
            </a:r>
            <a:r>
              <a:rPr lang="en-GB" dirty="0"/>
              <a:t> </a:t>
            </a:r>
            <a:r>
              <a:rPr lang="en-GB" dirty="0" err="1"/>
              <a:t>lst</a:t>
            </a:r>
            <a:r>
              <a:rPr lang="en-GB" dirty="0"/>
              <a:t> = new List();    </a:t>
            </a:r>
          </a:p>
          <a:p>
            <a:pPr marL="36900" indent="0">
              <a:buNone/>
            </a:pPr>
            <a:r>
              <a:rPr lang="en-GB" dirty="0"/>
              <a:t>			</a:t>
            </a:r>
            <a:r>
              <a:rPr lang="en-GB" dirty="0" err="1"/>
              <a:t>lst.add</a:t>
            </a:r>
            <a:r>
              <a:rPr lang="en-GB" dirty="0"/>
              <a:t>(12);    </a:t>
            </a:r>
          </a:p>
          <a:p>
            <a:pPr marL="36900" indent="0">
              <a:buNone/>
            </a:pPr>
            <a:r>
              <a:rPr lang="en-GB" dirty="0"/>
              <a:t>			</a:t>
            </a:r>
            <a:r>
              <a:rPr lang="en-GB" dirty="0" err="1"/>
              <a:t>lst.add</a:t>
            </a:r>
            <a:r>
              <a:rPr lang="en-GB" dirty="0"/>
              <a:t>(13);    </a:t>
            </a:r>
          </a:p>
          <a:p>
            <a:pPr marL="36900" indent="0">
              <a:buNone/>
            </a:pPr>
            <a:r>
              <a:rPr lang="en-GB" dirty="0"/>
              <a:t>			print(</a:t>
            </a:r>
            <a:r>
              <a:rPr lang="en-GB" dirty="0" err="1"/>
              <a:t>lst</a:t>
            </a:r>
            <a:r>
              <a:rPr lang="en-GB" dirty="0"/>
              <a:t>); </a:t>
            </a:r>
          </a:p>
        </p:txBody>
      </p:sp>
      <p:sp>
        <p:nvSpPr>
          <p:cNvPr id="2" name="Footer Placeholder 1"/>
          <p:cNvSpPr>
            <a:spLocks noGrp="1"/>
          </p:cNvSpPr>
          <p:nvPr>
            <p:ph type="ftr" sz="quarter" idx="11"/>
          </p:nvPr>
        </p:nvSpPr>
        <p:spPr/>
        <p:txBody>
          <a:bodyPr/>
          <a:lstStyle/>
          <a:p>
            <a:r>
              <a:rPr lang="en-US"/>
              <a:t>IT Industry-Academia Bridge Program</a:t>
            </a:r>
          </a:p>
        </p:txBody>
      </p:sp>
    </p:spTree>
    <p:extLst>
      <p:ext uri="{BB962C8B-B14F-4D97-AF65-F5344CB8AC3E}">
        <p14:creationId xmlns:p14="http://schemas.microsoft.com/office/powerpoint/2010/main" val="2346827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1654</Words>
  <Application>Microsoft Office PowerPoint</Application>
  <PresentationFormat>Widescreen</PresentationFormat>
  <Paragraphs>164</Paragraphs>
  <Slides>17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Courier New</vt:lpstr>
      <vt:lpstr>Symbol</vt:lpstr>
      <vt:lpstr>Office Theme</vt:lpstr>
      <vt:lpstr>PowerPoint Presentation</vt:lpstr>
      <vt:lpstr>Topics to be Covered</vt:lpstr>
      <vt:lpstr>Dart Language Part-1</vt:lpstr>
      <vt:lpstr>What is Dart?</vt:lpstr>
      <vt:lpstr>Dart main() Function</vt:lpstr>
      <vt:lpstr>Dart Type System</vt:lpstr>
      <vt:lpstr>Dart Type System - Var vs Dynamic</vt:lpstr>
      <vt:lpstr>Dart Type System - Collection</vt:lpstr>
      <vt:lpstr>Dart Type System - List</vt:lpstr>
      <vt:lpstr>Dart Type System - List</vt:lpstr>
      <vt:lpstr>Dart Type System - List</vt:lpstr>
      <vt:lpstr>Dart Type System - Set</vt:lpstr>
      <vt:lpstr>Dart Type System - Set</vt:lpstr>
      <vt:lpstr>Dart Type System - Map</vt:lpstr>
      <vt:lpstr>Dart Type System - Map</vt:lpstr>
      <vt:lpstr>Summary</vt:lpstr>
      <vt:lpstr>In Next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Designer</dc:creator>
  <cp:lastModifiedBy>LPT-006</cp:lastModifiedBy>
  <cp:revision>40</cp:revision>
  <dcterms:created xsi:type="dcterms:W3CDTF">2022-04-06T09:07:20Z</dcterms:created>
  <dcterms:modified xsi:type="dcterms:W3CDTF">2022-05-16T11:27:35Z</dcterms:modified>
</cp:coreProperties>
</file>