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3" r:id="rId3"/>
    <p:sldId id="302" r:id="rId4"/>
    <p:sldId id="257" r:id="rId5"/>
    <p:sldId id="301" r:id="rId6"/>
    <p:sldId id="262" r:id="rId7"/>
    <p:sldId id="263" r:id="rId8"/>
    <p:sldId id="264" r:id="rId9"/>
    <p:sldId id="265" r:id="rId10"/>
    <p:sldId id="266" r:id="rId11"/>
    <p:sldId id="267" r:id="rId12"/>
    <p:sldId id="300" r:id="rId13"/>
    <p:sldId id="268"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486" autoAdjust="0"/>
  </p:normalViewPr>
  <p:slideViewPr>
    <p:cSldViewPr snapToGrid="0">
      <p:cViewPr varScale="1">
        <p:scale>
          <a:sx n="64" d="100"/>
          <a:sy n="64" d="100"/>
        </p:scale>
        <p:origin x="94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3adda.com/dart-tutorial/dart-decision-making-statement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3adda.com/dart-tutorial/dart-loop-control-statements" TargetMode="External"/><Relationship Id="rId4" Type="http://schemas.openxmlformats.org/officeDocument/2006/relationships/hyperlink" Target="https://w3adda.com/dart-tutorial/dart-loop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educative.io/blog/how-to-learn-cpp-the-guide-for-beginner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educative.io/blog/how-to-use-oop-in-python" TargetMode="External"/><Relationship Id="rId4" Type="http://schemas.openxmlformats.org/officeDocument/2006/relationships/hyperlink" Target="https://www.educative.io/blog/object-oriented-programming-concepts-java"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Control flow or flow of control is the order in which instructions, statements and function calls being executed or evaluated when a program is running. The </a:t>
            </a:r>
            <a:r>
              <a:rPr lang="en-US" sz="1200" b="1" i="0" kern="1200" dirty="0">
                <a:solidFill>
                  <a:schemeClr val="tx1"/>
                </a:solidFill>
                <a:effectLst/>
                <a:latin typeface="+mn-lt"/>
                <a:ea typeface="+mn-ea"/>
                <a:cs typeface="+mn-cs"/>
              </a:rPr>
              <a:t>control flow statements</a:t>
            </a:r>
            <a:r>
              <a:rPr lang="en-US" sz="1200" b="0" i="0" kern="1200" dirty="0">
                <a:solidFill>
                  <a:schemeClr val="tx1"/>
                </a:solidFill>
                <a:effectLst/>
                <a:latin typeface="+mn-lt"/>
                <a:ea typeface="+mn-ea"/>
                <a:cs typeface="+mn-cs"/>
              </a:rPr>
              <a:t> are also called as </a:t>
            </a:r>
            <a:r>
              <a:rPr lang="en-US" sz="1200" b="1" i="0" kern="1200" dirty="0">
                <a:solidFill>
                  <a:schemeClr val="tx1"/>
                </a:solidFill>
                <a:effectLst/>
                <a:latin typeface="+mn-lt"/>
                <a:ea typeface="+mn-ea"/>
                <a:cs typeface="+mn-cs"/>
              </a:rPr>
              <a:t>Flow Control Statements</a:t>
            </a:r>
            <a:r>
              <a:rPr lang="en-US" sz="1200" b="0" i="0" kern="1200" dirty="0">
                <a:solidFill>
                  <a:schemeClr val="tx1"/>
                </a:solidFill>
                <a:effectLst/>
                <a:latin typeface="+mn-lt"/>
                <a:ea typeface="+mn-ea"/>
                <a:cs typeface="+mn-cs"/>
              </a:rPr>
              <a:t>. In Dart, statements inside your code are generally executed sequentially from top to bottom, in the order that they appear. It is not always the case your program statements to be executed straightforward one after another sequentially, you may require to execute or skip certain set of instructions based on condition, jump to another statements, or execute a set of statements repeatedly. In Dart, control flow statements are used to alter, redirect, or to control the flow of program execution based on the application logic.</a:t>
            </a:r>
          </a:p>
          <a:p>
            <a:endParaRPr lang="en-US" sz="1200" b="0" i="0"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hlinkClick r:id="rId3"/>
              </a:rPr>
              <a:t>Selection statements</a:t>
            </a:r>
            <a:endParaRPr lang="en-US" sz="1200" b="0" i="0"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hlinkClick r:id="rId4"/>
              </a:rPr>
              <a:t>Iteration statements</a:t>
            </a:r>
            <a:endParaRPr lang="en-US" sz="1200" b="0" i="0"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hlinkClick r:id="rId5"/>
              </a:rPr>
              <a:t>Jump statements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5090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Functions are the building blocks of readable, maintainable, and reusable code. A function is a set of statements to perform a specific task. Functions organize the program into logical blocks of code. Once defined, functions may be called to access code. This makes the code reusable. Moreover, functions make it easy to read and maintain the program’s code.</a:t>
            </a:r>
          </a:p>
          <a:p>
            <a:r>
              <a:rPr lang="en-US" sz="1200" b="0" i="0" kern="1200" dirty="0">
                <a:solidFill>
                  <a:schemeClr val="tx1"/>
                </a:solidFill>
                <a:effectLst/>
                <a:latin typeface="+mn-lt"/>
                <a:ea typeface="+mn-ea"/>
                <a:cs typeface="+mn-cs"/>
              </a:rPr>
              <a:t>A function declaration tells the compiler about a function's name, return type, and parameters. A function definition provides the actual body of the function.</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6</a:t>
            </a:fld>
            <a:endParaRPr lang="en-US"/>
          </a:p>
        </p:txBody>
      </p:sp>
    </p:spTree>
    <p:extLst>
      <p:ext uri="{BB962C8B-B14F-4D97-AF65-F5344CB8AC3E}">
        <p14:creationId xmlns:p14="http://schemas.microsoft.com/office/powerpoint/2010/main" val="915775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Four </a:t>
            </a:r>
            <a:r>
              <a:rPr lang="en-US" sz="1200" b="0" i="0" kern="1200" dirty="0" err="1">
                <a:solidFill>
                  <a:schemeClr val="tx1"/>
                </a:solidFill>
                <a:effectLst/>
                <a:latin typeface="+mn-lt"/>
                <a:ea typeface="+mn-ea"/>
                <a:cs typeface="+mn-cs"/>
              </a:rPr>
              <a:t>Pilars</a:t>
            </a:r>
            <a:r>
              <a:rPr lang="en-US" sz="1200" b="0" i="0" kern="1200" dirty="0">
                <a:solidFill>
                  <a:schemeClr val="tx1"/>
                </a:solidFill>
                <a:effectLst/>
                <a:latin typeface="+mn-lt"/>
                <a:ea typeface="+mn-ea"/>
                <a:cs typeface="+mn-cs"/>
              </a:rPr>
              <a:t> of OOP:</a:t>
            </a:r>
          </a:p>
          <a:p>
            <a:r>
              <a:rPr lang="en-US" sz="1200" b="0" i="0" kern="1200" dirty="0">
                <a:solidFill>
                  <a:schemeClr val="tx1"/>
                </a:solidFill>
                <a:effectLst/>
                <a:latin typeface="+mn-lt"/>
                <a:ea typeface="+mn-ea"/>
                <a:cs typeface="+mn-cs"/>
              </a:rPr>
              <a:t>Abstraction.</a:t>
            </a:r>
          </a:p>
          <a:p>
            <a:r>
              <a:rPr lang="en-US" sz="1200" b="0" i="0" kern="1200" dirty="0">
                <a:solidFill>
                  <a:schemeClr val="tx1"/>
                </a:solidFill>
                <a:effectLst/>
                <a:latin typeface="+mn-lt"/>
                <a:ea typeface="+mn-ea"/>
                <a:cs typeface="+mn-cs"/>
              </a:rPr>
              <a:t>Encapsulation.</a:t>
            </a:r>
          </a:p>
          <a:p>
            <a:r>
              <a:rPr lang="en-US" sz="1200" b="0" i="0" kern="1200" dirty="0">
                <a:solidFill>
                  <a:schemeClr val="tx1"/>
                </a:solidFill>
                <a:effectLst/>
                <a:latin typeface="+mn-lt"/>
                <a:ea typeface="+mn-ea"/>
                <a:cs typeface="+mn-cs"/>
              </a:rPr>
              <a:t>Inheritance.</a:t>
            </a:r>
          </a:p>
          <a:p>
            <a:r>
              <a:rPr lang="en-US" sz="1200" b="0" i="0" kern="1200" dirty="0">
                <a:solidFill>
                  <a:schemeClr val="tx1"/>
                </a:solidFill>
                <a:effectLst/>
                <a:latin typeface="+mn-lt"/>
                <a:ea typeface="+mn-ea"/>
                <a:cs typeface="+mn-cs"/>
              </a:rPr>
              <a:t>Polymorphism.</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Object Oriented programming (OOP) is a programming paradigm that relies on the concept of </a:t>
            </a:r>
            <a:r>
              <a:rPr lang="en-US" sz="1200" b="1" i="0"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It is used to structure a software program into simple, reusable pieces of code blueprints (usually called classes), which are used to create individual instances of objects. There are many object-oriented programming languages including JavaScript, </a:t>
            </a:r>
            <a:r>
              <a:rPr lang="en-US" sz="1200" b="0" i="0" u="none" strike="noStrike" kern="1200" dirty="0">
                <a:solidFill>
                  <a:schemeClr val="tx1"/>
                </a:solidFill>
                <a:effectLst/>
                <a:latin typeface="+mn-lt"/>
                <a:ea typeface="+mn-ea"/>
                <a:cs typeface="+mn-cs"/>
                <a:hlinkClick r:id="rId3"/>
              </a:rPr>
              <a:t>C++</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Java</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a:rPr>
              <a:t>Python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class</a:t>
            </a:r>
            <a:r>
              <a:rPr lang="en-US" sz="1200" b="0" i="0" kern="1200" dirty="0">
                <a:solidFill>
                  <a:schemeClr val="tx1"/>
                </a:solidFill>
                <a:effectLst/>
                <a:latin typeface="+mn-lt"/>
                <a:ea typeface="+mn-ea"/>
                <a:cs typeface="+mn-cs"/>
              </a:rPr>
              <a:t> is an abstract blueprint used to create more specific, concrete objects. Classes often represent broad categories, like Car or Dog that share </a:t>
            </a:r>
            <a:r>
              <a:rPr lang="en-US" sz="1200" b="1" i="0" kern="1200" dirty="0">
                <a:solidFill>
                  <a:schemeClr val="tx1"/>
                </a:solidFill>
                <a:effectLst/>
                <a:latin typeface="+mn-lt"/>
                <a:ea typeface="+mn-ea"/>
                <a:cs typeface="+mn-cs"/>
              </a:rPr>
              <a:t>attributes</a:t>
            </a:r>
            <a:r>
              <a:rPr lang="en-US" sz="1200" b="0" i="0" kern="1200" dirty="0">
                <a:solidFill>
                  <a:schemeClr val="tx1"/>
                </a:solidFill>
                <a:effectLst/>
                <a:latin typeface="+mn-lt"/>
                <a:ea typeface="+mn-ea"/>
                <a:cs typeface="+mn-cs"/>
              </a:rPr>
              <a:t>. These classes define what attributes an instance of this type will have, like color, but not the value of those attributes for a specific object.</a:t>
            </a:r>
          </a:p>
          <a:p>
            <a:r>
              <a:rPr lang="en-US" sz="1200" b="0" i="0" kern="1200" dirty="0">
                <a:solidFill>
                  <a:schemeClr val="tx1"/>
                </a:solidFill>
                <a:effectLst/>
                <a:latin typeface="+mn-lt"/>
                <a:ea typeface="+mn-ea"/>
                <a:cs typeface="+mn-cs"/>
              </a:rPr>
              <a:t>Classes can also contain functions, called </a:t>
            </a:r>
            <a:r>
              <a:rPr lang="en-US" sz="1200" b="1" i="0" kern="1200" dirty="0">
                <a:solidFill>
                  <a:schemeClr val="tx1"/>
                </a:solidFill>
                <a:effectLst/>
                <a:latin typeface="+mn-lt"/>
                <a:ea typeface="+mn-ea"/>
                <a:cs typeface="+mn-cs"/>
              </a:rPr>
              <a:t>methods</a:t>
            </a:r>
            <a:r>
              <a:rPr lang="en-US" sz="1200" b="0" i="0" kern="1200" dirty="0">
                <a:solidFill>
                  <a:schemeClr val="tx1"/>
                </a:solidFill>
                <a:effectLst/>
                <a:latin typeface="+mn-lt"/>
                <a:ea typeface="+mn-ea"/>
                <a:cs typeface="+mn-cs"/>
              </a:rPr>
              <a:t> available only to objects of that type. These functions are defined within the class and perform some action helpful to that specific type of object.</a:t>
            </a:r>
          </a:p>
          <a:p>
            <a:r>
              <a:rPr lang="en-US" dirty="0">
                <a:effectLst/>
              </a:rPr>
              <a:t>For example, our Car class may have a method repaint that changes the color attribute of our car. This function is only helpful to objects of type Car, so we declare it within the Car class thus making it a method.</a:t>
            </a:r>
          </a:p>
          <a:p>
            <a:r>
              <a:rPr lang="en-US" sz="1200" b="0" i="0" kern="1200" dirty="0">
                <a:solidFill>
                  <a:schemeClr val="tx1"/>
                </a:solidFill>
                <a:effectLst/>
                <a:latin typeface="+mn-lt"/>
                <a:ea typeface="+mn-ea"/>
                <a:cs typeface="+mn-cs"/>
              </a:rPr>
              <a:t>Class templates are used as a blueprint to create individual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These represent specific examples of the abstract class, like </a:t>
            </a:r>
            <a:r>
              <a:rPr lang="en-US" sz="1200" b="0" i="0" kern="1200" dirty="0" err="1">
                <a:solidFill>
                  <a:schemeClr val="tx1"/>
                </a:solidFill>
                <a:effectLst/>
                <a:latin typeface="+mn-lt"/>
                <a:ea typeface="+mn-ea"/>
                <a:cs typeface="+mn-cs"/>
              </a:rPr>
              <a:t>myCar</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goldenRetriever</a:t>
            </a:r>
            <a:r>
              <a:rPr lang="en-US" sz="1200" b="0" i="0" kern="1200" dirty="0">
                <a:solidFill>
                  <a:schemeClr val="tx1"/>
                </a:solidFill>
                <a:effectLst/>
                <a:latin typeface="+mn-lt"/>
                <a:ea typeface="+mn-ea"/>
                <a:cs typeface="+mn-cs"/>
              </a:rPr>
              <a:t>. Each object can have unique values to the properties defined in the class.</a:t>
            </a:r>
          </a:p>
          <a:p>
            <a:r>
              <a:rPr lang="en-US" dirty="0">
                <a:effectLst/>
              </a:rPr>
              <a:t>For example, say we created a class, Car, to contain all the properties a car must have, color, brand, and model. We then create an instance of a Car type object, </a:t>
            </a:r>
            <a:r>
              <a:rPr lang="en-US" dirty="0" err="1">
                <a:effectLst/>
              </a:rPr>
              <a:t>myCar</a:t>
            </a:r>
            <a:r>
              <a:rPr lang="en-US" dirty="0">
                <a:effectLst/>
              </a:rPr>
              <a:t> to represent my specific car.</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7</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10</a:t>
            </a:fld>
            <a:endParaRPr lang="en-US"/>
          </a:p>
        </p:txBody>
      </p:sp>
    </p:spTree>
    <p:extLst>
      <p:ext uri="{BB962C8B-B14F-4D97-AF65-F5344CB8AC3E}">
        <p14:creationId xmlns:p14="http://schemas.microsoft.com/office/powerpoint/2010/main" val="4188948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5/16/2022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5/16/2022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5/16/2022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892159" y="2453687"/>
            <a:ext cx="6834554" cy="769441"/>
          </a:xfrm>
          <a:prstGeom prst="rect">
            <a:avLst/>
          </a:prstGeom>
          <a:noFill/>
        </p:spPr>
        <p:txBody>
          <a:bodyPr wrap="square" rtlCol="0">
            <a:spAutoFit/>
          </a:bodyPr>
          <a:lstStyle/>
          <a:p>
            <a:r>
              <a:rPr lang="en-US" sz="4400" b="1" dirty="0"/>
              <a:t>Flutter – Lecture 4</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6230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8137" y="612531"/>
            <a:ext cx="1926121" cy="572333"/>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27513" y="673505"/>
            <a:ext cx="7276012" cy="658048"/>
          </a:xfrm>
        </p:spPr>
        <p:txBody>
          <a:bodyPr>
            <a:normAutofit fontScale="90000"/>
          </a:bodyPr>
          <a:lstStyle/>
          <a:p>
            <a:r>
              <a:rPr lang="en-US" dirty="0">
                <a:latin typeface="+mn-lt"/>
                <a:cs typeface="Times New Roman" panose="02020603050405020304" pitchFamily="18" charset="0"/>
              </a:rPr>
              <a:t>Object Oriented Programming </a:t>
            </a:r>
            <a:endParaRPr lang="en-GB" dirty="0">
              <a:latin typeface="+mn-lt"/>
            </a:endParaRPr>
          </a:p>
        </p:txBody>
      </p:sp>
      <p:sp>
        <p:nvSpPr>
          <p:cNvPr id="4" name="Content Placeholder 3"/>
          <p:cNvSpPr>
            <a:spLocks noGrp="1"/>
          </p:cNvSpPr>
          <p:nvPr>
            <p:ph idx="1"/>
          </p:nvPr>
        </p:nvSpPr>
        <p:spPr>
          <a:xfrm>
            <a:off x="829081" y="1666989"/>
            <a:ext cx="10515600" cy="4903421"/>
          </a:xfrm>
        </p:spPr>
        <p:txBody>
          <a:bodyPr>
            <a:normAutofit fontScale="77500" lnSpcReduction="20000"/>
          </a:bodyPr>
          <a:lstStyle/>
          <a:p>
            <a:pPr>
              <a:lnSpc>
                <a:spcPct val="120000"/>
              </a:lnSpc>
            </a:pPr>
            <a:r>
              <a:rPr lang="en-US" b="1" dirty="0">
                <a:ea typeface="Verdana" panose="020B0604030504040204" pitchFamily="34" charset="0"/>
                <a:cs typeface="Calibri" panose="020F0502020204030204" pitchFamily="34" charset="0"/>
              </a:rPr>
              <a:t>Interfaces</a:t>
            </a:r>
          </a:p>
          <a:p>
            <a:pPr marL="0" indent="0">
              <a:lnSpc>
                <a:spcPct val="120000"/>
              </a:lnSpc>
              <a:buNone/>
            </a:pPr>
            <a:r>
              <a:rPr lang="en-US" dirty="0">
                <a:ea typeface="Verdana" panose="020B0604030504040204" pitchFamily="34" charset="0"/>
                <a:cs typeface="Calibri" panose="020F0502020204030204" pitchFamily="34" charset="0"/>
              </a:rPr>
              <a:t>	 The interface is defined as a blueprint of the class. We can declare methods and variables inside the interface just like the class but in interface only abstract declaration of methods is provided. We can only define the function signature but not its body. Another class can implement the interface. It is basically used for data-hiding.</a:t>
            </a:r>
          </a:p>
          <a:p>
            <a:pPr marL="0" indent="0">
              <a:lnSpc>
                <a:spcPct val="120000"/>
              </a:lnSpc>
              <a:buNone/>
            </a:pPr>
            <a:r>
              <a:rPr lang="en-US" dirty="0">
                <a:ea typeface="Verdana" panose="020B0604030504040204" pitchFamily="34" charset="0"/>
                <a:cs typeface="Calibri" panose="020F0502020204030204" pitchFamily="34" charset="0"/>
              </a:rPr>
              <a:t>Dart does not have a syntax for declaring interfaces</a:t>
            </a:r>
            <a:r>
              <a:rPr lang="en-US" b="1" dirty="0">
                <a:ea typeface="Verdana" panose="020B0604030504040204" pitchFamily="34" charset="0"/>
                <a:cs typeface="Calibri" panose="020F0502020204030204" pitchFamily="34" charset="0"/>
              </a:rPr>
              <a:t>. Class declarations are themselves interfaces in Dart. </a:t>
            </a:r>
          </a:p>
          <a:p>
            <a:pPr marL="0" indent="0">
              <a:lnSpc>
                <a:spcPct val="120000"/>
              </a:lnSpc>
              <a:buNone/>
            </a:pPr>
            <a:r>
              <a:rPr lang="en-US" b="1" dirty="0">
                <a:ea typeface="Verdana" panose="020B0604030504040204" pitchFamily="34" charset="0"/>
                <a:cs typeface="Calibri" panose="020F0502020204030204" pitchFamily="34" charset="0"/>
              </a:rPr>
              <a:t>Classes</a:t>
            </a:r>
            <a:r>
              <a:rPr lang="en-US" dirty="0">
                <a:ea typeface="Verdana" panose="020B0604030504040204" pitchFamily="34" charset="0"/>
                <a:cs typeface="Calibri" panose="020F0502020204030204" pitchFamily="34" charset="0"/>
              </a:rPr>
              <a:t> should use the </a:t>
            </a:r>
            <a:r>
              <a:rPr lang="en-US" b="1" dirty="0">
                <a:ea typeface="Verdana" panose="020B0604030504040204" pitchFamily="34" charset="0"/>
                <a:cs typeface="Calibri" panose="020F0502020204030204" pitchFamily="34" charset="0"/>
              </a:rPr>
              <a:t>implements</a:t>
            </a:r>
            <a:r>
              <a:rPr lang="en-US" dirty="0">
                <a:ea typeface="Verdana" panose="020B0604030504040204" pitchFamily="34" charset="0"/>
                <a:cs typeface="Calibri" panose="020F0502020204030204" pitchFamily="34" charset="0"/>
              </a:rPr>
              <a:t> keyword to be able to use an interface.</a:t>
            </a:r>
          </a:p>
          <a:p>
            <a:pPr marL="0" indent="0">
              <a:lnSpc>
                <a:spcPct val="120000"/>
              </a:lnSpc>
              <a:buNone/>
            </a:pPr>
            <a:r>
              <a:rPr lang="en-US" dirty="0">
                <a:ea typeface="Verdana" panose="020B0604030504040204" pitchFamily="34" charset="0"/>
                <a:cs typeface="Calibri" panose="020F0502020204030204" pitchFamily="34" charset="0"/>
              </a:rPr>
              <a:t> It is mandatory for the implementing class to provide a concrete implementation of all the functions of the implemented interface. In other words, a class must redefine every function in the interface it wishes to implement.</a:t>
            </a:r>
          </a:p>
          <a:p>
            <a:pPr marL="0" indent="0">
              <a:lnSpc>
                <a:spcPct val="120000"/>
              </a:lnSpc>
              <a:buNone/>
            </a:pPr>
            <a:r>
              <a:rPr lang="en-US" dirty="0">
                <a:ea typeface="Verdana" panose="020B0604030504040204" pitchFamily="34" charset="0"/>
                <a:cs typeface="Calibri" panose="020F0502020204030204" pitchFamily="34" charset="0"/>
              </a:rPr>
              <a:t>Syntax: class identifier implements </a:t>
            </a:r>
            <a:r>
              <a:rPr lang="en-US" dirty="0" err="1">
                <a:ea typeface="Verdana" panose="020B0604030504040204" pitchFamily="34" charset="0"/>
                <a:cs typeface="Calibri" panose="020F0502020204030204" pitchFamily="34" charset="0"/>
              </a:rPr>
              <a:t>interface_name</a:t>
            </a:r>
            <a:r>
              <a:rPr lang="en-US" dirty="0">
                <a:ea typeface="Verdana" panose="020B0604030504040204" pitchFamily="34" charset="0"/>
                <a:cs typeface="Calibri" panose="020F0502020204030204" pitchFamily="34" charset="0"/>
              </a:rPr>
              <a:t>.</a:t>
            </a: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91945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Example..</a:t>
            </a:r>
            <a:endParaRPr lang="en-GB" dirty="0"/>
          </a:p>
        </p:txBody>
      </p:sp>
      <p:sp>
        <p:nvSpPr>
          <p:cNvPr id="7" name="Content Placeholder 6"/>
          <p:cNvSpPr>
            <a:spLocks noGrp="1"/>
          </p:cNvSpPr>
          <p:nvPr>
            <p:ph idx="1"/>
          </p:nvPr>
        </p:nvSpPr>
        <p:spPr/>
        <p:txBody>
          <a:bodyPr>
            <a:normAutofit fontScale="55000" lnSpcReduction="20000"/>
          </a:bodyPr>
          <a:lstStyle/>
          <a:p>
            <a:pPr marL="0" indent="0">
              <a:buNone/>
            </a:pPr>
            <a:r>
              <a:rPr lang="en-US" b="1" dirty="0"/>
              <a:t>void main() </a:t>
            </a:r>
            <a:r>
              <a:rPr lang="en-US" dirty="0"/>
              <a:t>{ </a:t>
            </a:r>
          </a:p>
          <a:p>
            <a:pPr marL="0" indent="0">
              <a:buNone/>
            </a:pPr>
            <a:r>
              <a:rPr lang="en-US" dirty="0"/>
              <a:t>   </a:t>
            </a:r>
            <a:r>
              <a:rPr lang="en-US" dirty="0" err="1"/>
              <a:t>ConsolePrinter</a:t>
            </a:r>
            <a:r>
              <a:rPr lang="en-US" dirty="0"/>
              <a:t> </a:t>
            </a:r>
            <a:r>
              <a:rPr lang="en-US" dirty="0" err="1"/>
              <a:t>cp</a:t>
            </a:r>
            <a:r>
              <a:rPr lang="en-US" dirty="0"/>
              <a:t>= new </a:t>
            </a:r>
            <a:r>
              <a:rPr lang="en-US" dirty="0" err="1"/>
              <a:t>ConsolePrinter</a:t>
            </a:r>
            <a:r>
              <a:rPr lang="en-US" dirty="0"/>
              <a:t>(); </a:t>
            </a:r>
          </a:p>
          <a:p>
            <a:pPr marL="0" indent="0">
              <a:buNone/>
            </a:pPr>
            <a:r>
              <a:rPr lang="en-US" dirty="0"/>
              <a:t>   </a:t>
            </a:r>
            <a:r>
              <a:rPr lang="en-US" dirty="0" err="1"/>
              <a:t>cp.print_data</a:t>
            </a:r>
            <a:r>
              <a:rPr lang="en-US" dirty="0"/>
              <a:t>(); </a:t>
            </a:r>
          </a:p>
          <a:p>
            <a:pPr marL="0" indent="0">
              <a:buNone/>
            </a:pPr>
            <a:r>
              <a:rPr lang="en-US" dirty="0"/>
              <a:t>}  </a:t>
            </a:r>
          </a:p>
          <a:p>
            <a:pPr marL="0" indent="0">
              <a:buNone/>
            </a:pPr>
            <a:r>
              <a:rPr lang="en-US" b="1" dirty="0"/>
              <a:t>class </a:t>
            </a:r>
            <a:r>
              <a:rPr lang="en-US" b="1" dirty="0" err="1"/>
              <a:t>Calculate_Total</a:t>
            </a:r>
            <a:r>
              <a:rPr lang="en-US" dirty="0"/>
              <a:t> { </a:t>
            </a:r>
          </a:p>
          <a:p>
            <a:pPr marL="0" indent="0">
              <a:buNone/>
            </a:pPr>
            <a:r>
              <a:rPr lang="en-US" dirty="0"/>
              <a:t>   </a:t>
            </a:r>
            <a:r>
              <a:rPr lang="en-US" dirty="0" err="1"/>
              <a:t>int</a:t>
            </a:r>
            <a:r>
              <a:rPr lang="en-US" dirty="0"/>
              <a:t> </a:t>
            </a:r>
            <a:r>
              <a:rPr lang="en-US" dirty="0" err="1"/>
              <a:t>ret_tot</a:t>
            </a:r>
            <a:r>
              <a:rPr lang="en-US" dirty="0"/>
              <a:t>() { } }  </a:t>
            </a:r>
          </a:p>
          <a:p>
            <a:pPr marL="0" indent="0">
              <a:buNone/>
            </a:pPr>
            <a:r>
              <a:rPr lang="en-US" b="1" dirty="0"/>
              <a:t>class </a:t>
            </a:r>
            <a:r>
              <a:rPr lang="en-US" b="1" dirty="0" err="1"/>
              <a:t>Calculate_Discount</a:t>
            </a:r>
            <a:r>
              <a:rPr lang="en-US" dirty="0"/>
              <a:t> { </a:t>
            </a:r>
          </a:p>
          <a:p>
            <a:pPr marL="0" indent="0">
              <a:buNone/>
            </a:pPr>
            <a:r>
              <a:rPr lang="en-US" dirty="0"/>
              <a:t>   </a:t>
            </a:r>
            <a:r>
              <a:rPr lang="en-US" dirty="0" err="1"/>
              <a:t>int</a:t>
            </a:r>
            <a:r>
              <a:rPr lang="en-US" dirty="0"/>
              <a:t> </a:t>
            </a:r>
            <a:r>
              <a:rPr lang="en-US" dirty="0" err="1"/>
              <a:t>ret_dis</a:t>
            </a:r>
            <a:r>
              <a:rPr lang="en-US" dirty="0"/>
              <a:t>() { } </a:t>
            </a:r>
          </a:p>
          <a:p>
            <a:pPr marL="0" indent="0">
              <a:buNone/>
            </a:pPr>
            <a:r>
              <a:rPr lang="en-US" dirty="0"/>
              <a:t>}</a:t>
            </a:r>
            <a:endParaRPr lang="en-US" b="1" dirty="0"/>
          </a:p>
          <a:p>
            <a:pPr marL="0" indent="0">
              <a:buNone/>
            </a:pPr>
            <a:r>
              <a:rPr lang="en-US" b="1" dirty="0"/>
              <a:t>class Calculator  implements </a:t>
            </a:r>
            <a:r>
              <a:rPr lang="en-US" b="1" dirty="0" err="1"/>
              <a:t>Calculate_Total</a:t>
            </a:r>
            <a:r>
              <a:rPr lang="en-US" b="1" dirty="0"/>
              <a:t>, </a:t>
            </a:r>
            <a:r>
              <a:rPr lang="en-US" b="1" dirty="0" err="1"/>
              <a:t>Calculate_Discount</a:t>
            </a:r>
            <a:r>
              <a:rPr lang="en-US" b="1" dirty="0"/>
              <a:t> </a:t>
            </a:r>
            <a:r>
              <a:rPr lang="en-US" dirty="0"/>
              <a:t>{ </a:t>
            </a:r>
          </a:p>
          <a:p>
            <a:pPr marL="0" indent="0">
              <a:buNone/>
            </a:pPr>
            <a:r>
              <a:rPr lang="en-US" dirty="0"/>
              <a:t>   </a:t>
            </a:r>
            <a:r>
              <a:rPr lang="en-US" dirty="0" err="1"/>
              <a:t>int</a:t>
            </a:r>
            <a:r>
              <a:rPr lang="en-US" dirty="0"/>
              <a:t> </a:t>
            </a:r>
            <a:r>
              <a:rPr lang="en-US" dirty="0" err="1"/>
              <a:t>ret_tot</a:t>
            </a:r>
            <a:r>
              <a:rPr lang="en-US" dirty="0"/>
              <a:t>() { </a:t>
            </a:r>
          </a:p>
          <a:p>
            <a:pPr marL="0" indent="0">
              <a:buNone/>
            </a:pPr>
            <a:r>
              <a:rPr lang="en-US" dirty="0"/>
              <a:t>      return 1000;    } </a:t>
            </a:r>
          </a:p>
          <a:p>
            <a:pPr marL="0" indent="0">
              <a:buNone/>
            </a:pPr>
            <a:r>
              <a:rPr lang="en-US" dirty="0"/>
              <a:t>   </a:t>
            </a:r>
            <a:r>
              <a:rPr lang="en-US" dirty="0" err="1"/>
              <a:t>int</a:t>
            </a:r>
            <a:r>
              <a:rPr lang="en-US" dirty="0"/>
              <a:t> </a:t>
            </a:r>
            <a:r>
              <a:rPr lang="en-US" dirty="0" err="1"/>
              <a:t>ret_dis</a:t>
            </a:r>
            <a:r>
              <a:rPr lang="en-US" dirty="0"/>
              <a:t>() { </a:t>
            </a:r>
          </a:p>
          <a:p>
            <a:pPr marL="0" indent="0">
              <a:buNone/>
            </a:pPr>
            <a:r>
              <a:rPr lang="en-US" dirty="0"/>
              <a:t>      return 50;    } </a:t>
            </a:r>
          </a:p>
          <a:p>
            <a:pPr marL="0" indent="0">
              <a:buNone/>
            </a:pPr>
            <a:r>
              <a:rPr lang="en-US" dirty="0"/>
              <a:t>}</a:t>
            </a:r>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 Oriented Programming</a:t>
            </a:r>
            <a:endParaRPr lang="en-GB" dirty="0"/>
          </a:p>
        </p:txBody>
      </p:sp>
      <p:sp>
        <p:nvSpPr>
          <p:cNvPr id="3" name="Content Placeholder 2"/>
          <p:cNvSpPr>
            <a:spLocks noGrp="1"/>
          </p:cNvSpPr>
          <p:nvPr>
            <p:ph idx="1"/>
          </p:nvPr>
        </p:nvSpPr>
        <p:spPr/>
        <p:txBody>
          <a:bodyPr/>
          <a:lstStyle/>
          <a:p>
            <a:r>
              <a:rPr lang="en-US" b="1" dirty="0"/>
              <a:t>Abstract Class</a:t>
            </a:r>
          </a:p>
          <a:p>
            <a:pPr marL="0" indent="0">
              <a:buNone/>
            </a:pPr>
            <a:r>
              <a:rPr lang="en-US" dirty="0"/>
              <a:t>A class that contains one or more abstract method is called an abstract class. We can declare the abstract class using the </a:t>
            </a:r>
            <a:r>
              <a:rPr lang="en-US" b="1" dirty="0"/>
              <a:t>abstract</a:t>
            </a:r>
            <a:r>
              <a:rPr lang="en-US" dirty="0"/>
              <a:t> keyword followed by class declaration. The syntax is given below.</a:t>
            </a:r>
          </a:p>
          <a:p>
            <a:pPr marL="0" indent="0">
              <a:buNone/>
            </a:pPr>
            <a:r>
              <a:rPr lang="en-US" dirty="0"/>
              <a:t>abstract class </a:t>
            </a:r>
            <a:r>
              <a:rPr lang="en-US" dirty="0" err="1"/>
              <a:t>ClassName</a:t>
            </a:r>
            <a:r>
              <a:rPr lang="en-US" dirty="0"/>
              <a:t> {  </a:t>
            </a:r>
          </a:p>
          <a:p>
            <a:pPr marL="0" indent="0">
              <a:buNone/>
            </a:pPr>
            <a:r>
              <a:rPr lang="en-US" dirty="0"/>
              <a:t>//</a:t>
            </a:r>
          </a:p>
          <a:p>
            <a:pPr marL="0" indent="0">
              <a:buNone/>
            </a:pPr>
            <a:r>
              <a:rPr lang="en-US" dirty="0"/>
              <a:t>}  </a:t>
            </a:r>
          </a:p>
          <a:p>
            <a:pPr marL="0" indent="0">
              <a:buNone/>
            </a:pPr>
            <a:endParaRPr lang="en-GB" dirty="0"/>
          </a:p>
        </p:txBody>
      </p:sp>
      <p:sp>
        <p:nvSpPr>
          <p:cNvPr id="4" name="Footer Placeholder 3"/>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198239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err="1"/>
              <a:t>Enums</a:t>
            </a:r>
            <a:r>
              <a:rPr lang="en-US" dirty="0"/>
              <a:t> In Dart and Flutter</a:t>
            </a:r>
            <a:endParaRPr lang="en-GB" dirty="0"/>
          </a:p>
        </p:txBody>
      </p:sp>
      <p:sp>
        <p:nvSpPr>
          <p:cNvPr id="9" name="Content Placeholder 8"/>
          <p:cNvSpPr>
            <a:spLocks noGrp="1"/>
          </p:cNvSpPr>
          <p:nvPr>
            <p:ph idx="1"/>
          </p:nvPr>
        </p:nvSpPr>
        <p:spPr/>
        <p:txBody>
          <a:bodyPr>
            <a:normAutofit fontScale="62500" lnSpcReduction="20000"/>
          </a:bodyPr>
          <a:lstStyle/>
          <a:p>
            <a:r>
              <a:rPr lang="en-US" dirty="0"/>
              <a:t>In Dart, </a:t>
            </a:r>
            <a:r>
              <a:rPr lang="en-US" dirty="0" err="1"/>
              <a:t>Enums</a:t>
            </a:r>
            <a:r>
              <a:rPr lang="en-US" dirty="0"/>
              <a:t> are a special kind of class used to represent a fixed number of constant values</a:t>
            </a:r>
          </a:p>
          <a:p>
            <a:pPr marL="0" indent="0">
              <a:buNone/>
            </a:pPr>
            <a:r>
              <a:rPr lang="en-US" b="1" dirty="0" err="1">
                <a:latin typeface="Consolas" panose="020B0609020204030204" pitchFamily="49" charset="0"/>
              </a:rPr>
              <a:t>enum</a:t>
            </a:r>
            <a:r>
              <a:rPr lang="en-US" b="1" dirty="0">
                <a:latin typeface="Consolas" panose="020B0609020204030204" pitchFamily="49" charset="0"/>
              </a:rPr>
              <a:t> Result { </a:t>
            </a:r>
          </a:p>
          <a:p>
            <a:pPr marL="0" indent="0">
              <a:buNone/>
            </a:pPr>
            <a:r>
              <a:rPr lang="en-US" b="1" dirty="0">
                <a:latin typeface="Consolas" panose="020B0609020204030204" pitchFamily="49" charset="0"/>
              </a:rPr>
              <a:t>      </a:t>
            </a:r>
            <a:r>
              <a:rPr lang="en-US" b="1" dirty="0" err="1">
                <a:latin typeface="Consolas" panose="020B0609020204030204" pitchFamily="49" charset="0"/>
              </a:rPr>
              <a:t>LoginSuccess</a:t>
            </a:r>
            <a:r>
              <a:rPr lang="en-US" b="1" dirty="0">
                <a:latin typeface="Consolas" panose="020B0609020204030204" pitchFamily="49" charset="0"/>
              </a:rPr>
              <a:t>, </a:t>
            </a:r>
          </a:p>
          <a:p>
            <a:pPr marL="0" indent="0">
              <a:buNone/>
            </a:pPr>
            <a:r>
              <a:rPr lang="en-US" b="1" dirty="0">
                <a:latin typeface="Consolas" panose="020B0609020204030204" pitchFamily="49" charset="0"/>
              </a:rPr>
              <a:t>      </a:t>
            </a:r>
            <a:r>
              <a:rPr lang="en-US" b="1" dirty="0" err="1">
                <a:latin typeface="Consolas" panose="020B0609020204030204" pitchFamily="49" charset="0"/>
              </a:rPr>
              <a:t>LoginFail</a:t>
            </a:r>
            <a:r>
              <a:rPr lang="en-US" b="1" dirty="0">
                <a:latin typeface="Consolas" panose="020B0609020204030204" pitchFamily="49" charset="0"/>
              </a:rPr>
              <a:t>}</a:t>
            </a:r>
          </a:p>
          <a:p>
            <a:pPr marL="0" indent="0">
              <a:buNone/>
            </a:pPr>
            <a:r>
              <a:rPr lang="en-US" b="1" dirty="0">
                <a:latin typeface="Consolas" panose="020B0609020204030204" pitchFamily="49" charset="0"/>
              </a:rPr>
              <a:t>void main(){</a:t>
            </a:r>
          </a:p>
          <a:p>
            <a:pPr marL="0" indent="0">
              <a:buNone/>
            </a:pPr>
            <a:r>
              <a:rPr lang="en-US" b="1" dirty="0">
                <a:latin typeface="Consolas" panose="020B0609020204030204" pitchFamily="49" charset="0"/>
              </a:rPr>
              <a:t>      </a:t>
            </a:r>
            <a:r>
              <a:rPr lang="en-US" b="1" dirty="0" err="1">
                <a:latin typeface="Consolas" panose="020B0609020204030204" pitchFamily="49" charset="0"/>
              </a:rPr>
              <a:t>var</a:t>
            </a:r>
            <a:r>
              <a:rPr lang="en-US" b="1" dirty="0">
                <a:latin typeface="Consolas" panose="020B0609020204030204" pitchFamily="49" charset="0"/>
              </a:rPr>
              <a:t> result = </a:t>
            </a:r>
            <a:r>
              <a:rPr lang="en-US" b="1" dirty="0" err="1">
                <a:latin typeface="Consolas" panose="020B0609020204030204" pitchFamily="49" charset="0"/>
              </a:rPr>
              <a:t>Result.LoginSuccess</a:t>
            </a:r>
            <a:r>
              <a:rPr lang="en-US" b="1" dirty="0">
                <a:latin typeface="Consolas" panose="020B0609020204030204" pitchFamily="49" charset="0"/>
              </a:rPr>
              <a:t>;</a:t>
            </a:r>
          </a:p>
          <a:p>
            <a:pPr marL="0" indent="0">
              <a:buNone/>
            </a:pPr>
            <a:r>
              <a:rPr lang="en-US" b="1" dirty="0">
                <a:latin typeface="Consolas" panose="020B0609020204030204" pitchFamily="49" charset="0"/>
              </a:rPr>
              <a:t> switch(result){</a:t>
            </a:r>
          </a:p>
          <a:p>
            <a:pPr marL="0" indent="0">
              <a:buNone/>
            </a:pPr>
            <a:r>
              <a:rPr lang="en-US" b="1" dirty="0">
                <a:latin typeface="Consolas" panose="020B0609020204030204" pitchFamily="49" charset="0"/>
              </a:rPr>
              <a:t>      case </a:t>
            </a:r>
            <a:r>
              <a:rPr lang="en-US" b="1" dirty="0" err="1">
                <a:latin typeface="Consolas" panose="020B0609020204030204" pitchFamily="49" charset="0"/>
              </a:rPr>
              <a:t>Result.LoginSuccess</a:t>
            </a:r>
            <a:r>
              <a:rPr lang="en-US" b="1" dirty="0">
                <a:latin typeface="Consolas" panose="020B0609020204030204" pitchFamily="49" charset="0"/>
              </a:rPr>
              <a:t>:</a:t>
            </a:r>
          </a:p>
          <a:p>
            <a:pPr marL="0" indent="0">
              <a:buNone/>
            </a:pPr>
            <a:r>
              <a:rPr lang="en-US" b="1" dirty="0">
                <a:latin typeface="Consolas" panose="020B0609020204030204" pitchFamily="49" charset="0"/>
              </a:rPr>
              <a:t>           print("Login successfully");</a:t>
            </a:r>
          </a:p>
          <a:p>
            <a:pPr marL="0" indent="0">
              <a:buNone/>
            </a:pPr>
            <a:r>
              <a:rPr lang="en-US" b="1" dirty="0">
                <a:latin typeface="Consolas" panose="020B0609020204030204" pitchFamily="49" charset="0"/>
              </a:rPr>
              <a:t>           break;</a:t>
            </a:r>
          </a:p>
          <a:p>
            <a:pPr marL="0" indent="0">
              <a:buNone/>
            </a:pPr>
            <a:r>
              <a:rPr lang="en-US" b="1" dirty="0">
                <a:latin typeface="Consolas" panose="020B0609020204030204" pitchFamily="49" charset="0"/>
              </a:rPr>
              <a:t>      case </a:t>
            </a:r>
            <a:r>
              <a:rPr lang="en-US" b="1" dirty="0" err="1">
                <a:latin typeface="Consolas" panose="020B0609020204030204" pitchFamily="49" charset="0"/>
              </a:rPr>
              <a:t>Result.LoginFail</a:t>
            </a:r>
            <a:r>
              <a:rPr lang="en-US" b="1" dirty="0">
                <a:latin typeface="Consolas" panose="020B0609020204030204" pitchFamily="49" charset="0"/>
              </a:rPr>
              <a:t>:</a:t>
            </a:r>
          </a:p>
          <a:p>
            <a:pPr marL="0" indent="0">
              <a:buNone/>
            </a:pPr>
            <a:r>
              <a:rPr lang="en-US" b="1" dirty="0">
                <a:latin typeface="Consolas" panose="020B0609020204030204" pitchFamily="49" charset="0"/>
              </a:rPr>
              <a:t>           print("Mobile or email invalid");</a:t>
            </a:r>
          </a:p>
          <a:p>
            <a:pPr marL="0" indent="0">
              <a:buNone/>
            </a:pPr>
            <a:r>
              <a:rPr lang="en-US" b="1" dirty="0">
                <a:latin typeface="Consolas" panose="020B0609020204030204" pitchFamily="49" charset="0"/>
              </a:rPr>
              <a:t>           break;}}</a:t>
            </a:r>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81825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Summary</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600" dirty="0"/>
              <a:t>Today we have learned about:</a:t>
            </a:r>
          </a:p>
          <a:p>
            <a:pPr marL="0" indent="0">
              <a:buNone/>
            </a:pPr>
            <a:endParaRPr lang="en-US" sz="2400" dirty="0">
              <a:effectLst/>
              <a:ea typeface="Calibri" panose="020F0502020204030204" pitchFamily="34" charset="0"/>
              <a:cs typeface="Times New Roman" panose="02020603050405020304" pitchFamily="18" charset="0"/>
            </a:endParaRPr>
          </a:p>
          <a:p>
            <a:pPr marL="0" indent="0">
              <a:buNone/>
            </a:pPr>
            <a:r>
              <a:rPr lang="en-US" sz="2400" dirty="0"/>
              <a:t>Dart Language Part-2</a:t>
            </a:r>
          </a:p>
          <a:p>
            <a:r>
              <a:rPr lang="en-US" sz="2400" dirty="0"/>
              <a:t>Decision making and Loops</a:t>
            </a:r>
          </a:p>
          <a:p>
            <a:r>
              <a:rPr lang="en-US" sz="2400" dirty="0"/>
              <a:t>Ternary Operator in Dart and Flutter</a:t>
            </a:r>
          </a:p>
          <a:p>
            <a:r>
              <a:rPr lang="en-US" sz="2400" dirty="0"/>
              <a:t>Functions</a:t>
            </a:r>
          </a:p>
          <a:p>
            <a:r>
              <a:rPr lang="en-US" sz="2400" dirty="0"/>
              <a:t>Object Oriented Programming (Class, Object, Interfaces)</a:t>
            </a:r>
          </a:p>
          <a:p>
            <a:r>
              <a:rPr lang="en-US" sz="2400" dirty="0"/>
              <a:t>Enums In Dart and Flutter</a:t>
            </a:r>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24535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In Next Lecture:</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600" dirty="0"/>
              <a:t>We will Cover:</a:t>
            </a:r>
          </a:p>
          <a:p>
            <a:pPr marL="0" indent="0">
              <a:buNone/>
            </a:pPr>
            <a:endParaRPr lang="en-US" sz="3600" dirty="0"/>
          </a:p>
          <a:p>
            <a:pPr marL="342900" lvl="0" indent="-342900">
              <a:lnSpc>
                <a:spcPct val="107000"/>
              </a:lnSpc>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Widgets</a:t>
            </a:r>
            <a:endParaRPr lang="en-PK" sz="20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Widget Tree</a:t>
            </a:r>
            <a:endParaRPr lang="en-PK" sz="2000" dirty="0">
              <a:effectLs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Widgets State</a:t>
            </a:r>
            <a:endParaRPr lang="en-PK" sz="20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Widgets Lifecycle</a:t>
            </a:r>
            <a:endParaRPr lang="en-US" sz="2000" dirty="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000" dirty="0">
                <a:effectLst/>
                <a:ea typeface="Calibri" panose="020F0502020204030204" pitchFamily="34" charset="0"/>
              </a:rPr>
              <a:t>Simple Widget &amp; Layout Widgets</a:t>
            </a:r>
            <a:endParaRPr lang="en-PK" sz="48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33400" y="29421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41682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1347652" y="481535"/>
            <a:ext cx="10515600" cy="1325563"/>
          </a:xfrm>
        </p:spPr>
        <p:txBody>
          <a:bodyPr/>
          <a:lstStyle/>
          <a:p>
            <a:r>
              <a:rPr lang="en-US" b="1" dirty="0"/>
              <a:t>Topics to be Covered</a:t>
            </a:r>
            <a:endParaRPr lang="en-GB" dirty="0"/>
          </a:p>
        </p:txBody>
      </p:sp>
      <p:sp>
        <p:nvSpPr>
          <p:cNvPr id="9" name="Content Placeholder 8"/>
          <p:cNvSpPr>
            <a:spLocks noGrp="1"/>
          </p:cNvSpPr>
          <p:nvPr>
            <p:ph idx="1"/>
          </p:nvPr>
        </p:nvSpPr>
        <p:spPr>
          <a:xfrm>
            <a:off x="1676400" y="2206553"/>
            <a:ext cx="10515600" cy="4351338"/>
          </a:xfrm>
        </p:spPr>
        <p:txBody>
          <a:bodyPr>
            <a:normAutofit/>
          </a:bodyPr>
          <a:lstStyle/>
          <a:p>
            <a:pPr marL="0" indent="0">
              <a:buNone/>
            </a:pPr>
            <a:r>
              <a:rPr lang="en-US" sz="3200" dirty="0"/>
              <a:t>We will Cover :</a:t>
            </a:r>
          </a:p>
          <a:p>
            <a:pPr marL="0" indent="0">
              <a:buNone/>
            </a:pPr>
            <a:endParaRPr lang="en-US" sz="3200" dirty="0"/>
          </a:p>
          <a:p>
            <a:pPr marL="342900" lvl="0" indent="-342900">
              <a:lnSpc>
                <a:spcPct val="115000"/>
              </a:lnSpc>
              <a:spcAft>
                <a:spcPts val="1000"/>
              </a:spcAft>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Dart Collection</a:t>
            </a:r>
            <a:endParaRPr lang="en-PK" sz="20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Decision Tree and Loop</a:t>
            </a:r>
            <a:endParaRPr lang="en-PK" sz="2000" dirty="0">
              <a:effectLs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000" dirty="0">
                <a:effectLst/>
                <a:ea typeface="Calibri" panose="020F0502020204030204" pitchFamily="34" charset="0"/>
                <a:cs typeface="Times New Roman" panose="02020603050405020304" pitchFamily="18" charset="0"/>
              </a:rPr>
              <a:t>Functions</a:t>
            </a:r>
          </a:p>
          <a:p>
            <a:pPr marL="342900" lvl="0" indent="-342900">
              <a:lnSpc>
                <a:spcPct val="115000"/>
              </a:lnSpc>
              <a:spcAft>
                <a:spcPts val="1000"/>
              </a:spcAft>
              <a:buFont typeface="Symbol" panose="05050102010706020507" pitchFamily="18" charset="2"/>
              <a:buChar char=""/>
            </a:pPr>
            <a:r>
              <a:rPr lang="en-US" sz="2000" dirty="0">
                <a:effectLst/>
                <a:ea typeface="Calibri" panose="020F0502020204030204" pitchFamily="34" charset="0"/>
              </a:rPr>
              <a:t>OOP (classes &amp; Interface)</a:t>
            </a:r>
            <a:endParaRPr lang="en-GB" sz="3200"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99499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3" y="2142513"/>
            <a:ext cx="6834554" cy="769441"/>
          </a:xfrm>
          <a:prstGeom prst="rect">
            <a:avLst/>
          </a:prstGeom>
          <a:noFill/>
        </p:spPr>
        <p:txBody>
          <a:bodyPr wrap="square" rtlCol="0">
            <a:spAutoFit/>
          </a:bodyPr>
          <a:lstStyle/>
          <a:p>
            <a:r>
              <a:rPr lang="en-US" sz="4400" b="1" dirty="0"/>
              <a:t>Dart Language Part-2</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11467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Decision making and Loops</a:t>
            </a:r>
            <a:endParaRPr lang="en-GB" dirty="0"/>
          </a:p>
        </p:txBody>
      </p:sp>
      <p:sp>
        <p:nvSpPr>
          <p:cNvPr id="7" name="Content Placeholder 6"/>
          <p:cNvSpPr>
            <a:spLocks noGrp="1"/>
          </p:cNvSpPr>
          <p:nvPr>
            <p:ph idx="1"/>
          </p:nvPr>
        </p:nvSpPr>
        <p:spPr/>
        <p:txBody>
          <a:bodyPr>
            <a:normAutofit fontScale="62500" lnSpcReduction="20000"/>
          </a:bodyPr>
          <a:lstStyle/>
          <a:p>
            <a:pPr>
              <a:lnSpc>
                <a:spcPct val="150000"/>
              </a:lnSpc>
              <a:spcBef>
                <a:spcPts val="0"/>
              </a:spcBef>
              <a:spcAft>
                <a:spcPts val="800"/>
              </a:spcAft>
              <a:buSzPts val="1000"/>
            </a:pPr>
            <a:r>
              <a:rPr lang="en-US" dirty="0">
                <a:solidFill>
                  <a:srgbClr val="000000"/>
                </a:solidFill>
                <a:latin typeface="Verdana" panose="020B0604030504040204" pitchFamily="34" charset="0"/>
              </a:rPr>
              <a:t>A decision making block evaluates a condition before the instructions are executed. Dart supports If, </a:t>
            </a:r>
            <a:r>
              <a:rPr lang="en-US" dirty="0" err="1">
                <a:solidFill>
                  <a:srgbClr val="000000"/>
                </a:solidFill>
                <a:latin typeface="Verdana" panose="020B0604030504040204" pitchFamily="34" charset="0"/>
              </a:rPr>
              <a:t>If..else</a:t>
            </a:r>
            <a:r>
              <a:rPr lang="en-US" dirty="0">
                <a:solidFill>
                  <a:srgbClr val="000000"/>
                </a:solidFill>
                <a:latin typeface="Verdana" panose="020B0604030504040204" pitchFamily="34" charset="0"/>
              </a:rPr>
              <a:t> and switch statements.</a:t>
            </a:r>
          </a:p>
          <a:p>
            <a:pPr>
              <a:lnSpc>
                <a:spcPct val="150000"/>
              </a:lnSpc>
              <a:spcBef>
                <a:spcPts val="0"/>
              </a:spcBef>
              <a:spcAft>
                <a:spcPts val="800"/>
              </a:spcAft>
              <a:buSzPts val="1000"/>
            </a:pPr>
            <a:r>
              <a:rPr lang="en-US" dirty="0">
                <a:solidFill>
                  <a:srgbClr val="000000"/>
                </a:solidFill>
                <a:latin typeface="Verdana" panose="020B0604030504040204" pitchFamily="34" charset="0"/>
              </a:rPr>
              <a:t>Loops are used to repeat a block of code until a specific condition is met. Dart supports</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for, </a:t>
            </a:r>
            <a:r>
              <a:rPr lang="en-US" dirty="0" err="1">
                <a:solidFill>
                  <a:srgbClr val="000000"/>
                </a:solidFill>
                <a:latin typeface="Verdana" panose="020B0604030504040204" pitchFamily="34" charset="0"/>
              </a:rPr>
              <a:t>for..in</a:t>
            </a:r>
            <a:r>
              <a:rPr lang="en-US" dirty="0">
                <a:solidFill>
                  <a:srgbClr val="000000"/>
                </a:solidFill>
                <a:latin typeface="Verdana" panose="020B0604030504040204" pitchFamily="34" charset="0"/>
              </a:rPr>
              <a:t> , while and </a:t>
            </a:r>
            <a:r>
              <a:rPr lang="en-US" dirty="0" err="1">
                <a:solidFill>
                  <a:srgbClr val="000000"/>
                </a:solidFill>
                <a:latin typeface="Verdana" panose="020B0604030504040204" pitchFamily="34" charset="0"/>
              </a:rPr>
              <a:t>do..while</a:t>
            </a:r>
            <a:r>
              <a:rPr lang="en-US" dirty="0">
                <a:solidFill>
                  <a:srgbClr val="000000"/>
                </a:solidFill>
                <a:latin typeface="Verdana" panose="020B0604030504040204" pitchFamily="34" charset="0"/>
              </a:rPr>
              <a:t> loops</a:t>
            </a:r>
          </a:p>
          <a:p>
            <a:pPr>
              <a:lnSpc>
                <a:spcPct val="150000"/>
              </a:lnSpc>
              <a:spcBef>
                <a:spcPts val="0"/>
              </a:spcBef>
              <a:spcAft>
                <a:spcPts val="800"/>
              </a:spcAft>
              <a:buSzPts val="1000"/>
            </a:pPr>
            <a:r>
              <a:rPr lang="en-US" dirty="0">
                <a:solidFill>
                  <a:srgbClr val="000000"/>
                </a:solidFill>
                <a:latin typeface="Verdana" panose="020B0604030504040204" pitchFamily="34" charset="0"/>
              </a:rPr>
              <a:t>Let us understand a simple example about the usage of control statements and loops:</a:t>
            </a:r>
            <a:r>
              <a:rPr lang="en-US" dirty="0"/>
              <a:t> </a:t>
            </a:r>
            <a:br>
              <a:rPr lang="en-US" dirty="0"/>
            </a:br>
            <a:r>
              <a:rPr lang="nn-NO" dirty="0">
                <a:solidFill>
                  <a:srgbClr val="000000"/>
                </a:solidFill>
                <a:latin typeface="Consolas" panose="020B0609020204030204" pitchFamily="49" charset="0"/>
              </a:rPr>
              <a:t>for( var i = 1 ; i &lt;= 10; i++ ) {</a:t>
            </a:r>
            <a:br>
              <a:rPr lang="nn-NO" dirty="0">
                <a:solidFill>
                  <a:srgbClr val="000000"/>
                </a:solidFill>
                <a:latin typeface="Consolas" panose="020B0609020204030204" pitchFamily="49" charset="0"/>
              </a:rPr>
            </a:br>
            <a:r>
              <a:rPr lang="nn-NO" dirty="0">
                <a:solidFill>
                  <a:srgbClr val="000000"/>
                </a:solidFill>
                <a:latin typeface="Consolas" panose="020B0609020204030204" pitchFamily="49" charset="0"/>
              </a:rPr>
              <a:t>		if(i%2==0)</a:t>
            </a:r>
            <a:br>
              <a:rPr lang="nn-NO" dirty="0">
                <a:solidFill>
                  <a:srgbClr val="000000"/>
                </a:solidFill>
                <a:latin typeface="Consolas" panose="020B0609020204030204" pitchFamily="49" charset="0"/>
              </a:rPr>
            </a:br>
            <a:r>
              <a:rPr lang="nn-NO" dirty="0">
                <a:solidFill>
                  <a:srgbClr val="000000"/>
                </a:solidFill>
                <a:latin typeface="Consolas" panose="020B0609020204030204" pitchFamily="49" charset="0"/>
              </a:rPr>
              <a:t>		{</a:t>
            </a:r>
            <a:br>
              <a:rPr lang="nn-NO" dirty="0">
                <a:solidFill>
                  <a:srgbClr val="000000"/>
                </a:solidFill>
                <a:latin typeface="Consolas" panose="020B0609020204030204" pitchFamily="49" charset="0"/>
              </a:rPr>
            </a:br>
            <a:r>
              <a:rPr lang="nn-NO" dirty="0">
                <a:solidFill>
                  <a:srgbClr val="000000"/>
                </a:solidFill>
                <a:latin typeface="Consolas" panose="020B0609020204030204" pitchFamily="49" charset="0"/>
              </a:rPr>
              <a:t>		print(i);</a:t>
            </a:r>
            <a:br>
              <a:rPr lang="nn-NO" dirty="0">
                <a:solidFill>
                  <a:srgbClr val="000000"/>
                </a:solidFill>
                <a:latin typeface="Consolas" panose="020B0609020204030204" pitchFamily="49" charset="0"/>
              </a:rPr>
            </a:br>
            <a:r>
              <a:rPr lang="nn-NO" dirty="0">
                <a:solidFill>
                  <a:srgbClr val="000000"/>
                </a:solidFill>
                <a:latin typeface="Consolas" panose="020B0609020204030204" pitchFamily="49" charset="0"/>
              </a:rPr>
              <a:t>		}</a:t>
            </a:r>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86101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Operator in Dart and </a:t>
            </a:r>
            <a:br>
              <a:rPr lang="en-US" dirty="0"/>
            </a:br>
            <a:r>
              <a:rPr lang="en-US" dirty="0"/>
              <a:t>Flutter</a:t>
            </a:r>
            <a:endParaRPr lang="en-GB" dirty="0"/>
          </a:p>
        </p:txBody>
      </p:sp>
      <p:sp>
        <p:nvSpPr>
          <p:cNvPr id="3" name="Content Placeholder 2"/>
          <p:cNvSpPr>
            <a:spLocks noGrp="1"/>
          </p:cNvSpPr>
          <p:nvPr>
            <p:ph idx="1"/>
          </p:nvPr>
        </p:nvSpPr>
        <p:spPr/>
        <p:txBody>
          <a:bodyPr/>
          <a:lstStyle/>
          <a:p>
            <a:r>
              <a:rPr lang="en-US" sz="2400" dirty="0"/>
              <a:t>Syntax</a:t>
            </a:r>
          </a:p>
          <a:p>
            <a:pPr lvl="1"/>
            <a:r>
              <a:rPr lang="en-US" sz="2000" dirty="0">
                <a:solidFill>
                  <a:srgbClr val="000000"/>
                </a:solidFill>
                <a:latin typeface="Consolas" panose="020B0609020204030204" pitchFamily="49" charset="0"/>
              </a:rPr>
              <a:t>condition </a:t>
            </a:r>
            <a:r>
              <a:rPr lang="en-US" sz="2000" dirty="0">
                <a:solidFill>
                  <a:srgbClr val="66660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exprIfTrue</a:t>
            </a:r>
            <a:r>
              <a:rPr lang="en-US" sz="2000" dirty="0">
                <a:solidFill>
                  <a:srgbClr val="000000"/>
                </a:solidFill>
                <a:latin typeface="Consolas" panose="020B0609020204030204" pitchFamily="49" charset="0"/>
              </a:rPr>
              <a:t> </a:t>
            </a:r>
            <a:r>
              <a:rPr lang="en-US" sz="2000" dirty="0">
                <a:solidFill>
                  <a:srgbClr val="66660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exprIfFalse</a:t>
            </a:r>
            <a:endParaRPr lang="en-US" sz="2000" dirty="0">
              <a:solidFill>
                <a:srgbClr val="000000"/>
              </a:solidFill>
              <a:latin typeface="Consolas" panose="020B0609020204030204" pitchFamily="49" charset="0"/>
            </a:endParaRPr>
          </a:p>
          <a:p>
            <a:pPr lvl="1"/>
            <a:endParaRPr lang="en-US" sz="20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Example</a:t>
            </a:r>
          </a:p>
          <a:p>
            <a:pPr marL="324000" lvl="1" indent="0">
              <a:buNone/>
            </a:pPr>
            <a:r>
              <a:rPr lang="en-US" sz="2000" dirty="0">
                <a:latin typeface="Consolas" panose="020B0609020204030204" pitchFamily="49" charset="0"/>
              </a:rPr>
              <a:t>String message(</a:t>
            </a:r>
            <a:r>
              <a:rPr lang="en-US" sz="2000" dirty="0" err="1">
                <a:latin typeface="Consolas" panose="020B0609020204030204" pitchFamily="49" charset="0"/>
              </a:rPr>
              <a:t>bool</a:t>
            </a:r>
            <a:r>
              <a:rPr lang="en-US" sz="2000" dirty="0">
                <a:latin typeface="Consolas" panose="020B0609020204030204" pitchFamily="49" charset="0"/>
              </a:rPr>
              <a:t> </a:t>
            </a:r>
            <a:r>
              <a:rPr lang="en-US" sz="2000" dirty="0" err="1">
                <a:latin typeface="Consolas" panose="020B0609020204030204" pitchFamily="49" charset="0"/>
              </a:rPr>
              <a:t>isValid</a:t>
            </a:r>
            <a:r>
              <a:rPr lang="en-US" sz="2000" dirty="0">
                <a:latin typeface="Consolas" panose="020B0609020204030204" pitchFamily="49" charset="0"/>
              </a:rPr>
              <a:t>) {</a:t>
            </a:r>
          </a:p>
          <a:p>
            <a:pPr marL="324000" lvl="1" indent="0">
              <a:buNone/>
            </a:pPr>
            <a:r>
              <a:rPr lang="en-US" sz="2000" dirty="0">
                <a:latin typeface="Consolas" panose="020B0609020204030204" pitchFamily="49" charset="0"/>
              </a:rPr>
              <a:t>  return </a:t>
            </a:r>
            <a:r>
              <a:rPr lang="en-US" sz="2000" dirty="0" err="1">
                <a:latin typeface="Consolas" panose="020B0609020204030204" pitchFamily="49" charset="0"/>
              </a:rPr>
              <a:t>isValid</a:t>
            </a:r>
            <a:r>
              <a:rPr lang="en-US" sz="2000" dirty="0">
                <a:latin typeface="Consolas" panose="020B0609020204030204" pitchFamily="49" charset="0"/>
              </a:rPr>
              <a:t> ? 'This is valid' : 'This is not valid';</a:t>
            </a:r>
          </a:p>
          <a:p>
            <a:pPr marL="324000" lvl="1" indent="0">
              <a:buNone/>
            </a:pPr>
            <a:r>
              <a:rPr lang="en-US" sz="2000" dirty="0">
                <a:latin typeface="Consolas" panose="020B0609020204030204" pitchFamily="49" charset="0"/>
              </a:rPr>
              <a:t>}</a:t>
            </a:r>
            <a:endParaRPr lang="x-none" sz="2000">
              <a:latin typeface="Consolas" panose="020B0609020204030204" pitchFamily="49" charset="0"/>
            </a:endParaRPr>
          </a:p>
          <a:p>
            <a:pPr marL="0" indent="0">
              <a:buNone/>
            </a:pPr>
            <a:endParaRPr lang="en-GB" dirty="0"/>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669A2B90-45BE-414B-9562-3972892D5208}"/>
              </a:ext>
            </a:extLst>
          </p:cNvPr>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EBE5FA7-F020-44E3-B566-08AABE8EE92F}"/>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2715328-E15C-4F32-BFEF-4EC65297B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361997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Functions</a:t>
            </a:r>
            <a:endParaRPr lang="en-GB" dirty="0"/>
          </a:p>
        </p:txBody>
      </p:sp>
      <p:sp>
        <p:nvSpPr>
          <p:cNvPr id="9" name="Content Placeholder 8"/>
          <p:cNvSpPr>
            <a:spLocks noGrp="1"/>
          </p:cNvSpPr>
          <p:nvPr>
            <p:ph idx="1"/>
          </p:nvPr>
        </p:nvSpPr>
        <p:spPr/>
        <p:txBody>
          <a:bodyPr>
            <a:normAutofit fontScale="62500" lnSpcReduction="20000"/>
          </a:bodyPr>
          <a:lstStyle/>
          <a:p>
            <a:pPr>
              <a:lnSpc>
                <a:spcPct val="150000"/>
              </a:lnSpc>
              <a:spcBef>
                <a:spcPts val="0"/>
              </a:spcBef>
              <a:spcAft>
                <a:spcPts val="800"/>
              </a:spcAft>
              <a:buSzPts val="1000"/>
            </a:pPr>
            <a:r>
              <a:rPr lang="en-US" dirty="0">
                <a:solidFill>
                  <a:srgbClr val="000000"/>
                </a:solidFill>
                <a:latin typeface="Verdana" panose="020B0604030504040204" pitchFamily="34" charset="0"/>
              </a:rPr>
              <a:t>A function is a group of statements that together performs a specific task. Let us look into a simple function in Dart as shown here:</a:t>
            </a:r>
            <a:r>
              <a:rPr lang="en-US" dirty="0"/>
              <a:t> </a:t>
            </a:r>
            <a:br>
              <a:rPr lang="en-US" dirty="0"/>
            </a:br>
            <a:r>
              <a:rPr lang="en-US" dirty="0">
                <a:solidFill>
                  <a:srgbClr val="000000"/>
                </a:solidFill>
                <a:latin typeface="Consolas" panose="020B0609020204030204" pitchFamily="49" charset="0"/>
              </a:rPr>
              <a:t>void main()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add(3,4);</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void add(</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a,int</a:t>
            </a:r>
            <a:r>
              <a:rPr lang="en-US" dirty="0">
                <a:solidFill>
                  <a:srgbClr val="000000"/>
                </a:solidFill>
                <a:latin typeface="Consolas" panose="020B0609020204030204" pitchFamily="49" charset="0"/>
              </a:rPr>
              <a:t> b)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c;</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c=</a:t>
            </a:r>
            <a:r>
              <a:rPr lang="en-US" dirty="0" err="1">
                <a:solidFill>
                  <a:srgbClr val="000000"/>
                </a:solidFill>
                <a:latin typeface="Consolas" panose="020B0609020204030204" pitchFamily="49" charset="0"/>
              </a:rPr>
              <a:t>a+b</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print(c);</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r>
              <a:rPr lang="en-US" dirty="0"/>
              <a:t> </a:t>
            </a:r>
          </a:p>
          <a:p>
            <a:pPr marL="0" indent="0">
              <a:lnSpc>
                <a:spcPct val="150000"/>
              </a:lnSpc>
              <a:spcBef>
                <a:spcPts val="0"/>
              </a:spcBef>
              <a:spcAft>
                <a:spcPts val="800"/>
              </a:spcAft>
              <a:buSzPts val="1000"/>
              <a:buNone/>
            </a:pPr>
            <a:r>
              <a:rPr lang="en-US" dirty="0">
                <a:solidFill>
                  <a:srgbClr val="000000"/>
                </a:solidFill>
                <a:latin typeface="Verdana" panose="020B0604030504040204" pitchFamily="34" charset="0"/>
              </a:rPr>
              <a:t>The above function adds two values and produces 7 as the output</a:t>
            </a:r>
            <a:r>
              <a:rPr lang="en-US" dirty="0"/>
              <a:t> </a:t>
            </a: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92859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0571" y="612531"/>
            <a:ext cx="2043687" cy="60726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492" y="719224"/>
            <a:ext cx="7649307" cy="1032601"/>
          </a:xfrm>
        </p:spPr>
        <p:txBody>
          <a:bodyPr/>
          <a:lstStyle/>
          <a:p>
            <a:r>
              <a:rPr lang="en-US" b="1" dirty="0">
                <a:latin typeface="Times New Roman" panose="02020603050405020304" pitchFamily="18" charset="0"/>
                <a:cs typeface="Times New Roman" panose="02020603050405020304" pitchFamily="18" charset="0"/>
              </a:rPr>
              <a:t>Object Oriented Programming</a:t>
            </a:r>
            <a:endParaRPr lang="en-GB" dirty="0"/>
          </a:p>
        </p:txBody>
      </p:sp>
      <p:sp>
        <p:nvSpPr>
          <p:cNvPr id="4" name="Content Placeholder 3"/>
          <p:cNvSpPr>
            <a:spLocks noGrp="1"/>
          </p:cNvSpPr>
          <p:nvPr>
            <p:ph idx="1"/>
          </p:nvPr>
        </p:nvSpPr>
        <p:spPr/>
        <p:txBody>
          <a:bodyPr>
            <a:normAutofit/>
          </a:bodyPr>
          <a:lstStyle/>
          <a:p>
            <a:pPr>
              <a:lnSpc>
                <a:spcPct val="150000"/>
              </a:lnSpc>
              <a:spcBef>
                <a:spcPts val="0"/>
              </a:spcBef>
              <a:spcAft>
                <a:spcPts val="800"/>
              </a:spcAft>
              <a:buSzPts val="1000"/>
            </a:pPr>
            <a:r>
              <a:rPr lang="en-US" sz="1800" dirty="0">
                <a:solidFill>
                  <a:srgbClr val="000000"/>
                </a:solidFill>
                <a:latin typeface="Verdana" panose="020B0604030504040204" pitchFamily="34" charset="0"/>
              </a:rPr>
              <a:t>Dart is an object-oriented language. It supports object-oriented programming features like Classes, Objects, Inheritance, Polymorphism, Interfaces and Abstract classes.</a:t>
            </a:r>
          </a:p>
          <a:p>
            <a:pPr>
              <a:lnSpc>
                <a:spcPct val="150000"/>
              </a:lnSpc>
              <a:spcBef>
                <a:spcPts val="0"/>
              </a:spcBef>
              <a:spcAft>
                <a:spcPts val="800"/>
              </a:spcAft>
              <a:buSzPts val="1000"/>
            </a:pPr>
            <a:r>
              <a:rPr lang="en-US" sz="1800" dirty="0">
                <a:solidFill>
                  <a:srgbClr val="000000"/>
                </a:solidFill>
                <a:latin typeface="Verdana" panose="020B0604030504040204" pitchFamily="34" charset="0"/>
              </a:rPr>
              <a:t>A </a:t>
            </a:r>
            <a:r>
              <a:rPr lang="en-US" sz="1800" b="1" dirty="0">
                <a:solidFill>
                  <a:srgbClr val="000000"/>
                </a:solidFill>
                <a:latin typeface="Verdana" panose="020B0604030504040204" pitchFamily="34" charset="0"/>
              </a:rPr>
              <a:t>class</a:t>
            </a:r>
            <a:r>
              <a:rPr lang="en-US" sz="1800" dirty="0">
                <a:solidFill>
                  <a:srgbClr val="000000"/>
                </a:solidFill>
                <a:latin typeface="Verdana" panose="020B0604030504040204" pitchFamily="34" charset="0"/>
              </a:rPr>
              <a:t> is a blueprint for creating objects. A class definition includes the following:</a:t>
            </a:r>
            <a:br>
              <a:rPr lang="en-US" sz="1800" dirty="0">
                <a:solidFill>
                  <a:srgbClr val="000000"/>
                </a:solidFill>
                <a:latin typeface="Verdana" panose="020B0604030504040204" pitchFamily="34" charset="0"/>
              </a:rPr>
            </a:br>
            <a:r>
              <a:rPr lang="en-US" sz="1800" dirty="0">
                <a:solidFill>
                  <a:srgbClr val="000000"/>
                </a:solidFill>
                <a:latin typeface="Symbol" panose="05050102010706020507" pitchFamily="18" charset="2"/>
              </a:rPr>
              <a:t> </a:t>
            </a:r>
            <a:r>
              <a:rPr lang="en-US" sz="1800" dirty="0">
                <a:solidFill>
                  <a:srgbClr val="000000"/>
                </a:solidFill>
                <a:latin typeface="Verdana" panose="020B0604030504040204" pitchFamily="34" charset="0"/>
              </a:rPr>
              <a:t>Fields, </a:t>
            </a:r>
            <a:br>
              <a:rPr lang="en-US" sz="1800" dirty="0">
                <a:solidFill>
                  <a:srgbClr val="000000"/>
                </a:solidFill>
                <a:latin typeface="Verdana" panose="020B0604030504040204" pitchFamily="34" charset="0"/>
              </a:rPr>
            </a:br>
            <a:r>
              <a:rPr lang="en-US" sz="1800" dirty="0">
                <a:solidFill>
                  <a:srgbClr val="000000"/>
                </a:solidFill>
                <a:latin typeface="Symbol" panose="05050102010706020507" pitchFamily="18" charset="2"/>
              </a:rPr>
              <a:t> </a:t>
            </a:r>
            <a:r>
              <a:rPr lang="en-US" sz="1800" dirty="0">
                <a:solidFill>
                  <a:srgbClr val="000000"/>
                </a:solidFill>
                <a:latin typeface="Verdana" panose="020B0604030504040204" pitchFamily="34" charset="0"/>
              </a:rPr>
              <a:t>Getters and setters</a:t>
            </a:r>
            <a:br>
              <a:rPr lang="en-US" sz="1800" dirty="0">
                <a:solidFill>
                  <a:srgbClr val="000000"/>
                </a:solidFill>
                <a:latin typeface="Verdana" panose="020B0604030504040204" pitchFamily="34" charset="0"/>
              </a:rPr>
            </a:br>
            <a:r>
              <a:rPr lang="en-US" sz="1800" dirty="0">
                <a:solidFill>
                  <a:srgbClr val="000000"/>
                </a:solidFill>
                <a:latin typeface="Symbol" panose="05050102010706020507" pitchFamily="18" charset="2"/>
              </a:rPr>
              <a:t> </a:t>
            </a:r>
            <a:r>
              <a:rPr lang="en-US" sz="1800" dirty="0">
                <a:solidFill>
                  <a:srgbClr val="000000"/>
                </a:solidFill>
                <a:latin typeface="Verdana" panose="020B0604030504040204" pitchFamily="34" charset="0"/>
              </a:rPr>
              <a:t>Constructors</a:t>
            </a:r>
            <a:br>
              <a:rPr lang="en-US" sz="1800" dirty="0">
                <a:solidFill>
                  <a:srgbClr val="000000"/>
                </a:solidFill>
                <a:latin typeface="Verdana" panose="020B0604030504040204" pitchFamily="34" charset="0"/>
              </a:rPr>
            </a:br>
            <a:r>
              <a:rPr lang="en-US" sz="1800" dirty="0">
                <a:solidFill>
                  <a:srgbClr val="000000"/>
                </a:solidFill>
                <a:latin typeface="Symbol" panose="05050102010706020507" pitchFamily="18" charset="2"/>
              </a:rPr>
              <a:t> </a:t>
            </a:r>
            <a:r>
              <a:rPr lang="en-US" sz="1800" dirty="0">
                <a:solidFill>
                  <a:srgbClr val="000000"/>
                </a:solidFill>
                <a:latin typeface="Verdana" panose="020B0604030504040204" pitchFamily="34" charset="0"/>
              </a:rPr>
              <a:t>Functions</a:t>
            </a:r>
            <a:endParaRPr lang="en-GB" sz="1800"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23983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err="1"/>
              <a:t>Cont</a:t>
            </a:r>
            <a:r>
              <a:rPr lang="en-US" dirty="0"/>
              <a:t>….</a:t>
            </a:r>
            <a:endParaRPr lang="en-GB" dirty="0"/>
          </a:p>
        </p:txBody>
      </p:sp>
      <p:sp>
        <p:nvSpPr>
          <p:cNvPr id="7" name="Content Placeholder 6"/>
          <p:cNvSpPr>
            <a:spLocks noGrp="1"/>
          </p:cNvSpPr>
          <p:nvPr>
            <p:ph idx="1"/>
          </p:nvPr>
        </p:nvSpPr>
        <p:spPr>
          <a:xfrm>
            <a:off x="838200" y="1511908"/>
            <a:ext cx="10515600" cy="5099907"/>
          </a:xfrm>
        </p:spPr>
        <p:txBody>
          <a:bodyPr>
            <a:normAutofit fontScale="62500" lnSpcReduction="20000"/>
          </a:bodyPr>
          <a:lstStyle/>
          <a:p>
            <a:pPr>
              <a:spcBef>
                <a:spcPts val="0"/>
              </a:spcBef>
              <a:spcAft>
                <a:spcPts val="800"/>
              </a:spcAft>
              <a:buSzPts val="1000"/>
            </a:pPr>
            <a:r>
              <a:rPr lang="en-US" sz="3600" dirty="0">
                <a:solidFill>
                  <a:srgbClr val="000000"/>
                </a:solidFill>
                <a:latin typeface="Verdana" panose="020B0604030504040204" pitchFamily="34" charset="0"/>
              </a:rPr>
              <a:t>Now, let us create a simple class using the above definitions:</a:t>
            </a:r>
            <a:r>
              <a:rPr lang="en-US" dirty="0"/>
              <a:t> </a:t>
            </a:r>
            <a:br>
              <a:rPr lang="en-US" dirty="0"/>
            </a:br>
            <a:endParaRPr lang="en-US" dirty="0"/>
          </a:p>
          <a:p>
            <a:pPr>
              <a:spcBef>
                <a:spcPts val="0"/>
              </a:spcBef>
              <a:spcAft>
                <a:spcPts val="800"/>
              </a:spcAft>
              <a:buSzPts val="1000"/>
            </a:pPr>
            <a:r>
              <a:rPr lang="en-US" dirty="0">
                <a:solidFill>
                  <a:srgbClr val="000000"/>
                </a:solidFill>
                <a:latin typeface="Consolas" panose="020B0609020204030204" pitchFamily="49" charset="0"/>
              </a:rPr>
              <a:t>class Employee </a:t>
            </a:r>
          </a:p>
          <a:p>
            <a:pPr marL="0" indent="0">
              <a:spcBef>
                <a:spcPts val="0"/>
              </a:spcBef>
              <a:spcAft>
                <a:spcPts val="800"/>
              </a:spcAft>
              <a:buSzPts val="1000"/>
              <a:buNone/>
            </a:pP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String name;</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String get </a:t>
            </a:r>
            <a:r>
              <a:rPr lang="en-US" dirty="0" err="1">
                <a:solidFill>
                  <a:srgbClr val="000000"/>
                </a:solidFill>
                <a:latin typeface="Consolas" panose="020B0609020204030204" pitchFamily="49" charset="0"/>
              </a:rPr>
              <a:t>emp_name</a:t>
            </a:r>
            <a:r>
              <a:rPr lang="en-US" dirty="0">
                <a:solidFill>
                  <a:srgbClr val="000000"/>
                </a:solidFill>
                <a:latin typeface="Consolas" panose="020B0609020204030204" pitchFamily="49" charset="0"/>
              </a:rPr>
              <a:t> //getter method</a:t>
            </a:r>
          </a:p>
          <a:p>
            <a:pPr marL="0" indent="0">
              <a:spcBef>
                <a:spcPts val="0"/>
              </a:spcBef>
              <a:spcAft>
                <a:spcPts val="800"/>
              </a:spcAft>
              <a:buSzPts val="1000"/>
              <a:buNone/>
            </a:pPr>
            <a:r>
              <a:rPr lang="en-US" dirty="0">
                <a:solidFill>
                  <a:srgbClr val="000000"/>
                </a:solidFill>
                <a:latin typeface="Consolas" panose="020B0609020204030204" pitchFamily="49" charset="0"/>
              </a:rPr>
              <a:t>		{   	return name;</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void set </a:t>
            </a:r>
            <a:r>
              <a:rPr lang="en-US" dirty="0" err="1">
                <a:solidFill>
                  <a:srgbClr val="000000"/>
                </a:solidFill>
                <a:latin typeface="Consolas" panose="020B0609020204030204" pitchFamily="49" charset="0"/>
              </a:rPr>
              <a:t>emp_name</a:t>
            </a:r>
            <a:r>
              <a:rPr lang="en-US" dirty="0">
                <a:solidFill>
                  <a:srgbClr val="000000"/>
                </a:solidFill>
                <a:latin typeface="Consolas" panose="020B0609020204030204" pitchFamily="49" charset="0"/>
              </a:rPr>
              <a:t>(String name) //setter method</a:t>
            </a:r>
          </a:p>
          <a:p>
            <a:pPr marL="0" indent="0">
              <a:spcBef>
                <a:spcPts val="0"/>
              </a:spcBef>
              <a:spcAft>
                <a:spcPts val="800"/>
              </a:spcAft>
              <a:buSzPts val="1000"/>
              <a:buNone/>
            </a:pPr>
            <a:r>
              <a:rPr lang="en-US" dirty="0">
                <a:solidFill>
                  <a:srgbClr val="000000"/>
                </a:solidFill>
                <a:latin typeface="Consolas" panose="020B0609020204030204" pitchFamily="49" charset="0"/>
              </a:rPr>
              <a:t>		{	this.name = name;</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p>
          <a:p>
            <a:pPr marL="0" indent="0">
              <a:spcBef>
                <a:spcPts val="0"/>
              </a:spcBef>
              <a:spcAft>
                <a:spcPts val="800"/>
              </a:spcAft>
              <a:buSzPts val="100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void result() 	//function definition</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  print(name);</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void main()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Employee </a:t>
            </a:r>
            <a:r>
              <a:rPr lang="en-US" dirty="0" err="1">
                <a:solidFill>
                  <a:srgbClr val="000000"/>
                </a:solidFill>
                <a:latin typeface="Consolas" panose="020B0609020204030204" pitchFamily="49" charset="0"/>
              </a:rPr>
              <a:t>emp</a:t>
            </a:r>
            <a:r>
              <a:rPr lang="en-US" dirty="0">
                <a:solidFill>
                  <a:srgbClr val="000000"/>
                </a:solidFill>
                <a:latin typeface="Consolas" panose="020B0609020204030204" pitchFamily="49" charset="0"/>
              </a:rPr>
              <a:t> = new Employee();</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emp.name="employee1";</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emp.result</a:t>
            </a:r>
            <a:r>
              <a:rPr lang="en-US" dirty="0">
                <a:solidFill>
                  <a:srgbClr val="000000"/>
                </a:solidFill>
                <a:latin typeface="Consolas" panose="020B0609020204030204" pitchFamily="49" charset="0"/>
              </a:rPr>
              <a:t>();</a:t>
            </a:r>
          </a:p>
          <a:p>
            <a:pPr marL="0" indent="0">
              <a:spcBef>
                <a:spcPts val="0"/>
              </a:spcBef>
              <a:spcAft>
                <a:spcPts val="800"/>
              </a:spcAft>
              <a:buSzPts val="1000"/>
              <a:buNone/>
            </a:pPr>
            <a:r>
              <a:rPr lang="en-US" dirty="0">
                <a:solidFill>
                  <a:srgbClr val="000000"/>
                </a:solidFill>
                <a:latin typeface="Consolas" panose="020B0609020204030204" pitchFamily="49" charset="0"/>
              </a:rPr>
              <a:t>		}</a:t>
            </a: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52744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err="1"/>
              <a:t>Cont</a:t>
            </a:r>
            <a:r>
              <a:rPr lang="en-US" dirty="0"/>
              <a:t>…</a:t>
            </a:r>
            <a:endParaRPr lang="en-GB" dirty="0"/>
          </a:p>
        </p:txBody>
      </p:sp>
      <p:sp>
        <p:nvSpPr>
          <p:cNvPr id="9" name="Content Placeholder 8"/>
          <p:cNvSpPr>
            <a:spLocks noGrp="1"/>
          </p:cNvSpPr>
          <p:nvPr>
            <p:ph idx="1"/>
          </p:nvPr>
        </p:nvSpPr>
        <p:spPr>
          <a:xfrm>
            <a:off x="838200" y="1511908"/>
            <a:ext cx="10515600" cy="4939692"/>
          </a:xfrm>
        </p:spPr>
        <p:txBody>
          <a:bodyPr>
            <a:normAutofit fontScale="85000" lnSpcReduction="10000"/>
          </a:bodyPr>
          <a:lstStyle/>
          <a:p>
            <a:pPr marL="0" indent="0">
              <a:lnSpc>
                <a:spcPct val="110000"/>
              </a:lnSpc>
              <a:buNone/>
            </a:pPr>
            <a:r>
              <a:rPr lang="en-US" sz="2600" dirty="0">
                <a:latin typeface="Calibri" panose="020F0502020204030204" pitchFamily="34" charset="0"/>
                <a:ea typeface="Verdana" panose="020B0604030504040204" pitchFamily="34" charset="0"/>
                <a:cs typeface="Calibri" panose="020F0502020204030204" pitchFamily="34" charset="0"/>
              </a:rPr>
              <a:t>An </a:t>
            </a:r>
            <a:r>
              <a:rPr lang="en-US" sz="2600" b="1" dirty="0">
                <a:latin typeface="Calibri" panose="020F0502020204030204" pitchFamily="34" charset="0"/>
                <a:ea typeface="Verdana" panose="020B0604030504040204" pitchFamily="34" charset="0"/>
                <a:cs typeface="Calibri" panose="020F0502020204030204" pitchFamily="34" charset="0"/>
              </a:rPr>
              <a:t>object</a:t>
            </a:r>
            <a:r>
              <a:rPr lang="en-US" sz="2600" dirty="0">
                <a:latin typeface="Calibri" panose="020F0502020204030204" pitchFamily="34" charset="0"/>
                <a:ea typeface="Verdana" panose="020B0604030504040204" pitchFamily="34" charset="0"/>
                <a:cs typeface="Calibri" panose="020F0502020204030204" pitchFamily="34" charset="0"/>
              </a:rPr>
              <a:t> is a real-life entity such as a table, human, car, etc. The object has two characteristics - state and behavior. Let's take an example of a car which has a name, model name, price and behavior moving, stopping, etc. The object-oriented programming offers to identify the state and behavior of the object.</a:t>
            </a:r>
          </a:p>
          <a:p>
            <a:pPr marL="0" indent="0">
              <a:lnSpc>
                <a:spcPct val="110000"/>
              </a:lnSpc>
              <a:buNone/>
            </a:pPr>
            <a:r>
              <a:rPr lang="en-US" sz="2600" dirty="0">
                <a:latin typeface="Calibri" panose="020F0502020204030204" pitchFamily="34" charset="0"/>
                <a:ea typeface="Verdana" panose="020B0604030504040204" pitchFamily="34" charset="0"/>
                <a:cs typeface="Calibri" panose="020F0502020204030204" pitchFamily="34" charset="0"/>
              </a:rPr>
              <a:t>We can access the class properties by creating an object of that class. In Dart, The object can be 	created by using a new keyword followed by class name. The syntax is given below.</a:t>
            </a:r>
          </a:p>
          <a:p>
            <a:pPr marL="0" indent="0">
              <a:lnSpc>
                <a:spcPct val="110000"/>
              </a:lnSpc>
              <a:buNone/>
            </a:pPr>
            <a:r>
              <a:rPr lang="en-US" sz="2600" i="1" dirty="0">
                <a:latin typeface="Calibri" panose="020F0502020204030204" pitchFamily="34" charset="0"/>
                <a:ea typeface="Verdana" panose="020B0604030504040204" pitchFamily="34" charset="0"/>
                <a:cs typeface="Calibri" panose="020F0502020204030204" pitchFamily="34" charset="0"/>
              </a:rPr>
              <a:t>	</a:t>
            </a:r>
            <a:r>
              <a:rPr lang="en-US" sz="2600" i="1" dirty="0" err="1">
                <a:latin typeface="Calibri" panose="020F0502020204030204" pitchFamily="34" charset="0"/>
                <a:ea typeface="Verdana" panose="020B0604030504040204" pitchFamily="34" charset="0"/>
                <a:cs typeface="Calibri" panose="020F0502020204030204" pitchFamily="34" charset="0"/>
              </a:rPr>
              <a:t>var</a:t>
            </a:r>
            <a:r>
              <a:rPr lang="en-US" sz="2600" i="1" dirty="0">
                <a:latin typeface="Calibri" panose="020F0502020204030204" pitchFamily="34" charset="0"/>
                <a:ea typeface="Verdana" panose="020B0604030504040204" pitchFamily="34" charset="0"/>
                <a:cs typeface="Calibri" panose="020F0502020204030204" pitchFamily="34" charset="0"/>
              </a:rPr>
              <a:t> </a:t>
            </a:r>
            <a:r>
              <a:rPr lang="en-US" sz="2600" i="1" dirty="0" err="1">
                <a:latin typeface="Calibri" panose="020F0502020204030204" pitchFamily="34" charset="0"/>
                <a:ea typeface="Verdana" panose="020B0604030504040204" pitchFamily="34" charset="0"/>
                <a:cs typeface="Calibri" panose="020F0502020204030204" pitchFamily="34" charset="0"/>
              </a:rPr>
              <a:t>objectName</a:t>
            </a:r>
            <a:r>
              <a:rPr lang="en-US" sz="2600" i="1" dirty="0">
                <a:latin typeface="Calibri" panose="020F0502020204030204" pitchFamily="34" charset="0"/>
                <a:ea typeface="Verdana" panose="020B0604030504040204" pitchFamily="34" charset="0"/>
                <a:cs typeface="Calibri" panose="020F0502020204030204" pitchFamily="34" charset="0"/>
              </a:rPr>
              <a:t> = new </a:t>
            </a:r>
            <a:r>
              <a:rPr lang="en-US" sz="2600" i="1" dirty="0" err="1">
                <a:latin typeface="Calibri" panose="020F0502020204030204" pitchFamily="34" charset="0"/>
                <a:ea typeface="Verdana" panose="020B0604030504040204" pitchFamily="34" charset="0"/>
                <a:cs typeface="Calibri" panose="020F0502020204030204" pitchFamily="34" charset="0"/>
              </a:rPr>
              <a:t>ClassName</a:t>
            </a:r>
            <a:r>
              <a:rPr lang="en-US" sz="2600" i="1" dirty="0">
                <a:latin typeface="Calibri" panose="020F0502020204030204" pitchFamily="34" charset="0"/>
                <a:ea typeface="Verdana" panose="020B0604030504040204" pitchFamily="34" charset="0"/>
                <a:cs typeface="Calibri" panose="020F0502020204030204" pitchFamily="34" charset="0"/>
              </a:rPr>
              <a:t>(&lt;</a:t>
            </a:r>
            <a:r>
              <a:rPr lang="en-US" sz="2600" i="1" dirty="0" err="1">
                <a:latin typeface="Calibri" panose="020F0502020204030204" pitchFamily="34" charset="0"/>
                <a:ea typeface="Verdana" panose="020B0604030504040204" pitchFamily="34" charset="0"/>
                <a:cs typeface="Calibri" panose="020F0502020204030204" pitchFamily="34" charset="0"/>
              </a:rPr>
              <a:t>constructor_arguments</a:t>
            </a:r>
            <a:r>
              <a:rPr lang="en-US" sz="2600" i="1" dirty="0">
                <a:latin typeface="Calibri" panose="020F0502020204030204" pitchFamily="34" charset="0"/>
                <a:ea typeface="Verdana" panose="020B0604030504040204" pitchFamily="34" charset="0"/>
                <a:cs typeface="Calibri" panose="020F0502020204030204" pitchFamily="34" charset="0"/>
              </a:rPr>
              <a:t>&gt;)  </a:t>
            </a:r>
          </a:p>
          <a:p>
            <a:pPr>
              <a:lnSpc>
                <a:spcPct val="110000"/>
              </a:lnSpc>
            </a:pPr>
            <a:r>
              <a:rPr lang="en-US" sz="2600" b="1" dirty="0">
                <a:latin typeface="Calibri" panose="020F0502020204030204" pitchFamily="34" charset="0"/>
                <a:ea typeface="Verdana" panose="020B0604030504040204" pitchFamily="34" charset="0"/>
                <a:cs typeface="Calibri" panose="020F0502020204030204" pitchFamily="34" charset="0"/>
              </a:rPr>
              <a:t>Inheritance</a:t>
            </a:r>
          </a:p>
          <a:p>
            <a:pPr marL="0" indent="0">
              <a:lnSpc>
                <a:spcPct val="110000"/>
              </a:lnSpc>
              <a:buNone/>
            </a:pPr>
            <a:r>
              <a:rPr lang="en-US" sz="2600" dirty="0">
                <a:latin typeface="Calibri" panose="020F0502020204030204" pitchFamily="34" charset="0"/>
                <a:ea typeface="Verdana" panose="020B0604030504040204" pitchFamily="34" charset="0"/>
                <a:cs typeface="Calibri" panose="020F0502020204030204" pitchFamily="34" charset="0"/>
              </a:rPr>
              <a:t>	Dart supports inheritance, which is used to create new classes from an existing class. Dart  	provides </a:t>
            </a:r>
            <a:r>
              <a:rPr lang="en-US" sz="2600" b="1" dirty="0">
                <a:latin typeface="Calibri" panose="020F0502020204030204" pitchFamily="34" charset="0"/>
                <a:ea typeface="Verdana" panose="020B0604030504040204" pitchFamily="34" charset="0"/>
                <a:cs typeface="Calibri" panose="020F0502020204030204" pitchFamily="34" charset="0"/>
              </a:rPr>
              <a:t>extends</a:t>
            </a:r>
            <a:r>
              <a:rPr lang="en-US" sz="2600" dirty="0">
                <a:latin typeface="Calibri" panose="020F0502020204030204" pitchFamily="34" charset="0"/>
                <a:ea typeface="Verdana" panose="020B0604030504040204" pitchFamily="34" charset="0"/>
                <a:cs typeface="Calibri" panose="020F0502020204030204" pitchFamily="34" charset="0"/>
              </a:rPr>
              <a:t> keyword to inherit the properties of parent class in child class. The syntax is 	given below.</a:t>
            </a:r>
          </a:p>
          <a:p>
            <a:pPr marL="0" indent="0">
              <a:lnSpc>
                <a:spcPct val="110000"/>
              </a:lnSpc>
              <a:buNone/>
            </a:pPr>
            <a:r>
              <a:rPr lang="en-US" sz="2600" dirty="0">
                <a:latin typeface="Calibri" panose="020F0502020204030204" pitchFamily="34" charset="0"/>
                <a:ea typeface="Verdana" panose="020B0604030504040204" pitchFamily="34" charset="0"/>
                <a:cs typeface="Calibri" panose="020F0502020204030204" pitchFamily="34" charset="0"/>
              </a:rPr>
              <a:t>	</a:t>
            </a:r>
            <a:r>
              <a:rPr lang="en-US" sz="2600" i="1" dirty="0">
                <a:latin typeface="Calibri" panose="020F0502020204030204" pitchFamily="34" charset="0"/>
                <a:ea typeface="Verdana" panose="020B0604030504040204" pitchFamily="34" charset="0"/>
                <a:cs typeface="Calibri" panose="020F0502020204030204" pitchFamily="34" charset="0"/>
              </a:rPr>
              <a:t>class </a:t>
            </a:r>
            <a:r>
              <a:rPr lang="en-US" sz="2600" i="1" dirty="0" err="1">
                <a:latin typeface="Calibri" panose="020F0502020204030204" pitchFamily="34" charset="0"/>
                <a:ea typeface="Verdana" panose="020B0604030504040204" pitchFamily="34" charset="0"/>
                <a:cs typeface="Calibri" panose="020F0502020204030204" pitchFamily="34" charset="0"/>
              </a:rPr>
              <a:t>child_class_name</a:t>
            </a:r>
            <a:r>
              <a:rPr lang="en-US" sz="2600" i="1" dirty="0">
                <a:latin typeface="Calibri" panose="020F0502020204030204" pitchFamily="34" charset="0"/>
                <a:ea typeface="Verdana" panose="020B0604030504040204" pitchFamily="34" charset="0"/>
                <a:cs typeface="Calibri" panose="020F0502020204030204" pitchFamily="34" charset="0"/>
              </a:rPr>
              <a:t> extends </a:t>
            </a:r>
            <a:r>
              <a:rPr lang="en-US" sz="2600" i="1" dirty="0" err="1">
                <a:latin typeface="Calibri" panose="020F0502020204030204" pitchFamily="34" charset="0"/>
                <a:ea typeface="Verdana" panose="020B0604030504040204" pitchFamily="34" charset="0"/>
                <a:cs typeface="Calibri" panose="020F0502020204030204" pitchFamily="34" charset="0"/>
              </a:rPr>
              <a:t>parent_class_name</a:t>
            </a:r>
            <a:r>
              <a:rPr lang="en-US" i="1" dirty="0">
                <a:latin typeface="Calibri" panose="020F0502020204030204" pitchFamily="34" charset="0"/>
                <a:ea typeface="Verdana" panose="020B0604030504040204" pitchFamily="34" charset="0"/>
                <a:cs typeface="Calibri" panose="020F0502020204030204" pitchFamily="34" charset="0"/>
              </a:rPr>
              <a:t>   </a:t>
            </a: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448742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1657</Words>
  <Application>Microsoft Office PowerPoint</Application>
  <PresentationFormat>Widescreen</PresentationFormat>
  <Paragraphs>145</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Consolas</vt:lpstr>
      <vt:lpstr>Symbol</vt:lpstr>
      <vt:lpstr>Times New Roman</vt:lpstr>
      <vt:lpstr>Verdana</vt:lpstr>
      <vt:lpstr>Office Theme</vt:lpstr>
      <vt:lpstr>PowerPoint Presentation</vt:lpstr>
      <vt:lpstr>Topics to be Covered</vt:lpstr>
      <vt:lpstr>PowerPoint Presentation</vt:lpstr>
      <vt:lpstr>Decision making and Loops</vt:lpstr>
      <vt:lpstr>Ternary Operator in Dart and  Flutter</vt:lpstr>
      <vt:lpstr>Functions</vt:lpstr>
      <vt:lpstr>Object Oriented Programming</vt:lpstr>
      <vt:lpstr>Cont….</vt:lpstr>
      <vt:lpstr>Cont…</vt:lpstr>
      <vt:lpstr>Object Oriented Programming </vt:lpstr>
      <vt:lpstr>Example..</vt:lpstr>
      <vt:lpstr>Object Oriented Programming</vt:lpstr>
      <vt:lpstr>Enums In Dart and Flutter</vt:lpstr>
      <vt:lpstr>Summary</vt:lpstr>
      <vt:lpstr>In 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LPT-006</cp:lastModifiedBy>
  <cp:revision>41</cp:revision>
  <dcterms:created xsi:type="dcterms:W3CDTF">2022-04-06T09:07:20Z</dcterms:created>
  <dcterms:modified xsi:type="dcterms:W3CDTF">2022-05-16T11:39:00Z</dcterms:modified>
</cp:coreProperties>
</file>