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62" r:id="rId4"/>
    <p:sldId id="263" r:id="rId5"/>
    <p:sldId id="264" r:id="rId6"/>
    <p:sldId id="265" r:id="rId7"/>
    <p:sldId id="266" r:id="rId8"/>
    <p:sldId id="267" r:id="rId9"/>
    <p:sldId id="268" r:id="rId10"/>
    <p:sldId id="301" r:id="rId11"/>
    <p:sldId id="302" r:id="rId12"/>
    <p:sldId id="303" r:id="rId13"/>
    <p:sldId id="300" r:id="rId14"/>
    <p:sldId id="273"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985E"/>
    <a:srgbClr val="0296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FA061F-5945-4858-A547-239B8D0C13AD}" v="56" dt="2022-04-06T12:03:49.5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7382" autoAdjust="0"/>
  </p:normalViewPr>
  <p:slideViewPr>
    <p:cSldViewPr snapToGrid="0">
      <p:cViewPr varScale="1">
        <p:scale>
          <a:sx n="63" d="100"/>
          <a:sy n="63" d="100"/>
        </p:scale>
        <p:origin x="97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929D73-9A87-44BA-87AF-7C64578B240F}" type="datetimeFigureOut">
              <a:rPr lang="en-US" smtClean="0"/>
              <a:t>5/16/2022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556B15-0856-4121-AAB7-C8F0CBDE875A}" type="slidenum">
              <a:rPr lang="en-US" smtClean="0"/>
              <a:t>‹#›</a:t>
            </a:fld>
            <a:endParaRPr lang="en-US"/>
          </a:p>
        </p:txBody>
      </p:sp>
    </p:spTree>
    <p:extLst>
      <p:ext uri="{BB962C8B-B14F-4D97-AF65-F5344CB8AC3E}">
        <p14:creationId xmlns:p14="http://schemas.microsoft.com/office/powerpoint/2010/main" val="4125801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556B15-0856-4121-AAB7-C8F0CBDE875A}" type="slidenum">
              <a:rPr lang="en-US" smtClean="0"/>
              <a:t>1</a:t>
            </a:fld>
            <a:endParaRPr lang="en-US"/>
          </a:p>
        </p:txBody>
      </p:sp>
    </p:spTree>
    <p:extLst>
      <p:ext uri="{BB962C8B-B14F-4D97-AF65-F5344CB8AC3E}">
        <p14:creationId xmlns:p14="http://schemas.microsoft.com/office/powerpoint/2010/main" val="2530719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Each element on a screen of the Flutter app is a widget. The view of the screen completely depends upon the choice and sequence of the widgets used to build the app. And the structure of the code of an app is a tree of widgets. </a:t>
            </a:r>
          </a:p>
          <a:p>
            <a:endParaRPr lang="en-US" dirty="0"/>
          </a:p>
          <a:p>
            <a:r>
              <a:rPr lang="en-US" dirty="0"/>
              <a:t>Category of Widgets: There are mainly 14 categories in which the flutter widgets are divided. They are mainly segregated on the basis of the functionality they provide in a flutter application.</a:t>
            </a:r>
          </a:p>
        </p:txBody>
      </p:sp>
      <p:sp>
        <p:nvSpPr>
          <p:cNvPr id="4" name="Slide Number Placeholder 3"/>
          <p:cNvSpPr>
            <a:spLocks noGrp="1"/>
          </p:cNvSpPr>
          <p:nvPr>
            <p:ph type="sldNum" sz="quarter" idx="10"/>
          </p:nvPr>
        </p:nvSpPr>
        <p:spPr/>
        <p:txBody>
          <a:bodyPr/>
          <a:lstStyle/>
          <a:p>
            <a:fld id="{80556B15-0856-4121-AAB7-C8F0CBDE875A}" type="slidenum">
              <a:rPr lang="en-US" smtClean="0"/>
              <a:t>2</a:t>
            </a:fld>
            <a:endParaRPr lang="en-US"/>
          </a:p>
        </p:txBody>
      </p:sp>
    </p:spTree>
    <p:extLst>
      <p:ext uri="{BB962C8B-B14F-4D97-AF65-F5344CB8AC3E}">
        <p14:creationId xmlns:p14="http://schemas.microsoft.com/office/powerpoint/2010/main" val="1669354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556B15-0856-4121-AAB7-C8F0CBDE875A}" type="slidenum">
              <a:rPr lang="en-US" smtClean="0"/>
              <a:t>4</a:t>
            </a:fld>
            <a:endParaRPr lang="en-US"/>
          </a:p>
        </p:txBody>
      </p:sp>
    </p:spTree>
    <p:extLst>
      <p:ext uri="{BB962C8B-B14F-4D97-AF65-F5344CB8AC3E}">
        <p14:creationId xmlns:p14="http://schemas.microsoft.com/office/powerpoint/2010/main" val="2299511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556B15-0856-4121-AAB7-C8F0CBDE875A}" type="slidenum">
              <a:rPr lang="en-US" smtClean="0"/>
              <a:t>7</a:t>
            </a:fld>
            <a:endParaRPr lang="en-US"/>
          </a:p>
        </p:txBody>
      </p:sp>
    </p:spTree>
    <p:extLst>
      <p:ext uri="{BB962C8B-B14F-4D97-AF65-F5344CB8AC3E}">
        <p14:creationId xmlns:p14="http://schemas.microsoft.com/office/powerpoint/2010/main" val="4188948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a:t>
            </a:r>
            <a:r>
              <a:rPr lang="en-US" sz="1200" b="0" i="0" kern="1200" dirty="0" err="1">
                <a:solidFill>
                  <a:schemeClr val="tx1"/>
                </a:solidFill>
                <a:effectLst/>
                <a:latin typeface="+mn-lt"/>
                <a:ea typeface="+mn-ea"/>
                <a:cs typeface="+mn-cs"/>
              </a:rPr>
              <a:t>stateful</a:t>
            </a:r>
            <a:r>
              <a:rPr lang="en-US" sz="1200" b="0" i="0" kern="1200" dirty="0">
                <a:solidFill>
                  <a:schemeClr val="tx1"/>
                </a:solidFill>
                <a:effectLst/>
                <a:latin typeface="+mn-lt"/>
                <a:ea typeface="+mn-ea"/>
                <a:cs typeface="+mn-cs"/>
              </a:rPr>
              <a:t> widget is dynamic: for example, </a:t>
            </a:r>
            <a:r>
              <a:rPr lang="en-US" sz="1200" b="1" i="0" kern="1200" dirty="0">
                <a:solidFill>
                  <a:schemeClr val="tx1"/>
                </a:solidFill>
                <a:effectLst/>
                <a:latin typeface="+mn-lt"/>
                <a:ea typeface="+mn-ea"/>
                <a:cs typeface="+mn-cs"/>
              </a:rPr>
              <a:t>it can change its appearance in response to events triggered by user interactions or when it receives data</a:t>
            </a:r>
            <a:r>
              <a:rPr lang="en-US" sz="1200" b="0" i="0" kern="1200" dirty="0">
                <a:solidFill>
                  <a:schemeClr val="tx1"/>
                </a:solidFill>
                <a:effectLst/>
                <a:latin typeface="+mn-lt"/>
                <a:ea typeface="+mn-ea"/>
                <a:cs typeface="+mn-cs"/>
              </a:rPr>
              <a:t>. Checkbox , Radio , Slider , </a:t>
            </a:r>
            <a:r>
              <a:rPr lang="en-US" sz="1200" b="0" i="0" kern="1200" dirty="0" err="1">
                <a:solidFill>
                  <a:schemeClr val="tx1"/>
                </a:solidFill>
                <a:effectLst/>
                <a:latin typeface="+mn-lt"/>
                <a:ea typeface="+mn-ea"/>
                <a:cs typeface="+mn-cs"/>
              </a:rPr>
              <a:t>InkWell</a:t>
            </a:r>
            <a:r>
              <a:rPr lang="en-US" sz="1200" b="0" i="0" kern="1200" dirty="0">
                <a:solidFill>
                  <a:schemeClr val="tx1"/>
                </a:solidFill>
                <a:effectLst/>
                <a:latin typeface="+mn-lt"/>
                <a:ea typeface="+mn-ea"/>
                <a:cs typeface="+mn-cs"/>
              </a:rPr>
              <a:t> , Form , and </a:t>
            </a:r>
            <a:r>
              <a:rPr lang="en-US" sz="1200" b="0" i="0" kern="1200" dirty="0" err="1">
                <a:solidFill>
                  <a:schemeClr val="tx1"/>
                </a:solidFill>
                <a:effectLst/>
                <a:latin typeface="+mn-lt"/>
                <a:ea typeface="+mn-ea"/>
                <a:cs typeface="+mn-cs"/>
              </a:rPr>
              <a:t>TextField</a:t>
            </a:r>
            <a:r>
              <a:rPr lang="en-US" sz="1200" b="0" i="0" kern="1200" dirty="0">
                <a:solidFill>
                  <a:schemeClr val="tx1"/>
                </a:solidFill>
                <a:effectLst/>
                <a:latin typeface="+mn-lt"/>
                <a:ea typeface="+mn-ea"/>
                <a:cs typeface="+mn-cs"/>
              </a:rPr>
              <a:t> are examples of </a:t>
            </a:r>
            <a:r>
              <a:rPr lang="en-US" sz="1200" b="0" i="0" kern="1200" dirty="0" err="1">
                <a:solidFill>
                  <a:schemeClr val="tx1"/>
                </a:solidFill>
                <a:effectLst/>
                <a:latin typeface="+mn-lt"/>
                <a:ea typeface="+mn-ea"/>
                <a:cs typeface="+mn-cs"/>
              </a:rPr>
              <a:t>stateful</a:t>
            </a:r>
            <a:r>
              <a:rPr lang="en-US" sz="1200" b="0" i="0" kern="1200" dirty="0">
                <a:solidFill>
                  <a:schemeClr val="tx1"/>
                </a:solidFill>
                <a:effectLst/>
                <a:latin typeface="+mn-lt"/>
                <a:ea typeface="+mn-ea"/>
                <a:cs typeface="+mn-cs"/>
              </a:rPr>
              <a:t> widgets.</a:t>
            </a:r>
            <a:endParaRPr lang="en-US" dirty="0"/>
          </a:p>
        </p:txBody>
      </p:sp>
      <p:sp>
        <p:nvSpPr>
          <p:cNvPr id="4" name="Slide Number Placeholder 3"/>
          <p:cNvSpPr>
            <a:spLocks noGrp="1"/>
          </p:cNvSpPr>
          <p:nvPr>
            <p:ph type="sldNum" sz="quarter" idx="10"/>
          </p:nvPr>
        </p:nvSpPr>
        <p:spPr/>
        <p:txBody>
          <a:bodyPr/>
          <a:lstStyle/>
          <a:p>
            <a:fld id="{80556B15-0856-4121-AAB7-C8F0CBDE875A}" type="slidenum">
              <a:rPr lang="en-US" smtClean="0"/>
              <a:t>11</a:t>
            </a:fld>
            <a:endParaRPr lang="en-US"/>
          </a:p>
        </p:txBody>
      </p:sp>
    </p:spTree>
    <p:extLst>
      <p:ext uri="{BB962C8B-B14F-4D97-AF65-F5344CB8AC3E}">
        <p14:creationId xmlns:p14="http://schemas.microsoft.com/office/powerpoint/2010/main" val="5174131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stateless widget</a:t>
            </a:r>
            <a:r>
              <a:rPr lang="en-US" sz="1200" b="0" i="0" kern="1200" dirty="0">
                <a:solidFill>
                  <a:schemeClr val="tx1"/>
                </a:solidFill>
                <a:effectLst/>
                <a:latin typeface="+mn-lt"/>
                <a:ea typeface="+mn-ea"/>
                <a:cs typeface="+mn-cs"/>
              </a:rPr>
              <a:t> is a </a:t>
            </a:r>
            <a:r>
              <a:rPr lang="en-US" sz="1200" b="1" i="0" kern="1200" dirty="0">
                <a:solidFill>
                  <a:schemeClr val="tx1"/>
                </a:solidFill>
                <a:effectLst/>
                <a:latin typeface="+mn-lt"/>
                <a:ea typeface="+mn-ea"/>
                <a:cs typeface="+mn-cs"/>
              </a:rPr>
              <a:t>widget</a:t>
            </a:r>
            <a:r>
              <a:rPr lang="en-US" sz="1200" b="0" i="0" kern="1200" dirty="0">
                <a:solidFill>
                  <a:schemeClr val="tx1"/>
                </a:solidFill>
                <a:effectLst/>
                <a:latin typeface="+mn-lt"/>
                <a:ea typeface="+mn-ea"/>
                <a:cs typeface="+mn-cs"/>
              </a:rPr>
              <a:t> that describes part of the user interface by building a constellation of other </a:t>
            </a:r>
            <a:r>
              <a:rPr lang="en-US" sz="1200" b="1" i="0" kern="1200" dirty="0">
                <a:solidFill>
                  <a:schemeClr val="tx1"/>
                </a:solidFill>
                <a:effectLst/>
                <a:latin typeface="+mn-lt"/>
                <a:ea typeface="+mn-ea"/>
                <a:cs typeface="+mn-cs"/>
              </a:rPr>
              <a:t>widgets</a:t>
            </a:r>
            <a:r>
              <a:rPr lang="en-US" sz="1200" b="0" i="0" kern="1200" dirty="0">
                <a:solidFill>
                  <a:schemeClr val="tx1"/>
                </a:solidFill>
                <a:effectLst/>
                <a:latin typeface="+mn-lt"/>
                <a:ea typeface="+mn-ea"/>
                <a:cs typeface="+mn-cs"/>
              </a:rPr>
              <a:t> that describe the user interface </a:t>
            </a:r>
            <a:endParaRPr lang="en-US" dirty="0"/>
          </a:p>
        </p:txBody>
      </p:sp>
      <p:sp>
        <p:nvSpPr>
          <p:cNvPr id="4" name="Slide Number Placeholder 3"/>
          <p:cNvSpPr>
            <a:spLocks noGrp="1"/>
          </p:cNvSpPr>
          <p:nvPr>
            <p:ph type="sldNum" sz="quarter" idx="10"/>
          </p:nvPr>
        </p:nvSpPr>
        <p:spPr/>
        <p:txBody>
          <a:bodyPr/>
          <a:lstStyle/>
          <a:p>
            <a:fld id="{80556B15-0856-4121-AAB7-C8F0CBDE875A}" type="slidenum">
              <a:rPr lang="en-US" smtClean="0"/>
              <a:t>12</a:t>
            </a:fld>
            <a:endParaRPr lang="en-US"/>
          </a:p>
        </p:txBody>
      </p:sp>
    </p:spTree>
    <p:extLst>
      <p:ext uri="{BB962C8B-B14F-4D97-AF65-F5344CB8AC3E}">
        <p14:creationId xmlns:p14="http://schemas.microsoft.com/office/powerpoint/2010/main" val="4285214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3B86AA8-458E-4A4F-AD13-B0B04124F6C3}" type="datetime1">
              <a:rPr lang="en-US" smtClean="0"/>
              <a:t>5/16/2022</a:t>
            </a:fld>
            <a:endParaRPr lang="en-US"/>
          </a:p>
        </p:txBody>
      </p:sp>
      <p:sp>
        <p:nvSpPr>
          <p:cNvPr id="5" name="Footer Placeholder 4"/>
          <p:cNvSpPr>
            <a:spLocks noGrp="1"/>
          </p:cNvSpPr>
          <p:nvPr>
            <p:ph type="ftr" sz="quarter" idx="11"/>
          </p:nvPr>
        </p:nvSpPr>
        <p:spPr/>
        <p:txBody>
          <a:bodyPr/>
          <a:lstStyle/>
          <a:p>
            <a:r>
              <a:rPr lang="en-US"/>
              <a:t>IT Industry-Academia Bridge Program</a:t>
            </a:r>
          </a:p>
        </p:txBody>
      </p:sp>
      <p:sp>
        <p:nvSpPr>
          <p:cNvPr id="6" name="Slide Number Placeholder 5"/>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17208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92C7A2-8CE1-4A33-83B2-49624AB38BC9}" type="datetime1">
              <a:rPr lang="en-US" smtClean="0"/>
              <a:t>5/16/2022</a:t>
            </a:fld>
            <a:endParaRPr lang="en-US"/>
          </a:p>
        </p:txBody>
      </p:sp>
      <p:sp>
        <p:nvSpPr>
          <p:cNvPr id="5" name="Footer Placeholder 4"/>
          <p:cNvSpPr>
            <a:spLocks noGrp="1"/>
          </p:cNvSpPr>
          <p:nvPr>
            <p:ph type="ftr" sz="quarter" idx="11"/>
          </p:nvPr>
        </p:nvSpPr>
        <p:spPr/>
        <p:txBody>
          <a:bodyPr/>
          <a:lstStyle/>
          <a:p>
            <a:r>
              <a:rPr lang="en-US"/>
              <a:t>IT Industry-Academia Bridge Program</a:t>
            </a:r>
          </a:p>
        </p:txBody>
      </p:sp>
      <p:sp>
        <p:nvSpPr>
          <p:cNvPr id="6" name="Slide Number Placeholder 5"/>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4270678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854C9B-22E6-44DE-9981-73455F6EBED3}" type="datetime1">
              <a:rPr lang="en-US" smtClean="0"/>
              <a:t>5/16/2022</a:t>
            </a:fld>
            <a:endParaRPr lang="en-US"/>
          </a:p>
        </p:txBody>
      </p:sp>
      <p:sp>
        <p:nvSpPr>
          <p:cNvPr id="5" name="Footer Placeholder 4"/>
          <p:cNvSpPr>
            <a:spLocks noGrp="1"/>
          </p:cNvSpPr>
          <p:nvPr>
            <p:ph type="ftr" sz="quarter" idx="11"/>
          </p:nvPr>
        </p:nvSpPr>
        <p:spPr/>
        <p:txBody>
          <a:bodyPr/>
          <a:lstStyle/>
          <a:p>
            <a:r>
              <a:rPr lang="en-US"/>
              <a:t>IT Industry-Academia Bridge Program</a:t>
            </a:r>
          </a:p>
        </p:txBody>
      </p:sp>
      <p:sp>
        <p:nvSpPr>
          <p:cNvPr id="6" name="Slide Number Placeholder 5"/>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3757994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5E3EB9-6B3E-4CC0-A2CB-6B1ED04CBAE1}" type="datetime1">
              <a:rPr lang="en-US" smtClean="0"/>
              <a:t>5/16/2022</a:t>
            </a:fld>
            <a:endParaRPr lang="en-US"/>
          </a:p>
        </p:txBody>
      </p:sp>
      <p:sp>
        <p:nvSpPr>
          <p:cNvPr id="5" name="Footer Placeholder 4"/>
          <p:cNvSpPr>
            <a:spLocks noGrp="1"/>
          </p:cNvSpPr>
          <p:nvPr>
            <p:ph type="ftr" sz="quarter" idx="11"/>
          </p:nvPr>
        </p:nvSpPr>
        <p:spPr/>
        <p:txBody>
          <a:bodyPr/>
          <a:lstStyle/>
          <a:p>
            <a:r>
              <a:rPr lang="en-US"/>
              <a:t>IT Industry-Academia Bridge Program</a:t>
            </a:r>
          </a:p>
        </p:txBody>
      </p:sp>
      <p:sp>
        <p:nvSpPr>
          <p:cNvPr id="6" name="Slide Number Placeholder 5"/>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23877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E772BE-3B88-4448-9D14-22C5EB54937F}" type="datetime1">
              <a:rPr lang="en-US" smtClean="0"/>
              <a:t>5/16/2022</a:t>
            </a:fld>
            <a:endParaRPr lang="en-US"/>
          </a:p>
        </p:txBody>
      </p:sp>
      <p:sp>
        <p:nvSpPr>
          <p:cNvPr id="5" name="Footer Placeholder 4"/>
          <p:cNvSpPr>
            <a:spLocks noGrp="1"/>
          </p:cNvSpPr>
          <p:nvPr>
            <p:ph type="ftr" sz="quarter" idx="11"/>
          </p:nvPr>
        </p:nvSpPr>
        <p:spPr/>
        <p:txBody>
          <a:bodyPr/>
          <a:lstStyle/>
          <a:p>
            <a:r>
              <a:rPr lang="en-US"/>
              <a:t>IT Industry-Academia Bridge Program</a:t>
            </a:r>
          </a:p>
        </p:txBody>
      </p:sp>
      <p:sp>
        <p:nvSpPr>
          <p:cNvPr id="6" name="Slide Number Placeholder 5"/>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3174599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2100554-2FC9-4002-A79E-635AA29674D6}" type="datetime1">
              <a:rPr lang="en-US" smtClean="0"/>
              <a:t>5/16/2022</a:t>
            </a:fld>
            <a:endParaRPr lang="en-US"/>
          </a:p>
        </p:txBody>
      </p:sp>
      <p:sp>
        <p:nvSpPr>
          <p:cNvPr id="6" name="Footer Placeholder 5"/>
          <p:cNvSpPr>
            <a:spLocks noGrp="1"/>
          </p:cNvSpPr>
          <p:nvPr>
            <p:ph type="ftr" sz="quarter" idx="11"/>
          </p:nvPr>
        </p:nvSpPr>
        <p:spPr/>
        <p:txBody>
          <a:bodyPr/>
          <a:lstStyle/>
          <a:p>
            <a:r>
              <a:rPr lang="en-US"/>
              <a:t>IT Industry-Academia Bridge Program</a:t>
            </a:r>
          </a:p>
        </p:txBody>
      </p:sp>
      <p:sp>
        <p:nvSpPr>
          <p:cNvPr id="7" name="Slide Number Placeholder 6"/>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4017857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5A03513-869C-4A96-8299-A1139FD2C595}" type="datetime1">
              <a:rPr lang="en-US" smtClean="0"/>
              <a:t>5/16/2022</a:t>
            </a:fld>
            <a:endParaRPr lang="en-US"/>
          </a:p>
        </p:txBody>
      </p:sp>
      <p:sp>
        <p:nvSpPr>
          <p:cNvPr id="8" name="Footer Placeholder 7"/>
          <p:cNvSpPr>
            <a:spLocks noGrp="1"/>
          </p:cNvSpPr>
          <p:nvPr>
            <p:ph type="ftr" sz="quarter" idx="11"/>
          </p:nvPr>
        </p:nvSpPr>
        <p:spPr/>
        <p:txBody>
          <a:bodyPr/>
          <a:lstStyle/>
          <a:p>
            <a:r>
              <a:rPr lang="en-US"/>
              <a:t>IT Industry-Academia Bridge Program</a:t>
            </a:r>
          </a:p>
        </p:txBody>
      </p:sp>
      <p:sp>
        <p:nvSpPr>
          <p:cNvPr id="9" name="Slide Number Placeholder 8"/>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749068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31D81E-083C-45EE-B807-4E79B9577858}" type="datetime1">
              <a:rPr lang="en-US" smtClean="0"/>
              <a:t>5/16/2022</a:t>
            </a:fld>
            <a:endParaRPr lang="en-US"/>
          </a:p>
        </p:txBody>
      </p:sp>
      <p:sp>
        <p:nvSpPr>
          <p:cNvPr id="4" name="Footer Placeholder 3"/>
          <p:cNvSpPr>
            <a:spLocks noGrp="1"/>
          </p:cNvSpPr>
          <p:nvPr>
            <p:ph type="ftr" sz="quarter" idx="11"/>
          </p:nvPr>
        </p:nvSpPr>
        <p:spPr/>
        <p:txBody>
          <a:bodyPr/>
          <a:lstStyle/>
          <a:p>
            <a:r>
              <a:rPr lang="en-US"/>
              <a:t>IT Industry-Academia Bridge Program</a:t>
            </a:r>
          </a:p>
        </p:txBody>
      </p:sp>
      <p:sp>
        <p:nvSpPr>
          <p:cNvPr id="5" name="Slide Number Placeholder 4"/>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3217094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F81299-554B-48CC-965A-BF4495463D1B}" type="datetime1">
              <a:rPr lang="en-US" smtClean="0"/>
              <a:t>5/16/2022</a:t>
            </a:fld>
            <a:endParaRPr lang="en-US"/>
          </a:p>
        </p:txBody>
      </p:sp>
      <p:sp>
        <p:nvSpPr>
          <p:cNvPr id="3" name="Footer Placeholder 2"/>
          <p:cNvSpPr>
            <a:spLocks noGrp="1"/>
          </p:cNvSpPr>
          <p:nvPr>
            <p:ph type="ftr" sz="quarter" idx="11"/>
          </p:nvPr>
        </p:nvSpPr>
        <p:spPr/>
        <p:txBody>
          <a:bodyPr/>
          <a:lstStyle/>
          <a:p>
            <a:r>
              <a:rPr lang="en-US"/>
              <a:t>IT Industry-Academia Bridge Program</a:t>
            </a:r>
          </a:p>
        </p:txBody>
      </p:sp>
      <p:sp>
        <p:nvSpPr>
          <p:cNvPr id="4" name="Slide Number Placeholder 3"/>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440596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9580748-8DD1-475E-B624-BDEAED64B0BF}" type="datetime1">
              <a:rPr lang="en-US" smtClean="0"/>
              <a:t>5/16/2022</a:t>
            </a:fld>
            <a:endParaRPr lang="en-US"/>
          </a:p>
        </p:txBody>
      </p:sp>
      <p:sp>
        <p:nvSpPr>
          <p:cNvPr id="6" name="Footer Placeholder 5"/>
          <p:cNvSpPr>
            <a:spLocks noGrp="1"/>
          </p:cNvSpPr>
          <p:nvPr>
            <p:ph type="ftr" sz="quarter" idx="11"/>
          </p:nvPr>
        </p:nvSpPr>
        <p:spPr/>
        <p:txBody>
          <a:bodyPr/>
          <a:lstStyle/>
          <a:p>
            <a:r>
              <a:rPr lang="en-US"/>
              <a:t>IT Industry-Academia Bridge Program</a:t>
            </a:r>
          </a:p>
        </p:txBody>
      </p:sp>
      <p:sp>
        <p:nvSpPr>
          <p:cNvPr id="7" name="Slide Number Placeholder 6"/>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1847591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E595C81-ABA7-4EA6-9A2B-7847E819BF33}" type="datetime1">
              <a:rPr lang="en-US" smtClean="0"/>
              <a:t>5/16/2022</a:t>
            </a:fld>
            <a:endParaRPr lang="en-US"/>
          </a:p>
        </p:txBody>
      </p:sp>
      <p:sp>
        <p:nvSpPr>
          <p:cNvPr id="6" name="Footer Placeholder 5"/>
          <p:cNvSpPr>
            <a:spLocks noGrp="1"/>
          </p:cNvSpPr>
          <p:nvPr>
            <p:ph type="ftr" sz="quarter" idx="11"/>
          </p:nvPr>
        </p:nvSpPr>
        <p:spPr/>
        <p:txBody>
          <a:bodyPr/>
          <a:lstStyle/>
          <a:p>
            <a:r>
              <a:rPr lang="en-US"/>
              <a:t>IT Industry-Academia Bridge Program</a:t>
            </a:r>
          </a:p>
        </p:txBody>
      </p:sp>
      <p:sp>
        <p:nvSpPr>
          <p:cNvPr id="7" name="Slide Number Placeholder 6"/>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3362963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937246-9EE9-4ECB-8BB3-D1F347E5C363}" type="datetime1">
              <a:rPr lang="en-US" smtClean="0"/>
              <a:t>5/16/2022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IT Industry-Academia Bridge Program</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6EE78D-3A55-4166-9906-926CAD5E0DCA}" type="slidenum">
              <a:rPr lang="en-US" smtClean="0"/>
              <a:t>‹#›</a:t>
            </a:fld>
            <a:endParaRPr lang="en-US"/>
          </a:p>
        </p:txBody>
      </p:sp>
    </p:spTree>
    <p:extLst>
      <p:ext uri="{BB962C8B-B14F-4D97-AF65-F5344CB8AC3E}">
        <p14:creationId xmlns:p14="http://schemas.microsoft.com/office/powerpoint/2010/main" val="19100154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a:off x="8909538" y="3133898"/>
            <a:ext cx="3375287" cy="3724102"/>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42185" y="5287348"/>
            <a:ext cx="2567353" cy="1027969"/>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48437" y="5434441"/>
            <a:ext cx="1060999" cy="880876"/>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7407" y="5434441"/>
            <a:ext cx="2975931" cy="880876"/>
          </a:xfrm>
          <a:prstGeom prst="rect">
            <a:avLst/>
          </a:prstGeom>
        </p:spPr>
      </p:pic>
      <p:sp>
        <p:nvSpPr>
          <p:cNvPr id="10" name="TextBox 9"/>
          <p:cNvSpPr txBox="1"/>
          <p:nvPr/>
        </p:nvSpPr>
        <p:spPr>
          <a:xfrm>
            <a:off x="2074984" y="2659559"/>
            <a:ext cx="6834554" cy="769441"/>
          </a:xfrm>
          <a:prstGeom prst="rect">
            <a:avLst/>
          </a:prstGeom>
          <a:noFill/>
        </p:spPr>
        <p:txBody>
          <a:bodyPr wrap="square" rtlCol="0">
            <a:spAutoFit/>
          </a:bodyPr>
          <a:lstStyle/>
          <a:p>
            <a:r>
              <a:rPr lang="en-US" sz="4400" b="1" dirty="0"/>
              <a:t>Flutter – Lecture 5</a:t>
            </a:r>
          </a:p>
        </p:txBody>
      </p:sp>
      <p:sp>
        <p:nvSpPr>
          <p:cNvPr id="2" name="Footer Placeholder 1"/>
          <p:cNvSpPr>
            <a:spLocks noGrp="1"/>
          </p:cNvSpPr>
          <p:nvPr>
            <p:ph type="ftr" sz="quarter" idx="11"/>
          </p:nvPr>
        </p:nvSpPr>
        <p:spPr>
          <a:xfrm>
            <a:off x="4038600" y="6446503"/>
            <a:ext cx="4114800" cy="365125"/>
          </a:xfrm>
        </p:spPr>
        <p:txBody>
          <a:bodyPr/>
          <a:lstStyle/>
          <a:p>
            <a:r>
              <a:rPr lang="en-US"/>
              <a:t>IT Industry-Academia Bridge Program</a:t>
            </a:r>
          </a:p>
        </p:txBody>
      </p:sp>
    </p:spTree>
    <p:extLst>
      <p:ext uri="{BB962C8B-B14F-4D97-AF65-F5344CB8AC3E}">
        <p14:creationId xmlns:p14="http://schemas.microsoft.com/office/powerpoint/2010/main" val="262308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a:off x="10084158" y="4546242"/>
            <a:ext cx="2107842" cy="2311758"/>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3" name="Title 2"/>
          <p:cNvSpPr>
            <a:spLocks noGrp="1"/>
          </p:cNvSpPr>
          <p:nvPr>
            <p:ph type="title"/>
          </p:nvPr>
        </p:nvSpPr>
        <p:spPr/>
        <p:txBody>
          <a:bodyPr/>
          <a:lstStyle/>
          <a:p>
            <a:r>
              <a:rPr lang="en-US" dirty="0"/>
              <a:t>Widget Lifecycle</a:t>
            </a:r>
            <a:endParaRPr lang="en-GB" dirty="0"/>
          </a:p>
        </p:txBody>
      </p:sp>
      <p:sp>
        <p:nvSpPr>
          <p:cNvPr id="7" name="Content Placeholder 6"/>
          <p:cNvSpPr>
            <a:spLocks noGrp="1"/>
          </p:cNvSpPr>
          <p:nvPr>
            <p:ph idx="1"/>
          </p:nvPr>
        </p:nvSpPr>
        <p:spPr>
          <a:xfrm>
            <a:off x="838200" y="1523631"/>
            <a:ext cx="10515600" cy="5135077"/>
          </a:xfrm>
        </p:spPr>
        <p:txBody>
          <a:bodyPr>
            <a:normAutofit fontScale="92500" lnSpcReduction="10000"/>
          </a:bodyPr>
          <a:lstStyle/>
          <a:p>
            <a:pPr marL="0" indent="0">
              <a:buNone/>
            </a:pPr>
            <a:r>
              <a:rPr lang="en-US" dirty="0"/>
              <a:t>The lifecycle of the Flutter App is the show of how the application will change its State. As we know, Everything in Flutter is a Widget, and Widgets can be</a:t>
            </a:r>
          </a:p>
          <a:p>
            <a:pPr lvl="1"/>
            <a:r>
              <a:rPr lang="en-GB" dirty="0"/>
              <a:t>Stateless Widgets: Stateless Widgets don’t change their state at runtime. To represent a widget in stateless</a:t>
            </a:r>
          </a:p>
          <a:p>
            <a:pPr marL="914400" lvl="2" indent="0">
              <a:buNone/>
            </a:pPr>
            <a:r>
              <a:rPr lang="en-GB" sz="1800" i="1" dirty="0"/>
              <a:t>class </a:t>
            </a:r>
            <a:r>
              <a:rPr lang="en-GB" sz="1800" i="1" dirty="0" err="1"/>
              <a:t>MyApp</a:t>
            </a:r>
            <a:r>
              <a:rPr lang="en-GB" sz="1800" i="1" dirty="0"/>
              <a:t> extends </a:t>
            </a:r>
            <a:r>
              <a:rPr lang="en-GB" sz="1800" i="1" dirty="0" err="1"/>
              <a:t>StatelessWidget</a:t>
            </a:r>
            <a:r>
              <a:rPr lang="en-GB" sz="1800" i="1" dirty="0"/>
              <a:t> {</a:t>
            </a:r>
            <a:br>
              <a:rPr lang="en-GB" sz="1800" i="1" dirty="0"/>
            </a:br>
            <a:r>
              <a:rPr lang="en-GB" sz="1800" i="1" dirty="0"/>
              <a:t>@override</a:t>
            </a:r>
            <a:br>
              <a:rPr lang="en-GB" sz="1800" i="1" dirty="0"/>
            </a:br>
            <a:r>
              <a:rPr lang="en-GB" sz="1800" i="1" dirty="0"/>
              <a:t>Widget build(</a:t>
            </a:r>
            <a:r>
              <a:rPr lang="en-GB" sz="1800" i="1" dirty="0" err="1"/>
              <a:t>BuildContext</a:t>
            </a:r>
            <a:r>
              <a:rPr lang="en-GB" sz="1800" i="1" dirty="0"/>
              <a:t> context) {</a:t>
            </a:r>
            <a:br>
              <a:rPr lang="en-GB" sz="1800" i="1" dirty="0"/>
            </a:br>
            <a:r>
              <a:rPr lang="en-GB" sz="1800" i="1" dirty="0"/>
              <a:t>return Container();}}</a:t>
            </a:r>
            <a:endParaRPr lang="en-GB" i="1" dirty="0"/>
          </a:p>
          <a:p>
            <a:pPr lvl="1"/>
            <a:r>
              <a:rPr lang="en-GB" dirty="0"/>
              <a:t>Stateful Widgets: Stateless widgets can change their state at runtime. To represent a widget in </a:t>
            </a:r>
            <a:r>
              <a:rPr lang="en-GB" dirty="0" err="1"/>
              <a:t>statefull</a:t>
            </a:r>
            <a:endParaRPr lang="en-GB" dirty="0"/>
          </a:p>
          <a:p>
            <a:pPr marL="914400" lvl="2" indent="0">
              <a:buNone/>
            </a:pPr>
            <a:r>
              <a:rPr lang="en-GB" sz="1800" dirty="0"/>
              <a:t>class </a:t>
            </a:r>
            <a:r>
              <a:rPr lang="en-GB" sz="1800" dirty="0" err="1"/>
              <a:t>MyApp</a:t>
            </a:r>
            <a:r>
              <a:rPr lang="en-GB" sz="1800" dirty="0"/>
              <a:t> extends </a:t>
            </a:r>
            <a:r>
              <a:rPr lang="en-GB" sz="1800" dirty="0" err="1"/>
              <a:t>StatefulWidget</a:t>
            </a:r>
            <a:r>
              <a:rPr lang="en-GB" sz="1800" dirty="0"/>
              <a:t> {</a:t>
            </a:r>
            <a:br>
              <a:rPr lang="en-GB" sz="1800" dirty="0"/>
            </a:br>
            <a:r>
              <a:rPr lang="en-GB" sz="1800" dirty="0"/>
              <a:t>@override</a:t>
            </a:r>
            <a:br>
              <a:rPr lang="en-GB" sz="1800" dirty="0"/>
            </a:br>
            <a:r>
              <a:rPr lang="en-GB" sz="1800" dirty="0"/>
              <a:t>_</a:t>
            </a:r>
            <a:r>
              <a:rPr lang="en-GB" sz="1800" dirty="0" err="1"/>
              <a:t>MyAppState</a:t>
            </a:r>
            <a:r>
              <a:rPr lang="en-GB" sz="1800" dirty="0"/>
              <a:t> </a:t>
            </a:r>
            <a:r>
              <a:rPr lang="en-GB" sz="1800" dirty="0" err="1"/>
              <a:t>createState</a:t>
            </a:r>
            <a:r>
              <a:rPr lang="en-GB" sz="1800" dirty="0"/>
              <a:t>() =&gt; _</a:t>
            </a:r>
            <a:r>
              <a:rPr lang="en-GB" sz="1800" dirty="0" err="1"/>
              <a:t>MyAppState</a:t>
            </a:r>
            <a:r>
              <a:rPr lang="en-GB" sz="1800" dirty="0"/>
              <a:t>();</a:t>
            </a:r>
            <a:br>
              <a:rPr lang="en-GB" sz="1800" dirty="0"/>
            </a:br>
            <a:r>
              <a:rPr lang="en-GB" sz="1800" dirty="0"/>
              <a:t>}</a:t>
            </a:r>
            <a:br>
              <a:rPr lang="en-GB" sz="1800" dirty="0"/>
            </a:br>
            <a:r>
              <a:rPr lang="en-GB" sz="1800" dirty="0"/>
              <a:t>class _</a:t>
            </a:r>
            <a:r>
              <a:rPr lang="en-GB" sz="1800" dirty="0" err="1"/>
              <a:t>MyAppState</a:t>
            </a:r>
            <a:r>
              <a:rPr lang="en-GB" sz="1800" dirty="0"/>
              <a:t> extends State&lt;</a:t>
            </a:r>
            <a:r>
              <a:rPr lang="en-GB" sz="1800" dirty="0" err="1"/>
              <a:t>MyApp</a:t>
            </a:r>
            <a:r>
              <a:rPr lang="en-GB" sz="1800" dirty="0"/>
              <a:t>&gt; {</a:t>
            </a:r>
            <a:br>
              <a:rPr lang="en-GB" sz="1800" dirty="0"/>
            </a:br>
            <a:r>
              <a:rPr lang="en-GB" sz="1800" dirty="0"/>
              <a:t>@override</a:t>
            </a:r>
            <a:br>
              <a:rPr lang="en-GB" sz="1800" dirty="0"/>
            </a:br>
            <a:r>
              <a:rPr lang="en-GB" sz="1800" dirty="0"/>
              <a:t>Widget build(</a:t>
            </a:r>
            <a:r>
              <a:rPr lang="en-GB" sz="1800" dirty="0" err="1"/>
              <a:t>BuildContext</a:t>
            </a:r>
            <a:r>
              <a:rPr lang="en-GB" sz="1800" dirty="0"/>
              <a:t> context) {</a:t>
            </a:r>
            <a:br>
              <a:rPr lang="en-GB" sz="1800" dirty="0"/>
            </a:br>
            <a:r>
              <a:rPr lang="en-GB" sz="1800" dirty="0"/>
              <a:t>return Container();}}</a:t>
            </a:r>
          </a:p>
          <a:p>
            <a:pPr marL="0" indent="0">
              <a:buNone/>
            </a:pPr>
            <a:endParaRPr lang="en-GB" dirty="0"/>
          </a:p>
        </p:txBody>
      </p:sp>
      <p:sp>
        <p:nvSpPr>
          <p:cNvPr id="2" name="Footer Placeholder 1"/>
          <p:cNvSpPr>
            <a:spLocks noGrp="1"/>
          </p:cNvSpPr>
          <p:nvPr>
            <p:ph type="ftr" sz="quarter" idx="11"/>
          </p:nvPr>
        </p:nvSpPr>
        <p:spPr/>
        <p:txBody>
          <a:bodyPr/>
          <a:lstStyle/>
          <a:p>
            <a:r>
              <a:rPr lang="en-US"/>
              <a:t>IT Industry-Academia Bridge Program</a:t>
            </a:r>
          </a:p>
        </p:txBody>
      </p:sp>
    </p:spTree>
    <p:extLst>
      <p:ext uri="{BB962C8B-B14F-4D97-AF65-F5344CB8AC3E}">
        <p14:creationId xmlns:p14="http://schemas.microsoft.com/office/powerpoint/2010/main" val="2043123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a:off x="10084158" y="4546242"/>
            <a:ext cx="2107842" cy="2311758"/>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3" name="Title 2"/>
          <p:cNvSpPr>
            <a:spLocks noGrp="1"/>
          </p:cNvSpPr>
          <p:nvPr>
            <p:ph type="title"/>
          </p:nvPr>
        </p:nvSpPr>
        <p:spPr/>
        <p:txBody>
          <a:bodyPr/>
          <a:lstStyle/>
          <a:p>
            <a:r>
              <a:rPr lang="en-US" dirty="0"/>
              <a:t>Stateful Widget Lifecycle</a:t>
            </a:r>
            <a:endParaRPr lang="en-GB" dirty="0"/>
          </a:p>
        </p:txBody>
      </p:sp>
      <p:sp>
        <p:nvSpPr>
          <p:cNvPr id="7" name="Content Placeholder 6"/>
          <p:cNvSpPr>
            <a:spLocks noGrp="1"/>
          </p:cNvSpPr>
          <p:nvPr>
            <p:ph idx="1"/>
          </p:nvPr>
        </p:nvSpPr>
        <p:spPr>
          <a:xfrm>
            <a:off x="838200" y="1418492"/>
            <a:ext cx="6045586" cy="4758471"/>
          </a:xfrm>
        </p:spPr>
        <p:txBody>
          <a:bodyPr>
            <a:normAutofit fontScale="85000" lnSpcReduction="10000"/>
          </a:bodyPr>
          <a:lstStyle/>
          <a:p>
            <a:pPr marL="0" indent="0">
              <a:buNone/>
            </a:pPr>
            <a:r>
              <a:rPr lang="en-US" b="1" dirty="0" err="1"/>
              <a:t>createState</a:t>
            </a:r>
            <a:r>
              <a:rPr lang="en-US" b="1" dirty="0"/>
              <a:t>:</a:t>
            </a:r>
            <a:r>
              <a:rPr lang="en-US" dirty="0"/>
              <a:t> When the Framework is instructed to build a </a:t>
            </a:r>
            <a:r>
              <a:rPr lang="en-US" dirty="0" err="1"/>
              <a:t>StatefulWidget</a:t>
            </a:r>
            <a:r>
              <a:rPr lang="en-US" dirty="0"/>
              <a:t>, it immediately calls </a:t>
            </a:r>
            <a:r>
              <a:rPr lang="en-US" dirty="0" err="1"/>
              <a:t>createState</a:t>
            </a:r>
            <a:r>
              <a:rPr lang="en-US" dirty="0"/>
              <a:t>()</a:t>
            </a:r>
          </a:p>
          <a:p>
            <a:pPr marL="0" indent="0">
              <a:buNone/>
            </a:pPr>
            <a:r>
              <a:rPr lang="en-US" b="1" dirty="0" err="1"/>
              <a:t>initState</a:t>
            </a:r>
            <a:r>
              <a:rPr lang="en-US" b="1" dirty="0"/>
              <a:t>():</a:t>
            </a:r>
            <a:r>
              <a:rPr lang="en-US" dirty="0"/>
              <a:t> Called when this object is inserted into the tree. It called only once in widget life. Here you can do some initialization, such as initialization State variables.</a:t>
            </a:r>
          </a:p>
          <a:p>
            <a:pPr marL="0" indent="0">
              <a:buNone/>
            </a:pPr>
            <a:r>
              <a:rPr lang="en-US" b="1" dirty="0" err="1"/>
              <a:t>didUpdateWidget</a:t>
            </a:r>
            <a:r>
              <a:rPr lang="en-US" b="1" dirty="0"/>
              <a:t>():</a:t>
            </a:r>
            <a:r>
              <a:rPr lang="en-US" dirty="0"/>
              <a:t> Called whenever the widget configuration changes</a:t>
            </a:r>
          </a:p>
          <a:p>
            <a:pPr marL="0" indent="0">
              <a:buNone/>
            </a:pPr>
            <a:r>
              <a:rPr lang="en-US" b="1" dirty="0" err="1"/>
              <a:t>setState</a:t>
            </a:r>
            <a:r>
              <a:rPr lang="en-US" b="1" dirty="0"/>
              <a:t>():</a:t>
            </a:r>
            <a:r>
              <a:rPr lang="en-US" dirty="0"/>
              <a:t> called often from the Flutter framework itself and from the developer. </a:t>
            </a:r>
          </a:p>
          <a:p>
            <a:pPr marL="0" indent="0">
              <a:buNone/>
            </a:pPr>
            <a:r>
              <a:rPr lang="en-US" b="1" dirty="0"/>
              <a:t>build:</a:t>
            </a:r>
            <a:r>
              <a:rPr lang="en-US" dirty="0"/>
              <a:t> This is main function and called each time, when we need to render the UI Widgets on the screen </a:t>
            </a:r>
            <a:endParaRPr lang="en-GB" dirty="0"/>
          </a:p>
        </p:txBody>
      </p:sp>
      <p:sp>
        <p:nvSpPr>
          <p:cNvPr id="2" name="Footer Placeholder 1"/>
          <p:cNvSpPr>
            <a:spLocks noGrp="1"/>
          </p:cNvSpPr>
          <p:nvPr>
            <p:ph type="ftr" sz="quarter" idx="11"/>
          </p:nvPr>
        </p:nvSpPr>
        <p:spPr/>
        <p:txBody>
          <a:bodyPr/>
          <a:lstStyle/>
          <a:p>
            <a:r>
              <a:rPr lang="en-US"/>
              <a:t>IT Industry-Academia Bridge Program</a:t>
            </a:r>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3786" y="1171940"/>
            <a:ext cx="4900101" cy="2767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6722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a:off x="10084158" y="4546242"/>
            <a:ext cx="2107842" cy="2311758"/>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3" name="Title 2"/>
          <p:cNvSpPr>
            <a:spLocks noGrp="1"/>
          </p:cNvSpPr>
          <p:nvPr>
            <p:ph type="title"/>
          </p:nvPr>
        </p:nvSpPr>
        <p:spPr/>
        <p:txBody>
          <a:bodyPr/>
          <a:lstStyle/>
          <a:p>
            <a:r>
              <a:rPr lang="en-US" dirty="0"/>
              <a:t>Stateless Widget Lifecycle</a:t>
            </a:r>
            <a:endParaRPr lang="en-GB" dirty="0"/>
          </a:p>
        </p:txBody>
      </p:sp>
      <p:sp>
        <p:nvSpPr>
          <p:cNvPr id="7" name="Content Placeholder 6"/>
          <p:cNvSpPr>
            <a:spLocks noGrp="1"/>
          </p:cNvSpPr>
          <p:nvPr>
            <p:ph idx="1"/>
          </p:nvPr>
        </p:nvSpPr>
        <p:spPr>
          <a:xfrm>
            <a:off x="838200" y="1825625"/>
            <a:ext cx="5248681" cy="4351338"/>
          </a:xfrm>
        </p:spPr>
        <p:txBody>
          <a:bodyPr/>
          <a:lstStyle/>
          <a:p>
            <a:pPr marL="0" indent="0">
              <a:buNone/>
            </a:pPr>
            <a:r>
              <a:rPr lang="en-US" dirty="0"/>
              <a:t>Stateless Widget Lifecycle consist only build() function. It  has no state, so they can’t change according to an internal state, they only react to higher widget changes.</a:t>
            </a:r>
          </a:p>
          <a:p>
            <a:pPr marL="0" indent="0">
              <a:buNone/>
            </a:pPr>
            <a:r>
              <a:rPr lang="en-US" dirty="0"/>
              <a:t>The build function in the widget creates the content to be displayed on the screen.</a:t>
            </a:r>
            <a:endParaRPr lang="en-GB" dirty="0"/>
          </a:p>
        </p:txBody>
      </p:sp>
      <p:sp>
        <p:nvSpPr>
          <p:cNvPr id="2" name="Footer Placeholder 1"/>
          <p:cNvSpPr>
            <a:spLocks noGrp="1"/>
          </p:cNvSpPr>
          <p:nvPr>
            <p:ph type="ftr" sz="quarter" idx="11"/>
          </p:nvPr>
        </p:nvSpPr>
        <p:spPr/>
        <p:txBody>
          <a:bodyPr/>
          <a:lstStyle/>
          <a:p>
            <a:r>
              <a:rPr lang="en-US"/>
              <a:t>IT Industry-Academia Bridge Program</a:t>
            </a: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43935" y="2307981"/>
            <a:ext cx="2066925"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6722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Widgets</a:t>
            </a:r>
            <a:endParaRPr lang="en-GB" dirty="0"/>
          </a:p>
        </p:txBody>
      </p:sp>
      <p:sp>
        <p:nvSpPr>
          <p:cNvPr id="3" name="Content Placeholder 2"/>
          <p:cNvSpPr>
            <a:spLocks noGrp="1"/>
          </p:cNvSpPr>
          <p:nvPr>
            <p:ph idx="1"/>
          </p:nvPr>
        </p:nvSpPr>
        <p:spPr/>
        <p:txBody>
          <a:bodyPr/>
          <a:lstStyle/>
          <a:p>
            <a:pPr marL="36900" indent="0">
              <a:buNone/>
            </a:pPr>
            <a:r>
              <a:rPr lang="en-US" dirty="0"/>
              <a:t>Layout is a user interface design pattern refers to defining how the widgets are displayed on the screen relative to each other.</a:t>
            </a:r>
          </a:p>
          <a:p>
            <a:pPr marL="36900" indent="0">
              <a:buNone/>
            </a:pPr>
            <a:r>
              <a:rPr lang="en-US" dirty="0"/>
              <a:t>Flutter categories layout widgets into two types</a:t>
            </a:r>
          </a:p>
          <a:p>
            <a:pPr marL="494100" indent="-457200">
              <a:buFont typeface="+mj-lt"/>
              <a:buAutoNum type="arabicPeriod"/>
            </a:pPr>
            <a:r>
              <a:rPr lang="en-US" dirty="0"/>
              <a:t>Single Child Widget</a:t>
            </a:r>
          </a:p>
          <a:p>
            <a:pPr marL="494100" indent="-457200">
              <a:buFont typeface="+mj-lt"/>
              <a:buAutoNum type="arabicPeriod"/>
            </a:pPr>
            <a:r>
              <a:rPr lang="en-US" dirty="0"/>
              <a:t>Multi Child Widget</a:t>
            </a:r>
          </a:p>
          <a:p>
            <a:pPr marL="0" indent="0">
              <a:buNone/>
            </a:pPr>
            <a:endParaRPr lang="en-GB" dirty="0"/>
          </a:p>
        </p:txBody>
      </p:sp>
      <p:sp>
        <p:nvSpPr>
          <p:cNvPr id="4" name="Footer Placeholder 3"/>
          <p:cNvSpPr>
            <a:spLocks noGrp="1"/>
          </p:cNvSpPr>
          <p:nvPr>
            <p:ph type="ftr" sz="quarter" idx="11"/>
          </p:nvPr>
        </p:nvSpPr>
        <p:spPr/>
        <p:txBody>
          <a:bodyPr/>
          <a:lstStyle/>
          <a:p>
            <a:r>
              <a:rPr lang="en-US"/>
              <a:t>IT Industry-Academia Bridge Program</a:t>
            </a:r>
          </a:p>
        </p:txBody>
      </p:sp>
      <p:sp>
        <p:nvSpPr>
          <p:cNvPr id="5" name="Isosceles Triangle 3">
            <a:extLst>
              <a:ext uri="{FF2B5EF4-FFF2-40B4-BE49-F238E27FC236}">
                <a16:creationId xmlns:a16="http://schemas.microsoft.com/office/drawing/2014/main" id="{4E16D010-5DE2-417F-9FCB-A11FA4032546}"/>
              </a:ext>
            </a:extLst>
          </p:cNvPr>
          <p:cNvSpPr/>
          <p:nvPr/>
        </p:nvSpPr>
        <p:spPr>
          <a:xfrm>
            <a:off x="10084158" y="4546242"/>
            <a:ext cx="2107842" cy="2311758"/>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874C23C-2FD2-4ECB-BBC5-B685E1D924BB}"/>
              </a:ext>
            </a:extLst>
          </p:cNvPr>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A139A636-6B06-4B13-9D7C-44ADE88094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Tree>
    <p:extLst>
      <p:ext uri="{BB962C8B-B14F-4D97-AF65-F5344CB8AC3E}">
        <p14:creationId xmlns:p14="http://schemas.microsoft.com/office/powerpoint/2010/main" val="1940975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8A711-4C89-407D-82E0-D002E4DA2885}"/>
              </a:ext>
            </a:extLst>
          </p:cNvPr>
          <p:cNvSpPr>
            <a:spLocks noGrp="1"/>
          </p:cNvSpPr>
          <p:nvPr>
            <p:ph type="title"/>
          </p:nvPr>
        </p:nvSpPr>
        <p:spPr/>
        <p:txBody>
          <a:bodyPr/>
          <a:lstStyle/>
          <a:p>
            <a:r>
              <a:rPr lang="en-US" dirty="0"/>
              <a:t>Summary</a:t>
            </a:r>
            <a:endParaRPr lang="en-PK" dirty="0"/>
          </a:p>
        </p:txBody>
      </p:sp>
      <p:sp>
        <p:nvSpPr>
          <p:cNvPr id="3" name="Content Placeholder 2">
            <a:extLst>
              <a:ext uri="{FF2B5EF4-FFF2-40B4-BE49-F238E27FC236}">
                <a16:creationId xmlns:a16="http://schemas.microsoft.com/office/drawing/2014/main" id="{2C168BBF-002C-450D-BE30-B5BFD8543E23}"/>
              </a:ext>
            </a:extLst>
          </p:cNvPr>
          <p:cNvSpPr>
            <a:spLocks noGrp="1"/>
          </p:cNvSpPr>
          <p:nvPr>
            <p:ph idx="1"/>
          </p:nvPr>
        </p:nvSpPr>
        <p:spPr>
          <a:xfrm>
            <a:off x="838200" y="1690688"/>
            <a:ext cx="10515600" cy="4351338"/>
          </a:xfrm>
        </p:spPr>
        <p:txBody>
          <a:bodyPr>
            <a:normAutofit lnSpcReduction="10000"/>
          </a:bodyPr>
          <a:lstStyle/>
          <a:p>
            <a:pPr marL="0" indent="0">
              <a:buNone/>
            </a:pPr>
            <a:r>
              <a:rPr lang="en-US" sz="3600" dirty="0"/>
              <a:t>Today we have learned about:</a:t>
            </a:r>
          </a:p>
          <a:p>
            <a:pPr marL="0" indent="0">
              <a:buNone/>
            </a:pPr>
            <a:endParaRPr lang="en-US" sz="2400" dirty="0">
              <a:effectLst/>
              <a:ea typeface="Calibri" panose="020F0502020204030204" pitchFamily="34" charset="0"/>
              <a:cs typeface="Times New Roman" panose="02020603050405020304" pitchFamily="18" charset="0"/>
            </a:endParaRPr>
          </a:p>
          <a:p>
            <a:r>
              <a:rPr lang="en-US" sz="2400" dirty="0"/>
              <a:t>What is Widget?</a:t>
            </a:r>
          </a:p>
          <a:p>
            <a:r>
              <a:rPr lang="en-US" sz="2400" dirty="0"/>
              <a:t>Widget Tree</a:t>
            </a:r>
          </a:p>
          <a:p>
            <a:r>
              <a:rPr lang="en-US" sz="2400" dirty="0"/>
              <a:t>Types of Widgets</a:t>
            </a:r>
          </a:p>
          <a:p>
            <a:r>
              <a:rPr lang="en-US" sz="2400" dirty="0"/>
              <a:t>Widgets State Management </a:t>
            </a:r>
          </a:p>
          <a:p>
            <a:r>
              <a:rPr lang="en-US" sz="2400" dirty="0"/>
              <a:t>Stateless Widget</a:t>
            </a:r>
          </a:p>
          <a:p>
            <a:r>
              <a:rPr lang="en-US" sz="2400" dirty="0"/>
              <a:t>Stateful widget</a:t>
            </a:r>
          </a:p>
          <a:p>
            <a:r>
              <a:rPr lang="en-US" sz="2400" dirty="0"/>
              <a:t>Widgets Lifecycle</a:t>
            </a:r>
          </a:p>
          <a:p>
            <a:r>
              <a:rPr lang="en-US" sz="2400" dirty="0"/>
              <a:t>Layout Widgets</a:t>
            </a:r>
          </a:p>
          <a:p>
            <a:pPr marL="0" indent="0">
              <a:buNone/>
            </a:pPr>
            <a:endParaRPr lang="en-US" sz="2400" dirty="0"/>
          </a:p>
          <a:p>
            <a:endParaRPr lang="en-US" sz="2400" dirty="0"/>
          </a:p>
          <a:p>
            <a:pPr marL="0" indent="0">
              <a:buNone/>
            </a:pPr>
            <a:endParaRPr lang="en-US" sz="2400" dirty="0"/>
          </a:p>
          <a:p>
            <a:pPr marL="0" indent="0">
              <a:buNone/>
            </a:pPr>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p:txBody>
      </p:sp>
      <p:sp>
        <p:nvSpPr>
          <p:cNvPr id="4" name="Footer Placeholder 3">
            <a:extLst>
              <a:ext uri="{FF2B5EF4-FFF2-40B4-BE49-F238E27FC236}">
                <a16:creationId xmlns:a16="http://schemas.microsoft.com/office/drawing/2014/main" id="{2612C155-7EA7-48F7-8580-6D177FA5AE16}"/>
              </a:ext>
            </a:extLst>
          </p:cNvPr>
          <p:cNvSpPr>
            <a:spLocks noGrp="1"/>
          </p:cNvSpPr>
          <p:nvPr>
            <p:ph type="ftr" sz="quarter" idx="11"/>
          </p:nvPr>
        </p:nvSpPr>
        <p:spPr/>
        <p:txBody>
          <a:bodyPr/>
          <a:lstStyle/>
          <a:p>
            <a:r>
              <a:rPr lang="en-US"/>
              <a:t>IT Industry-Academia Bridge Program</a:t>
            </a:r>
          </a:p>
        </p:txBody>
      </p:sp>
      <p:sp>
        <p:nvSpPr>
          <p:cNvPr id="5" name="Isosceles Triangle 3">
            <a:extLst>
              <a:ext uri="{FF2B5EF4-FFF2-40B4-BE49-F238E27FC236}">
                <a16:creationId xmlns:a16="http://schemas.microsoft.com/office/drawing/2014/main" id="{A7BBE944-724E-47B6-8546-F878895367FA}"/>
              </a:ext>
            </a:extLst>
          </p:cNvPr>
          <p:cNvSpPr/>
          <p:nvPr/>
        </p:nvSpPr>
        <p:spPr>
          <a:xfrm>
            <a:off x="10084158" y="4546242"/>
            <a:ext cx="2107842" cy="2311758"/>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06DDAE02-12E6-407D-BDEB-61BBF590BB63}"/>
              </a:ext>
            </a:extLst>
          </p:cNvPr>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C0AC9CB5-6E47-4F0C-B720-F9EF613281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Tree>
    <p:extLst>
      <p:ext uri="{BB962C8B-B14F-4D97-AF65-F5344CB8AC3E}">
        <p14:creationId xmlns:p14="http://schemas.microsoft.com/office/powerpoint/2010/main" val="245356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8A711-4C89-407D-82E0-D002E4DA2885}"/>
              </a:ext>
            </a:extLst>
          </p:cNvPr>
          <p:cNvSpPr>
            <a:spLocks noGrp="1"/>
          </p:cNvSpPr>
          <p:nvPr>
            <p:ph type="title"/>
          </p:nvPr>
        </p:nvSpPr>
        <p:spPr/>
        <p:txBody>
          <a:bodyPr/>
          <a:lstStyle/>
          <a:p>
            <a:r>
              <a:rPr lang="en-US" dirty="0"/>
              <a:t>In Next Lecture:</a:t>
            </a:r>
            <a:endParaRPr lang="en-PK" dirty="0"/>
          </a:p>
        </p:txBody>
      </p:sp>
      <p:sp>
        <p:nvSpPr>
          <p:cNvPr id="3" name="Content Placeholder 2">
            <a:extLst>
              <a:ext uri="{FF2B5EF4-FFF2-40B4-BE49-F238E27FC236}">
                <a16:creationId xmlns:a16="http://schemas.microsoft.com/office/drawing/2014/main" id="{2C168BBF-002C-450D-BE30-B5BFD8543E23}"/>
              </a:ext>
            </a:extLst>
          </p:cNvPr>
          <p:cNvSpPr>
            <a:spLocks noGrp="1"/>
          </p:cNvSpPr>
          <p:nvPr>
            <p:ph idx="1"/>
          </p:nvPr>
        </p:nvSpPr>
        <p:spPr>
          <a:xfrm>
            <a:off x="838200" y="1690688"/>
            <a:ext cx="10515600" cy="4351338"/>
          </a:xfrm>
        </p:spPr>
        <p:txBody>
          <a:bodyPr>
            <a:normAutofit/>
          </a:bodyPr>
          <a:lstStyle/>
          <a:p>
            <a:pPr marL="0" indent="0">
              <a:buNone/>
            </a:pPr>
            <a:r>
              <a:rPr lang="en-US" sz="3600" dirty="0"/>
              <a:t>We will Cover:</a:t>
            </a:r>
          </a:p>
          <a:p>
            <a:pPr marL="0" indent="0">
              <a:buNone/>
            </a:pPr>
            <a:endParaRPr lang="en-US" sz="1800" dirty="0"/>
          </a:p>
          <a:p>
            <a:pPr marL="342900" lvl="0" indent="-342900">
              <a:lnSpc>
                <a:spcPct val="107000"/>
              </a:lnSpc>
              <a:buFont typeface="Symbol" panose="05050102010706020507" pitchFamily="18" charset="2"/>
              <a:buChar char=""/>
            </a:pPr>
            <a:r>
              <a:rPr lang="en-US" sz="2400" dirty="0">
                <a:effectLst/>
                <a:ea typeface="Calibri" panose="020F0502020204030204" pitchFamily="34" charset="0"/>
              </a:rPr>
              <a:t>Single Child Widgets </a:t>
            </a:r>
          </a:p>
          <a:p>
            <a:pPr marL="800100" lvl="1" indent="-342900">
              <a:lnSpc>
                <a:spcPct val="107000"/>
              </a:lnSpc>
              <a:buFont typeface="Symbol" panose="05050102010706020507" pitchFamily="18" charset="2"/>
              <a:buChar char=""/>
            </a:pPr>
            <a:r>
              <a:rPr lang="en-US" sz="1800" dirty="0">
                <a:effectLst/>
                <a:ea typeface="Calibri" panose="020F0502020204030204" pitchFamily="34" charset="0"/>
              </a:rPr>
              <a:t>Text</a:t>
            </a:r>
          </a:p>
          <a:p>
            <a:pPr marL="800100" lvl="1" indent="-342900">
              <a:lnSpc>
                <a:spcPct val="107000"/>
              </a:lnSpc>
              <a:buFont typeface="Symbol" panose="05050102010706020507" pitchFamily="18" charset="2"/>
              <a:buChar char=""/>
            </a:pPr>
            <a:r>
              <a:rPr lang="en-US" sz="1800" dirty="0">
                <a:effectLst/>
                <a:ea typeface="Calibri" panose="020F0502020204030204" pitchFamily="34" charset="0"/>
              </a:rPr>
              <a:t>Button</a:t>
            </a:r>
          </a:p>
          <a:p>
            <a:pPr marL="800100" lvl="1" indent="-342900">
              <a:lnSpc>
                <a:spcPct val="107000"/>
              </a:lnSpc>
              <a:buFont typeface="Symbol" panose="05050102010706020507" pitchFamily="18" charset="2"/>
              <a:buChar char=""/>
            </a:pPr>
            <a:r>
              <a:rPr lang="en-US" sz="1800" dirty="0">
                <a:effectLst/>
                <a:ea typeface="Calibri" panose="020F0502020204030204" pitchFamily="34" charset="0"/>
              </a:rPr>
              <a:t>Image</a:t>
            </a:r>
          </a:p>
          <a:p>
            <a:pPr marL="800100" lvl="1" indent="-342900">
              <a:lnSpc>
                <a:spcPct val="107000"/>
              </a:lnSpc>
              <a:buFont typeface="Symbol" panose="05050102010706020507" pitchFamily="18" charset="2"/>
              <a:buChar char=""/>
            </a:pPr>
            <a:r>
              <a:rPr lang="en-US" sz="1800" dirty="0">
                <a:effectLst/>
                <a:ea typeface="Calibri" panose="020F0502020204030204" pitchFamily="34" charset="0"/>
              </a:rPr>
              <a:t>Icon</a:t>
            </a:r>
          </a:p>
          <a:p>
            <a:pPr marL="800100" lvl="1" indent="-342900">
              <a:lnSpc>
                <a:spcPct val="107000"/>
              </a:lnSpc>
              <a:buFont typeface="Symbol" panose="05050102010706020507" pitchFamily="18" charset="2"/>
              <a:buChar char=""/>
            </a:pPr>
            <a:r>
              <a:rPr lang="en-US" sz="1800" dirty="0" err="1">
                <a:effectLst/>
                <a:ea typeface="Calibri" panose="020F0502020204030204" pitchFamily="34" charset="0"/>
              </a:rPr>
              <a:t>TextField</a:t>
            </a:r>
            <a:endParaRPr lang="en-PK" sz="5400" dirty="0"/>
          </a:p>
        </p:txBody>
      </p:sp>
      <p:sp>
        <p:nvSpPr>
          <p:cNvPr id="4" name="Footer Placeholder 3">
            <a:extLst>
              <a:ext uri="{FF2B5EF4-FFF2-40B4-BE49-F238E27FC236}">
                <a16:creationId xmlns:a16="http://schemas.microsoft.com/office/drawing/2014/main" id="{2612C155-7EA7-48F7-8580-6D177FA5AE16}"/>
              </a:ext>
            </a:extLst>
          </p:cNvPr>
          <p:cNvSpPr>
            <a:spLocks noGrp="1"/>
          </p:cNvSpPr>
          <p:nvPr>
            <p:ph type="ftr" sz="quarter" idx="11"/>
          </p:nvPr>
        </p:nvSpPr>
        <p:spPr/>
        <p:txBody>
          <a:bodyPr/>
          <a:lstStyle/>
          <a:p>
            <a:r>
              <a:rPr lang="en-US"/>
              <a:t>IT Industry-Academia Bridge Program</a:t>
            </a:r>
          </a:p>
        </p:txBody>
      </p:sp>
      <p:sp>
        <p:nvSpPr>
          <p:cNvPr id="5" name="Isosceles Triangle 3">
            <a:extLst>
              <a:ext uri="{FF2B5EF4-FFF2-40B4-BE49-F238E27FC236}">
                <a16:creationId xmlns:a16="http://schemas.microsoft.com/office/drawing/2014/main" id="{A7BBE944-724E-47B6-8546-F878895367FA}"/>
              </a:ext>
            </a:extLst>
          </p:cNvPr>
          <p:cNvSpPr/>
          <p:nvPr/>
        </p:nvSpPr>
        <p:spPr>
          <a:xfrm>
            <a:off x="10084158" y="4546242"/>
            <a:ext cx="2107842" cy="2311758"/>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06DDAE02-12E6-407D-BDEB-61BBF590BB63}"/>
              </a:ext>
            </a:extLst>
          </p:cNvPr>
          <p:cNvSpPr/>
          <p:nvPr/>
        </p:nvSpPr>
        <p:spPr>
          <a:xfrm>
            <a:off x="533400" y="29421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C0AC9CB5-6E47-4F0C-B720-F9EF613281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Tree>
    <p:extLst>
      <p:ext uri="{BB962C8B-B14F-4D97-AF65-F5344CB8AC3E}">
        <p14:creationId xmlns:p14="http://schemas.microsoft.com/office/powerpoint/2010/main" val="4168244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a:off x="10084158" y="4546242"/>
            <a:ext cx="2107842" cy="2311758"/>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3" name="Title 2"/>
          <p:cNvSpPr>
            <a:spLocks noGrp="1"/>
          </p:cNvSpPr>
          <p:nvPr>
            <p:ph type="title"/>
          </p:nvPr>
        </p:nvSpPr>
        <p:spPr/>
        <p:txBody>
          <a:bodyPr/>
          <a:lstStyle/>
          <a:p>
            <a:r>
              <a:rPr lang="en-US" b="1" dirty="0"/>
              <a:t>Topics to be Covered</a:t>
            </a:r>
            <a:endParaRPr lang="en-GB" dirty="0"/>
          </a:p>
        </p:txBody>
      </p:sp>
      <p:sp>
        <p:nvSpPr>
          <p:cNvPr id="7" name="Content Placeholder 6"/>
          <p:cNvSpPr>
            <a:spLocks noGrp="1"/>
          </p:cNvSpPr>
          <p:nvPr>
            <p:ph idx="1"/>
          </p:nvPr>
        </p:nvSpPr>
        <p:spPr/>
        <p:txBody>
          <a:bodyPr/>
          <a:lstStyle/>
          <a:p>
            <a:pPr marL="0" indent="0">
              <a:buNone/>
            </a:pPr>
            <a:r>
              <a:rPr lang="en-US" sz="2800" dirty="0"/>
              <a:t>We will Cover :</a:t>
            </a:r>
          </a:p>
          <a:p>
            <a:pPr marL="0" indent="0">
              <a:buNone/>
            </a:pPr>
            <a:endParaRPr lang="en-US" dirty="0"/>
          </a:p>
          <a:p>
            <a:r>
              <a:rPr lang="en-US" dirty="0"/>
              <a:t>What is Widget?</a:t>
            </a:r>
          </a:p>
          <a:p>
            <a:r>
              <a:rPr lang="en-US" dirty="0"/>
              <a:t>Widget Tree</a:t>
            </a:r>
          </a:p>
          <a:p>
            <a:r>
              <a:rPr lang="en-US" dirty="0"/>
              <a:t>Types of Widgets</a:t>
            </a:r>
          </a:p>
          <a:p>
            <a:r>
              <a:rPr lang="en-US" dirty="0"/>
              <a:t>Widgets State</a:t>
            </a:r>
          </a:p>
          <a:p>
            <a:r>
              <a:rPr lang="en-US" dirty="0"/>
              <a:t>Widgets Lifecycle</a:t>
            </a:r>
          </a:p>
          <a:p>
            <a:endParaRPr lang="en-GB" dirty="0"/>
          </a:p>
          <a:p>
            <a:pPr marL="0" indent="0">
              <a:buNone/>
            </a:pPr>
            <a:endParaRPr lang="en-GB" dirty="0"/>
          </a:p>
        </p:txBody>
      </p:sp>
      <p:sp>
        <p:nvSpPr>
          <p:cNvPr id="2" name="Footer Placeholder 1"/>
          <p:cNvSpPr>
            <a:spLocks noGrp="1"/>
          </p:cNvSpPr>
          <p:nvPr>
            <p:ph type="ftr" sz="quarter" idx="11"/>
          </p:nvPr>
        </p:nvSpPr>
        <p:spPr/>
        <p:txBody>
          <a:bodyPr/>
          <a:lstStyle/>
          <a:p>
            <a:r>
              <a:rPr lang="en-US"/>
              <a:t>IT Industry-Academia Bridge Program</a:t>
            </a:r>
          </a:p>
        </p:txBody>
      </p:sp>
    </p:spTree>
    <p:extLst>
      <p:ext uri="{BB962C8B-B14F-4D97-AF65-F5344CB8AC3E}">
        <p14:creationId xmlns:p14="http://schemas.microsoft.com/office/powerpoint/2010/main" val="2861017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49879" y="-16933"/>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3"/>
          <p:cNvSpPr/>
          <p:nvPr/>
        </p:nvSpPr>
        <p:spPr>
          <a:xfrm flipH="1">
            <a:off x="-49878" y="5203766"/>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a:off x="10681855" y="5203766"/>
            <a:ext cx="1602970" cy="1654233"/>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3" name="Title 2"/>
          <p:cNvSpPr>
            <a:spLocks noGrp="1"/>
          </p:cNvSpPr>
          <p:nvPr>
            <p:ph type="title"/>
          </p:nvPr>
        </p:nvSpPr>
        <p:spPr/>
        <p:txBody>
          <a:bodyPr/>
          <a:lstStyle/>
          <a:p>
            <a:r>
              <a:rPr lang="en-US" dirty="0"/>
              <a:t>What is Widget?</a:t>
            </a:r>
            <a:endParaRPr lang="en-GB" dirty="0"/>
          </a:p>
        </p:txBody>
      </p:sp>
      <p:sp>
        <p:nvSpPr>
          <p:cNvPr id="9" name="Content Placeholder 8"/>
          <p:cNvSpPr>
            <a:spLocks noGrp="1"/>
          </p:cNvSpPr>
          <p:nvPr>
            <p:ph idx="1"/>
          </p:nvPr>
        </p:nvSpPr>
        <p:spPr>
          <a:xfrm>
            <a:off x="838200" y="1825625"/>
            <a:ext cx="8153400" cy="4351338"/>
          </a:xfrm>
        </p:spPr>
        <p:txBody>
          <a:bodyPr/>
          <a:lstStyle/>
          <a:p>
            <a:r>
              <a:rPr lang="en-US" dirty="0"/>
              <a:t>Widget is the basic building block of Flutter apps. </a:t>
            </a:r>
          </a:p>
          <a:p>
            <a:r>
              <a:rPr lang="en-US" dirty="0"/>
              <a:t>User Interface in flutter is nothing more then arrangement of widgets. </a:t>
            </a:r>
          </a:p>
          <a:p>
            <a:r>
              <a:rPr lang="en-US" dirty="0"/>
              <a:t>Using widgets is like combining Legos. Like Legos, you can mix and match widgets to create something amazing.</a:t>
            </a:r>
            <a:endParaRPr lang="en-GB" dirty="0"/>
          </a:p>
          <a:p>
            <a:endParaRPr lang="en-GB" dirty="0"/>
          </a:p>
        </p:txBody>
      </p:sp>
      <p:sp>
        <p:nvSpPr>
          <p:cNvPr id="2" name="Footer Placeholder 1"/>
          <p:cNvSpPr>
            <a:spLocks noGrp="1"/>
          </p:cNvSpPr>
          <p:nvPr>
            <p:ph type="ftr" sz="quarter" idx="11"/>
          </p:nvPr>
        </p:nvSpPr>
        <p:spPr/>
        <p:txBody>
          <a:bodyPr/>
          <a:lstStyle/>
          <a:p>
            <a:r>
              <a:rPr lang="en-US" dirty="0"/>
              <a:t>IT Industry-Academia Bridge Program</a:t>
            </a:r>
          </a:p>
        </p:txBody>
      </p:sp>
      <p:pic>
        <p:nvPicPr>
          <p:cNvPr id="10"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02140" y="3581399"/>
            <a:ext cx="1981200" cy="2536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8597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771498" y="656001"/>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11" name="TextBox 10"/>
          <p:cNvSpPr txBox="1"/>
          <p:nvPr/>
        </p:nvSpPr>
        <p:spPr>
          <a:xfrm>
            <a:off x="1250532" y="5854580"/>
            <a:ext cx="184731" cy="523220"/>
          </a:xfrm>
          <a:prstGeom prst="rect">
            <a:avLst/>
          </a:prstGeom>
          <a:noFill/>
        </p:spPr>
        <p:txBody>
          <a:bodyPr wrap="none" lIns="91440" tIns="45720" rIns="91440" bIns="45720" rtlCol="0" anchor="t">
            <a:spAutoFit/>
          </a:bodyPr>
          <a:lstStyle/>
          <a:p>
            <a:endParaRPr lang="en-US" sz="2800" b="1" dirty="0">
              <a:ea typeface="Calibri"/>
              <a:cs typeface="Calibri"/>
            </a:endParaRPr>
          </a:p>
        </p:txBody>
      </p:sp>
      <p:sp>
        <p:nvSpPr>
          <p:cNvPr id="9" name="Isosceles Triangle 3">
            <a:extLst>
              <a:ext uri="{FF2B5EF4-FFF2-40B4-BE49-F238E27FC236}">
                <a16:creationId xmlns:a16="http://schemas.microsoft.com/office/drawing/2014/main" id="{00D729C2-A19B-7576-4C97-DF1C42A75D38}"/>
              </a:ext>
            </a:extLst>
          </p:cNvPr>
          <p:cNvSpPr/>
          <p:nvPr/>
        </p:nvSpPr>
        <p:spPr>
          <a:xfrm flipH="1" flipV="1">
            <a:off x="1276199" y="487767"/>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Isosceles Triangle 3">
            <a:extLst>
              <a:ext uri="{FF2B5EF4-FFF2-40B4-BE49-F238E27FC236}">
                <a16:creationId xmlns:a16="http://schemas.microsoft.com/office/drawing/2014/main" id="{12741AE1-298B-1601-8802-D88248A56A01}"/>
              </a:ext>
            </a:extLst>
          </p:cNvPr>
          <p:cNvSpPr/>
          <p:nvPr/>
        </p:nvSpPr>
        <p:spPr>
          <a:xfrm flipH="1" flipV="1">
            <a:off x="632952" y="1190390"/>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676400" y="659102"/>
            <a:ext cx="10515600" cy="1325563"/>
          </a:xfrm>
        </p:spPr>
        <p:txBody>
          <a:bodyPr/>
          <a:lstStyle/>
          <a:p>
            <a:r>
              <a:rPr lang="en-US" dirty="0"/>
              <a:t>What is Widget?</a:t>
            </a:r>
            <a:endParaRPr lang="en-GB" dirty="0"/>
          </a:p>
        </p:txBody>
      </p:sp>
      <p:sp>
        <p:nvSpPr>
          <p:cNvPr id="4" name="Content Placeholder 3"/>
          <p:cNvSpPr>
            <a:spLocks noGrp="1"/>
          </p:cNvSpPr>
          <p:nvPr>
            <p:ph idx="1"/>
          </p:nvPr>
        </p:nvSpPr>
        <p:spPr>
          <a:xfrm>
            <a:off x="858609" y="2332123"/>
            <a:ext cx="10515600" cy="2699483"/>
          </a:xfrm>
        </p:spPr>
        <p:txBody>
          <a:bodyPr/>
          <a:lstStyle/>
          <a:p>
            <a:r>
              <a:rPr lang="en-US" dirty="0"/>
              <a:t>Each element on a screen of the flutter app is a widget, therefore whenever you are going to code for building anything in Flutter, it will be inside a widget. </a:t>
            </a:r>
          </a:p>
          <a:p>
            <a:r>
              <a:rPr lang="en-US" dirty="0"/>
              <a:t>To build an app Widgets are nested with each other.</a:t>
            </a:r>
          </a:p>
          <a:p>
            <a:r>
              <a:rPr lang="en-US" dirty="0"/>
              <a:t> </a:t>
            </a:r>
            <a:r>
              <a:rPr lang="en-US" b="1" dirty="0"/>
              <a:t>Flutter</a:t>
            </a:r>
            <a:r>
              <a:rPr lang="en-US" dirty="0"/>
              <a:t> has a rich set of in-built </a:t>
            </a:r>
            <a:r>
              <a:rPr lang="en-US" b="1" dirty="0"/>
              <a:t>widgets</a:t>
            </a:r>
            <a:r>
              <a:rPr lang="en-US" dirty="0"/>
              <a:t> like text, buttons, slider, lists, layouts, gesture detector, animations, etc.</a:t>
            </a:r>
            <a:endParaRPr lang="en-GB" dirty="0"/>
          </a:p>
          <a:p>
            <a:pPr marL="0" indent="0">
              <a:buNone/>
            </a:pPr>
            <a:endParaRPr lang="en-GB" dirty="0"/>
          </a:p>
        </p:txBody>
      </p:sp>
      <p:sp>
        <p:nvSpPr>
          <p:cNvPr id="3" name="Footer Placeholder 2"/>
          <p:cNvSpPr>
            <a:spLocks noGrp="1"/>
          </p:cNvSpPr>
          <p:nvPr>
            <p:ph type="ftr" sz="quarter" idx="11"/>
          </p:nvPr>
        </p:nvSpPr>
        <p:spPr/>
        <p:txBody>
          <a:bodyPr/>
          <a:lstStyle/>
          <a:p>
            <a:r>
              <a:rPr lang="en-US" dirty="0"/>
              <a:t>IT Industry-Academia Bridge Program</a:t>
            </a:r>
          </a:p>
        </p:txBody>
      </p:sp>
    </p:spTree>
    <p:extLst>
      <p:ext uri="{BB962C8B-B14F-4D97-AF65-F5344CB8AC3E}">
        <p14:creationId xmlns:p14="http://schemas.microsoft.com/office/powerpoint/2010/main" val="1239838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a:off x="10084158" y="4546242"/>
            <a:ext cx="2107842" cy="2311758"/>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63696" y="612531"/>
            <a:ext cx="2550562" cy="757881"/>
          </a:xfrm>
          <a:prstGeom prst="rect">
            <a:avLst/>
          </a:prstGeom>
        </p:spPr>
      </p:pic>
      <p:sp>
        <p:nvSpPr>
          <p:cNvPr id="3" name="Title 2"/>
          <p:cNvSpPr>
            <a:spLocks noGrp="1"/>
          </p:cNvSpPr>
          <p:nvPr>
            <p:ph type="title"/>
          </p:nvPr>
        </p:nvSpPr>
        <p:spPr/>
        <p:txBody>
          <a:bodyPr/>
          <a:lstStyle/>
          <a:p>
            <a:r>
              <a:rPr lang="en-US" dirty="0"/>
              <a:t>Widget Tree</a:t>
            </a:r>
            <a:endParaRPr lang="en-GB" dirty="0"/>
          </a:p>
        </p:txBody>
      </p:sp>
      <p:sp>
        <p:nvSpPr>
          <p:cNvPr id="7" name="Content Placeholder 6"/>
          <p:cNvSpPr>
            <a:spLocks noGrp="1"/>
          </p:cNvSpPr>
          <p:nvPr>
            <p:ph idx="1"/>
          </p:nvPr>
        </p:nvSpPr>
        <p:spPr>
          <a:xfrm>
            <a:off x="622479" y="1511908"/>
            <a:ext cx="10891779" cy="4351338"/>
          </a:xfrm>
        </p:spPr>
        <p:txBody>
          <a:bodyPr/>
          <a:lstStyle/>
          <a:p>
            <a:r>
              <a:rPr lang="en-US" dirty="0"/>
              <a:t>To develop an interface in flutter, widgets are arranged into a tree of parent and child widget. </a:t>
            </a:r>
          </a:p>
          <a:p>
            <a:r>
              <a:rPr lang="en-US" dirty="0"/>
              <a:t>Widgets are nested inside of each other to form your app.</a:t>
            </a:r>
          </a:p>
          <a:p>
            <a:r>
              <a:rPr lang="en-US" dirty="0"/>
              <a:t>The Entire widget tree forms a layout that you see on the screen. </a:t>
            </a:r>
            <a:endParaRPr lang="en-GB" dirty="0"/>
          </a:p>
          <a:p>
            <a:pPr marL="0" indent="0">
              <a:buNone/>
            </a:pPr>
            <a:endParaRPr lang="en-GB" dirty="0"/>
          </a:p>
        </p:txBody>
      </p:sp>
      <p:sp>
        <p:nvSpPr>
          <p:cNvPr id="2" name="Footer Placeholder 1"/>
          <p:cNvSpPr>
            <a:spLocks noGrp="1"/>
          </p:cNvSpPr>
          <p:nvPr>
            <p:ph type="ftr" sz="quarter" idx="11"/>
          </p:nvPr>
        </p:nvSpPr>
        <p:spPr/>
        <p:txBody>
          <a:bodyPr/>
          <a:lstStyle/>
          <a:p>
            <a:r>
              <a:rPr lang="en-US"/>
              <a:t>IT Industry-Academia Bridge Program</a:t>
            </a:r>
          </a:p>
        </p:txBody>
      </p:sp>
      <p:pic>
        <p:nvPicPr>
          <p:cNvPr id="8" name="Picture 7">
            <a:extLst>
              <a:ext uri="{FF2B5EF4-FFF2-40B4-BE49-F238E27FC236}">
                <a16:creationId xmlns:a16="http://schemas.microsoft.com/office/drawing/2014/main" id="{F0C6E4CC-D71F-4D8F-B9DC-8DD4835736D3}"/>
              </a:ext>
            </a:extLst>
          </p:cNvPr>
          <p:cNvPicPr>
            <a:picLocks noChangeAspect="1"/>
          </p:cNvPicPr>
          <p:nvPr/>
        </p:nvPicPr>
        <p:blipFill>
          <a:blip r:embed="rId3"/>
          <a:stretch>
            <a:fillRect/>
          </a:stretch>
        </p:blipFill>
        <p:spPr>
          <a:xfrm>
            <a:off x="6598429" y="3380344"/>
            <a:ext cx="3548208" cy="3001435"/>
          </a:xfrm>
          <a:prstGeom prst="rect">
            <a:avLst/>
          </a:prstGeom>
        </p:spPr>
      </p:pic>
      <p:pic>
        <p:nvPicPr>
          <p:cNvPr id="9" name="Picture 8">
            <a:extLst>
              <a:ext uri="{FF2B5EF4-FFF2-40B4-BE49-F238E27FC236}">
                <a16:creationId xmlns:a16="http://schemas.microsoft.com/office/drawing/2014/main" id="{0AD67A5A-9D56-4AFA-BD4E-6C01702952AB}"/>
              </a:ext>
            </a:extLst>
          </p:cNvPr>
          <p:cNvPicPr>
            <a:picLocks noChangeAspect="1"/>
          </p:cNvPicPr>
          <p:nvPr/>
        </p:nvPicPr>
        <p:blipFill>
          <a:blip r:embed="rId4"/>
          <a:stretch>
            <a:fillRect/>
          </a:stretch>
        </p:blipFill>
        <p:spPr>
          <a:xfrm>
            <a:off x="4185634" y="3380343"/>
            <a:ext cx="1733489" cy="2989157"/>
          </a:xfrm>
          <a:prstGeom prst="rect">
            <a:avLst/>
          </a:prstGeom>
        </p:spPr>
      </p:pic>
    </p:spTree>
    <p:extLst>
      <p:ext uri="{BB962C8B-B14F-4D97-AF65-F5344CB8AC3E}">
        <p14:creationId xmlns:p14="http://schemas.microsoft.com/office/powerpoint/2010/main" val="527447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49879" y="-16933"/>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3"/>
          <p:cNvSpPr/>
          <p:nvPr/>
        </p:nvSpPr>
        <p:spPr>
          <a:xfrm flipH="1">
            <a:off x="-49878" y="5203766"/>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a:off x="10681855" y="5203766"/>
            <a:ext cx="1602970" cy="1654233"/>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3" name="Title 2"/>
          <p:cNvSpPr>
            <a:spLocks noGrp="1"/>
          </p:cNvSpPr>
          <p:nvPr>
            <p:ph type="title"/>
          </p:nvPr>
        </p:nvSpPr>
        <p:spPr/>
        <p:txBody>
          <a:bodyPr/>
          <a:lstStyle/>
          <a:p>
            <a:r>
              <a:rPr lang="en-US" dirty="0"/>
              <a:t>Types of Widgets</a:t>
            </a:r>
            <a:endParaRPr lang="en-GB" dirty="0"/>
          </a:p>
        </p:txBody>
      </p:sp>
      <p:sp>
        <p:nvSpPr>
          <p:cNvPr id="9" name="Content Placeholder 8"/>
          <p:cNvSpPr>
            <a:spLocks noGrp="1"/>
          </p:cNvSpPr>
          <p:nvPr>
            <p:ph idx="1"/>
          </p:nvPr>
        </p:nvSpPr>
        <p:spPr/>
        <p:txBody>
          <a:bodyPr/>
          <a:lstStyle/>
          <a:p>
            <a:pPr marL="36900" indent="0">
              <a:buNone/>
            </a:pPr>
            <a:r>
              <a:rPr lang="en-US" dirty="0"/>
              <a:t>We can split the Flutter widget into two categories:</a:t>
            </a:r>
          </a:p>
          <a:p>
            <a:r>
              <a:rPr lang="en-US" b="1" dirty="0"/>
              <a:t>Visible (Output and Input):</a:t>
            </a:r>
            <a:r>
              <a:rPr lang="en-US" dirty="0"/>
              <a:t> These widgets are related to the user input and output data. Some of the important are</a:t>
            </a:r>
          </a:p>
          <a:p>
            <a:pPr marL="36900" indent="0">
              <a:buNone/>
            </a:pPr>
            <a:r>
              <a:rPr lang="en-US" dirty="0"/>
              <a:t>	Text, Button, Image, Icon  etc.</a:t>
            </a:r>
          </a:p>
          <a:p>
            <a:r>
              <a:rPr lang="en-US" b="1" dirty="0"/>
              <a:t>Invisible (Layout and Control):</a:t>
            </a:r>
            <a:r>
              <a:rPr lang="en-US" dirty="0"/>
              <a:t> The invisible widgets are related to the layout and control of widgets. It provides controlling how the widgets actually behave and how they will look onto the screen. some of the important are</a:t>
            </a:r>
          </a:p>
          <a:p>
            <a:pPr marL="36900" indent="0">
              <a:buNone/>
            </a:pPr>
            <a:r>
              <a:rPr lang="en-US" dirty="0"/>
              <a:t>	Column, Row, Center, Padding, Scaffold, Stack </a:t>
            </a:r>
          </a:p>
          <a:p>
            <a:endParaRPr lang="en-GB" dirty="0"/>
          </a:p>
        </p:txBody>
      </p:sp>
      <p:sp>
        <p:nvSpPr>
          <p:cNvPr id="2" name="Footer Placeholder 1"/>
          <p:cNvSpPr>
            <a:spLocks noGrp="1"/>
          </p:cNvSpPr>
          <p:nvPr>
            <p:ph type="ftr" sz="quarter" idx="11"/>
          </p:nvPr>
        </p:nvSpPr>
        <p:spPr/>
        <p:txBody>
          <a:bodyPr/>
          <a:lstStyle/>
          <a:p>
            <a:r>
              <a:rPr lang="en-US" dirty="0"/>
              <a:t>IT Industry-Academia Bridge Program</a:t>
            </a:r>
          </a:p>
        </p:txBody>
      </p:sp>
    </p:spTree>
    <p:extLst>
      <p:ext uri="{BB962C8B-B14F-4D97-AF65-F5344CB8AC3E}">
        <p14:creationId xmlns:p14="http://schemas.microsoft.com/office/powerpoint/2010/main" val="448742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771498" y="656001"/>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11" name="TextBox 10"/>
          <p:cNvSpPr txBox="1"/>
          <p:nvPr/>
        </p:nvSpPr>
        <p:spPr>
          <a:xfrm>
            <a:off x="1250532" y="5854580"/>
            <a:ext cx="184731" cy="523220"/>
          </a:xfrm>
          <a:prstGeom prst="rect">
            <a:avLst/>
          </a:prstGeom>
          <a:noFill/>
        </p:spPr>
        <p:txBody>
          <a:bodyPr wrap="none" lIns="91440" tIns="45720" rIns="91440" bIns="45720" rtlCol="0" anchor="t">
            <a:spAutoFit/>
          </a:bodyPr>
          <a:lstStyle/>
          <a:p>
            <a:endParaRPr lang="en-US" sz="2800" b="1" dirty="0">
              <a:ea typeface="Calibri"/>
              <a:cs typeface="Calibri"/>
            </a:endParaRPr>
          </a:p>
        </p:txBody>
      </p:sp>
      <p:sp>
        <p:nvSpPr>
          <p:cNvPr id="9" name="Isosceles Triangle 3">
            <a:extLst>
              <a:ext uri="{FF2B5EF4-FFF2-40B4-BE49-F238E27FC236}">
                <a16:creationId xmlns:a16="http://schemas.microsoft.com/office/drawing/2014/main" id="{00D729C2-A19B-7576-4C97-DF1C42A75D38}"/>
              </a:ext>
            </a:extLst>
          </p:cNvPr>
          <p:cNvSpPr/>
          <p:nvPr/>
        </p:nvSpPr>
        <p:spPr>
          <a:xfrm flipH="1" flipV="1">
            <a:off x="1276199" y="487767"/>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Isosceles Triangle 3">
            <a:extLst>
              <a:ext uri="{FF2B5EF4-FFF2-40B4-BE49-F238E27FC236}">
                <a16:creationId xmlns:a16="http://schemas.microsoft.com/office/drawing/2014/main" id="{12741AE1-298B-1601-8802-D88248A56A01}"/>
              </a:ext>
            </a:extLst>
          </p:cNvPr>
          <p:cNvSpPr/>
          <p:nvPr/>
        </p:nvSpPr>
        <p:spPr>
          <a:xfrm flipH="1" flipV="1">
            <a:off x="632952" y="1190390"/>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536731" y="612531"/>
            <a:ext cx="10515600" cy="1325563"/>
          </a:xfrm>
        </p:spPr>
        <p:txBody>
          <a:bodyPr/>
          <a:lstStyle/>
          <a:p>
            <a:r>
              <a:rPr lang="en-US" dirty="0"/>
              <a:t>Widget State Management</a:t>
            </a:r>
            <a:endParaRPr lang="en-GB" dirty="0"/>
          </a:p>
        </p:txBody>
      </p:sp>
      <p:sp>
        <p:nvSpPr>
          <p:cNvPr id="4" name="Content Placeholder 3"/>
          <p:cNvSpPr>
            <a:spLocks noGrp="1"/>
          </p:cNvSpPr>
          <p:nvPr>
            <p:ph idx="1"/>
          </p:nvPr>
        </p:nvSpPr>
        <p:spPr/>
        <p:txBody>
          <a:bodyPr>
            <a:normAutofit lnSpcReduction="10000"/>
          </a:bodyPr>
          <a:lstStyle/>
          <a:p>
            <a:pPr marL="36900" indent="0">
              <a:buNone/>
            </a:pPr>
            <a:r>
              <a:rPr lang="en-US" b="1" dirty="0"/>
              <a:t>State</a:t>
            </a:r>
            <a:r>
              <a:rPr lang="en-US" dirty="0"/>
              <a:t> is information that </a:t>
            </a:r>
          </a:p>
          <a:p>
            <a:pPr marL="494100" indent="-457200">
              <a:buFont typeface="+mj-lt"/>
              <a:buAutoNum type="arabicPeriod"/>
            </a:pPr>
            <a:r>
              <a:rPr lang="en-US" dirty="0"/>
              <a:t>can be read synchronously when the widget is built</a:t>
            </a:r>
          </a:p>
          <a:p>
            <a:pPr marL="494100" indent="-457200">
              <a:buFont typeface="+mj-lt"/>
              <a:buAutoNum type="arabicPeriod"/>
            </a:pPr>
            <a:r>
              <a:rPr lang="en-US" dirty="0"/>
              <a:t> and might change during the lifetime of the widget.</a:t>
            </a:r>
          </a:p>
          <a:p>
            <a:pPr marL="36900" indent="0">
              <a:buNone/>
            </a:pPr>
            <a:r>
              <a:rPr lang="en-US" dirty="0"/>
              <a:t>In other words, a state is a data that a widget can hold, which is available after the widget is rendered/rebuilt.</a:t>
            </a:r>
          </a:p>
          <a:p>
            <a:pPr marL="36900" indent="0">
              <a:buNone/>
            </a:pPr>
            <a:endParaRPr lang="en-US" dirty="0"/>
          </a:p>
          <a:p>
            <a:pPr marL="36900" indent="0">
              <a:buNone/>
            </a:pPr>
            <a:r>
              <a:rPr lang="en-US" dirty="0"/>
              <a:t>In Flutter, there are mainly two types of widget:</a:t>
            </a:r>
          </a:p>
          <a:p>
            <a:r>
              <a:rPr lang="en-US" dirty="0"/>
              <a:t>Stateless Widget</a:t>
            </a:r>
          </a:p>
          <a:p>
            <a:r>
              <a:rPr lang="en-US" dirty="0"/>
              <a:t>Stateful Widget</a:t>
            </a:r>
          </a:p>
        </p:txBody>
      </p:sp>
      <p:sp>
        <p:nvSpPr>
          <p:cNvPr id="3" name="Footer Placeholder 2"/>
          <p:cNvSpPr>
            <a:spLocks noGrp="1"/>
          </p:cNvSpPr>
          <p:nvPr>
            <p:ph type="ftr" sz="quarter" idx="11"/>
          </p:nvPr>
        </p:nvSpPr>
        <p:spPr/>
        <p:txBody>
          <a:bodyPr/>
          <a:lstStyle/>
          <a:p>
            <a:r>
              <a:rPr lang="en-US" dirty="0"/>
              <a:t>IT Industry-Academia Bridge Program</a:t>
            </a:r>
          </a:p>
        </p:txBody>
      </p:sp>
    </p:spTree>
    <p:extLst>
      <p:ext uri="{BB962C8B-B14F-4D97-AF65-F5344CB8AC3E}">
        <p14:creationId xmlns:p14="http://schemas.microsoft.com/office/powerpoint/2010/main" val="1919458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a:off x="10084158" y="4546242"/>
            <a:ext cx="2107842" cy="2311758"/>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3" name="Title 2"/>
          <p:cNvSpPr>
            <a:spLocks noGrp="1"/>
          </p:cNvSpPr>
          <p:nvPr>
            <p:ph type="title"/>
          </p:nvPr>
        </p:nvSpPr>
        <p:spPr/>
        <p:txBody>
          <a:bodyPr/>
          <a:lstStyle/>
          <a:p>
            <a:r>
              <a:rPr lang="en-US" dirty="0"/>
              <a:t>Stateless Widget</a:t>
            </a:r>
            <a:endParaRPr lang="en-GB" dirty="0"/>
          </a:p>
        </p:txBody>
      </p:sp>
      <p:sp>
        <p:nvSpPr>
          <p:cNvPr id="7" name="Content Placeholder 6"/>
          <p:cNvSpPr>
            <a:spLocks noGrp="1"/>
          </p:cNvSpPr>
          <p:nvPr>
            <p:ph idx="1"/>
          </p:nvPr>
        </p:nvSpPr>
        <p:spPr/>
        <p:txBody>
          <a:bodyPr>
            <a:normAutofit lnSpcReduction="10000"/>
          </a:bodyPr>
          <a:lstStyle/>
          <a:p>
            <a:pPr marL="36900" indent="0">
              <a:buNone/>
            </a:pPr>
            <a:r>
              <a:rPr lang="en-US" dirty="0"/>
              <a:t>These do not have state information. It remains static throughout its lifecycle. </a:t>
            </a:r>
          </a:p>
          <a:p>
            <a:pPr marL="36900" indent="0">
              <a:buNone/>
            </a:pPr>
            <a:r>
              <a:rPr lang="en-US" dirty="0"/>
              <a:t>Stateless widgets don’t store any state. That means they don’t store values that might change.</a:t>
            </a:r>
          </a:p>
          <a:p>
            <a:pPr marL="36900" indent="0">
              <a:buNone/>
            </a:pPr>
            <a:r>
              <a:rPr lang="en-US" dirty="0"/>
              <a:t>You can also say that stateless widgets are “DATALESS” widgets. As they don’t store any real-time data.</a:t>
            </a:r>
          </a:p>
          <a:p>
            <a:pPr marL="36900" indent="0">
              <a:buNone/>
            </a:pPr>
            <a:r>
              <a:rPr lang="en-US" dirty="0"/>
              <a:t>For example, if you have a simple </a:t>
            </a:r>
            <a:r>
              <a:rPr lang="en-US" i="1" dirty="0"/>
              <a:t>Text widget</a:t>
            </a:r>
            <a:r>
              <a:rPr lang="en-US" dirty="0"/>
              <a:t> on the screen, but it doesn’t do anything then its Stateless Widget.</a:t>
            </a:r>
          </a:p>
          <a:p>
            <a:pPr marL="36900" indent="0">
              <a:buNone/>
            </a:pPr>
            <a:r>
              <a:rPr lang="en-US" b="1" dirty="0"/>
              <a:t>Examples</a:t>
            </a:r>
            <a:r>
              <a:rPr lang="en-US" dirty="0"/>
              <a:t> are Text, Row, Column, Container, etc. This is also known as Immutable state that can NOT be changed during runtime</a:t>
            </a:r>
            <a:r>
              <a:rPr lang="en-GB" dirty="0"/>
              <a:t>.</a:t>
            </a:r>
            <a:endParaRPr lang="en-US" dirty="0"/>
          </a:p>
        </p:txBody>
      </p:sp>
      <p:sp>
        <p:nvSpPr>
          <p:cNvPr id="2" name="Footer Placeholder 1"/>
          <p:cNvSpPr>
            <a:spLocks noGrp="1"/>
          </p:cNvSpPr>
          <p:nvPr>
            <p:ph type="ftr" sz="quarter" idx="11"/>
          </p:nvPr>
        </p:nvSpPr>
        <p:spPr/>
        <p:txBody>
          <a:bodyPr/>
          <a:lstStyle/>
          <a:p>
            <a:r>
              <a:rPr lang="en-US"/>
              <a:t>IT Industry-Academia Bridge Program</a:t>
            </a:r>
          </a:p>
        </p:txBody>
      </p:sp>
    </p:spTree>
    <p:extLst>
      <p:ext uri="{BB962C8B-B14F-4D97-AF65-F5344CB8AC3E}">
        <p14:creationId xmlns:p14="http://schemas.microsoft.com/office/powerpoint/2010/main" val="2346827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49879" y="-16933"/>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3"/>
          <p:cNvSpPr/>
          <p:nvPr/>
        </p:nvSpPr>
        <p:spPr>
          <a:xfrm flipH="1">
            <a:off x="-49878" y="5203766"/>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a:off x="10681855" y="5203766"/>
            <a:ext cx="1602970" cy="1654233"/>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3" name="Title 2"/>
          <p:cNvSpPr>
            <a:spLocks noGrp="1"/>
          </p:cNvSpPr>
          <p:nvPr>
            <p:ph type="title"/>
          </p:nvPr>
        </p:nvSpPr>
        <p:spPr/>
        <p:txBody>
          <a:bodyPr/>
          <a:lstStyle/>
          <a:p>
            <a:r>
              <a:rPr lang="en-US" dirty="0"/>
              <a:t>Stateful widget</a:t>
            </a:r>
            <a:endParaRPr lang="en-GB" dirty="0"/>
          </a:p>
        </p:txBody>
      </p:sp>
      <p:sp>
        <p:nvSpPr>
          <p:cNvPr id="9" name="Content Placeholder 8"/>
          <p:cNvSpPr>
            <a:spLocks noGrp="1"/>
          </p:cNvSpPr>
          <p:nvPr>
            <p:ph idx="1"/>
          </p:nvPr>
        </p:nvSpPr>
        <p:spPr/>
        <p:txBody>
          <a:bodyPr/>
          <a:lstStyle/>
          <a:p>
            <a:pPr marL="36900" indent="0">
              <a:buNone/>
            </a:pPr>
            <a:r>
              <a:rPr lang="en-US" dirty="0"/>
              <a:t>These are dynamic because it can change the inner data during the widget lifetime. </a:t>
            </a:r>
          </a:p>
          <a:p>
            <a:pPr marL="36900" indent="0">
              <a:buNone/>
            </a:pPr>
            <a:r>
              <a:rPr lang="en-US" dirty="0"/>
              <a:t>The user can interact with a </a:t>
            </a:r>
            <a:r>
              <a:rPr lang="en-US" dirty="0" err="1"/>
              <a:t>stateful</a:t>
            </a:r>
            <a:r>
              <a:rPr lang="en-US" dirty="0"/>
              <a:t> widget. For example, If you press a button and it performs any task its a Stateful Widget, If you are moving a slider and it does anything then its a Stateful Widget, If you swipe item from a list and item gets deleted then that list a Stateful Widget.</a:t>
            </a:r>
          </a:p>
          <a:p>
            <a:pPr marL="36900" indent="0">
              <a:buNone/>
            </a:pPr>
            <a:endParaRPr lang="en-US" dirty="0"/>
          </a:p>
          <a:p>
            <a:pPr marL="36900" indent="0">
              <a:buNone/>
            </a:pPr>
            <a:r>
              <a:rPr lang="en-US" b="1" dirty="0"/>
              <a:t>Examples:</a:t>
            </a:r>
            <a:r>
              <a:rPr lang="en-US" dirty="0"/>
              <a:t> Checkbox, Radio, Slider, </a:t>
            </a:r>
            <a:r>
              <a:rPr lang="en-US" dirty="0" err="1"/>
              <a:t>InkWell</a:t>
            </a:r>
            <a:r>
              <a:rPr lang="en-US" dirty="0"/>
              <a:t>, Form, and </a:t>
            </a:r>
            <a:r>
              <a:rPr lang="en-US" dirty="0" err="1"/>
              <a:t>TextField</a:t>
            </a:r>
            <a:r>
              <a:rPr lang="en-US" dirty="0"/>
              <a:t>.</a:t>
            </a:r>
          </a:p>
          <a:p>
            <a:pPr marL="0" indent="0">
              <a:buNone/>
            </a:pPr>
            <a:endParaRPr lang="en-GB" dirty="0"/>
          </a:p>
        </p:txBody>
      </p:sp>
      <p:sp>
        <p:nvSpPr>
          <p:cNvPr id="2" name="Footer Placeholder 1"/>
          <p:cNvSpPr>
            <a:spLocks noGrp="1"/>
          </p:cNvSpPr>
          <p:nvPr>
            <p:ph type="ftr" sz="quarter" idx="11"/>
          </p:nvPr>
        </p:nvSpPr>
        <p:spPr/>
        <p:txBody>
          <a:bodyPr/>
          <a:lstStyle/>
          <a:p>
            <a:r>
              <a:rPr lang="en-US" dirty="0"/>
              <a:t>IT Industry-Academia Bridge Program</a:t>
            </a:r>
          </a:p>
        </p:txBody>
      </p:sp>
    </p:spTree>
    <p:extLst>
      <p:ext uri="{BB962C8B-B14F-4D97-AF65-F5344CB8AC3E}">
        <p14:creationId xmlns:p14="http://schemas.microsoft.com/office/powerpoint/2010/main" val="28182522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TotalTime>
  <Words>1144</Words>
  <Application>Microsoft Office PowerPoint</Application>
  <PresentationFormat>Widescreen</PresentationFormat>
  <Paragraphs>121</Paragraphs>
  <Slides>15</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Symbol</vt:lpstr>
      <vt:lpstr>Office Theme</vt:lpstr>
      <vt:lpstr>PowerPoint Presentation</vt:lpstr>
      <vt:lpstr>Topics to be Covered</vt:lpstr>
      <vt:lpstr>What is Widget?</vt:lpstr>
      <vt:lpstr>What is Widget?</vt:lpstr>
      <vt:lpstr>Widget Tree</vt:lpstr>
      <vt:lpstr>Types of Widgets</vt:lpstr>
      <vt:lpstr>Widget State Management</vt:lpstr>
      <vt:lpstr>Stateless Widget</vt:lpstr>
      <vt:lpstr>Stateful widget</vt:lpstr>
      <vt:lpstr>Widget Lifecycle</vt:lpstr>
      <vt:lpstr>Stateful Widget Lifecycle</vt:lpstr>
      <vt:lpstr>Stateless Widget Lifecycle</vt:lpstr>
      <vt:lpstr>Layout Widgets</vt:lpstr>
      <vt:lpstr>Summary</vt:lpstr>
      <vt:lpstr>In Next Lecture: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Designer</dc:creator>
  <cp:lastModifiedBy>LPT-006</cp:lastModifiedBy>
  <cp:revision>47</cp:revision>
  <dcterms:created xsi:type="dcterms:W3CDTF">2022-04-06T09:07:20Z</dcterms:created>
  <dcterms:modified xsi:type="dcterms:W3CDTF">2022-05-16T11:48:00Z</dcterms:modified>
</cp:coreProperties>
</file>