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304" r:id="rId4"/>
    <p:sldId id="302" r:id="rId5"/>
    <p:sldId id="303" r:id="rId6"/>
    <p:sldId id="300" r:id="rId7"/>
    <p:sldId id="262" r:id="rId8"/>
    <p:sldId id="263" r:id="rId9"/>
    <p:sldId id="264" r:id="rId10"/>
    <p:sldId id="265" r:id="rId11"/>
    <p:sldId id="266" r:id="rId12"/>
    <p:sldId id="301" r:id="rId13"/>
    <p:sldId id="267" r:id="rId14"/>
    <p:sldId id="268"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173" autoAdjust="0"/>
  </p:normalViewPr>
  <p:slideViewPr>
    <p:cSldViewPr snapToGrid="0">
      <p:cViewPr varScale="1">
        <p:scale>
          <a:sx n="62" d="100"/>
          <a:sy n="62" d="100"/>
        </p:scale>
        <p:origin x="102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concept of the layout mechanism is the widget. We know that flutter assume everything as a widget. So the image, icon, text, and even the layout of your app are all widgets. Here, some of the things you do not see on your app UI, such as rows, columns, and grids that arrange, constrain, and align the visible widgets are also the widgets.</a:t>
            </a: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1</a:t>
            </a:fld>
            <a:endParaRPr lang="en-US"/>
          </a:p>
        </p:txBody>
      </p:sp>
    </p:spTree>
    <p:extLst>
      <p:ext uri="{BB962C8B-B14F-4D97-AF65-F5344CB8AC3E}">
        <p14:creationId xmlns:p14="http://schemas.microsoft.com/office/powerpoint/2010/main" val="124145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concept of the layout mechanism is the widget. We know that flutter assume everything as a widget. So the image, icon, text, and even the layout of your app are all widgets. Here, some of the things you do not see on your app UI, such as rows, columns, and grids that arrange, constrain, and align the visible widgets are also the widgets.</a:t>
            </a: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3</a:t>
            </a:fld>
            <a:endParaRPr lang="en-US"/>
          </a:p>
        </p:txBody>
      </p:sp>
    </p:spTree>
    <p:extLst>
      <p:ext uri="{BB962C8B-B14F-4D97-AF65-F5344CB8AC3E}">
        <p14:creationId xmlns:p14="http://schemas.microsoft.com/office/powerpoint/2010/main" val="2165900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Layout is a user interface design pattern refers to defining how the widgets are displayed on the screen relative to each other.</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3720286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Single-Child Layout Widget</a:t>
            </a:r>
            <a:r>
              <a:rPr lang="en-US" sz="1200" b="0" i="0" kern="1200" dirty="0">
                <a:solidFill>
                  <a:schemeClr val="tx1"/>
                </a:solidFill>
                <a:effectLst/>
                <a:latin typeface="+mn-lt"/>
                <a:ea typeface="+mn-ea"/>
                <a:cs typeface="+mn-cs"/>
              </a:rPr>
              <a:t> is used as Wrapper for other widgets for changing their positions, width, height, adding space, margin, and aligning content, etc.</a:t>
            </a:r>
          </a:p>
          <a:p>
            <a:pPr fontAlgn="base"/>
            <a:r>
              <a:rPr lang="en-US" sz="1200" b="1" i="0" kern="1200" dirty="0">
                <a:solidFill>
                  <a:schemeClr val="tx1"/>
                </a:solidFill>
                <a:effectLst/>
                <a:latin typeface="+mn-lt"/>
                <a:ea typeface="+mn-ea"/>
                <a:cs typeface="+mn-cs"/>
              </a:rPr>
              <a:t>Multi-Child Layout Widget</a:t>
            </a:r>
            <a:r>
              <a:rPr lang="en-US" sz="1200" b="0" i="0" kern="1200" dirty="0">
                <a:solidFill>
                  <a:schemeClr val="tx1"/>
                </a:solidFill>
                <a:effectLst/>
                <a:latin typeface="+mn-lt"/>
                <a:ea typeface="+mn-ea"/>
                <a:cs typeface="+mn-cs"/>
              </a:rPr>
              <a:t> is used for creating a list of widgets in the horizontal or vertical direction, also for stacking widgets one over another, Arranging data as well as widgets in a table structure, etc.</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5</a:t>
            </a:fld>
            <a:endParaRPr lang="en-US"/>
          </a:p>
        </p:txBody>
      </p:sp>
    </p:spTree>
    <p:extLst>
      <p:ext uri="{BB962C8B-B14F-4D97-AF65-F5344CB8AC3E}">
        <p14:creationId xmlns:p14="http://schemas.microsoft.com/office/powerpoint/2010/main" val="372028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8</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Displaying images is the fundamental concept of most of the mobile apps. Flutter has an Image widget that allows displaying different types of images in the mobile application. You can access image from your local directory, asset, internet.</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11</a:t>
            </a:fld>
            <a:endParaRPr lang="en-US"/>
          </a:p>
        </p:txBody>
      </p:sp>
    </p:spTree>
    <p:extLst>
      <p:ext uri="{BB962C8B-B14F-4D97-AF65-F5344CB8AC3E}">
        <p14:creationId xmlns:p14="http://schemas.microsoft.com/office/powerpoint/2010/main" val="4188948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Flutter provides an Icon Widget to create icons in our applications</a:t>
            </a:r>
            <a:r>
              <a:rPr lang="en-US" sz="1200" b="0" i="0" kern="1200" dirty="0">
                <a:solidFill>
                  <a:schemeClr val="tx1"/>
                </a:solidFill>
                <a:effectLst/>
                <a:latin typeface="+mn-lt"/>
                <a:ea typeface="+mn-ea"/>
                <a:cs typeface="+mn-cs"/>
              </a:rPr>
              <a:t>. We can create icons in Flutter, either using inbuilt icons or with the custom icons. </a:t>
            </a:r>
            <a:r>
              <a:rPr lang="en-US" sz="1200" b="0" i="0" kern="1200">
                <a:solidFill>
                  <a:schemeClr val="tx1"/>
                </a:solidFill>
                <a:effectLst/>
                <a:latin typeface="+mn-lt"/>
                <a:ea typeface="+mn-ea"/>
                <a:cs typeface="+mn-cs"/>
              </a:rPr>
              <a:t>Flutter provides the list of all icons in the Icons class.</a:t>
            </a:r>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13</a:t>
            </a:fld>
            <a:endParaRPr lang="en-US"/>
          </a:p>
        </p:txBody>
      </p:sp>
    </p:spTree>
    <p:extLst>
      <p:ext uri="{BB962C8B-B14F-4D97-AF65-F5344CB8AC3E}">
        <p14:creationId xmlns:p14="http://schemas.microsoft.com/office/powerpoint/2010/main" val="241479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TextField</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TextBox</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an input element which holds the alphanumeric data, such as name, password, address, etc</a:t>
            </a:r>
            <a:r>
              <a:rPr lang="en-US" sz="1200" b="0" i="0" kern="1200" dirty="0">
                <a:solidFill>
                  <a:schemeClr val="tx1"/>
                </a:solidFill>
                <a:effectLst/>
                <a:latin typeface="+mn-lt"/>
                <a:ea typeface="+mn-ea"/>
                <a:cs typeface="+mn-cs"/>
              </a:rPr>
              <a:t>. It is a GUI control element that enables the user to enter text information using a programmable code.</a:t>
            </a: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14</a:t>
            </a:fld>
            <a:endParaRPr lang="en-US"/>
          </a:p>
        </p:txBody>
      </p:sp>
    </p:spTree>
    <p:extLst>
      <p:ext uri="{BB962C8B-B14F-4D97-AF65-F5344CB8AC3E}">
        <p14:creationId xmlns:p14="http://schemas.microsoft.com/office/powerpoint/2010/main" val="21270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5/16/2022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5/16/2022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5/16/2022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pexels.com/photo/green-and-blue-peacoc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651" y="612532"/>
            <a:ext cx="2345607" cy="69698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2195372" y="2760971"/>
            <a:ext cx="6834554" cy="769441"/>
          </a:xfrm>
          <a:prstGeom prst="rect">
            <a:avLst/>
          </a:prstGeom>
          <a:noFill/>
        </p:spPr>
        <p:txBody>
          <a:bodyPr wrap="square" rtlCol="0">
            <a:spAutoFit/>
          </a:bodyPr>
          <a:lstStyle/>
          <a:p>
            <a:r>
              <a:rPr lang="en-US" sz="4400" b="1" dirty="0"/>
              <a:t>Flutter – Lecture 6</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26230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Elevated Button</a:t>
            </a:r>
            <a:endParaRPr lang="en-GB" dirty="0"/>
          </a:p>
        </p:txBody>
      </p:sp>
      <p:sp>
        <p:nvSpPr>
          <p:cNvPr id="9" name="Content Placeholder 8"/>
          <p:cNvSpPr>
            <a:spLocks noGrp="1"/>
          </p:cNvSpPr>
          <p:nvPr>
            <p:ph idx="1"/>
          </p:nvPr>
        </p:nvSpPr>
        <p:spPr/>
        <p:txBody>
          <a:bodyPr/>
          <a:lstStyle/>
          <a:p>
            <a:pPr marL="0" indent="0">
              <a:buNone/>
            </a:pPr>
            <a:r>
              <a:rPr lang="en-US" dirty="0"/>
              <a:t>Elevated Button is one of Material Design's buttons whose elevation increases when it's being pressed. Its required parameters are required to pass as </a:t>
            </a:r>
            <a:r>
              <a:rPr lang="en-US" dirty="0">
                <a:solidFill>
                  <a:srgbClr val="FF0000"/>
                </a:solidFill>
              </a:rPr>
              <a:t>child with text</a:t>
            </a:r>
            <a:r>
              <a:rPr lang="en-US" dirty="0"/>
              <a:t> and a callback </a:t>
            </a:r>
            <a:r>
              <a:rPr lang="en-US" dirty="0" err="1">
                <a:solidFill>
                  <a:srgbClr val="FF0000"/>
                </a:solidFill>
              </a:rPr>
              <a:t>onPressed</a:t>
            </a:r>
            <a:r>
              <a:rPr lang="en-US" dirty="0"/>
              <a:t> function. </a:t>
            </a:r>
          </a:p>
          <a:p>
            <a:pPr marL="0"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graphicFrame>
        <p:nvGraphicFramePr>
          <p:cNvPr id="11" name="Table 10"/>
          <p:cNvGraphicFramePr>
            <a:graphicFrameLocks noGrp="1"/>
          </p:cNvGraphicFramePr>
          <p:nvPr>
            <p:extLst>
              <p:ext uri="{D42A27DB-BD31-4B8C-83A1-F6EECF244321}">
                <p14:modId xmlns:p14="http://schemas.microsoft.com/office/powerpoint/2010/main" val="3629639025"/>
              </p:ext>
            </p:extLst>
          </p:nvPr>
        </p:nvGraphicFramePr>
        <p:xfrm>
          <a:off x="1786889" y="3243926"/>
          <a:ext cx="3505915" cy="1188720"/>
        </p:xfrm>
        <a:graphic>
          <a:graphicData uri="http://schemas.openxmlformats.org/drawingml/2006/table">
            <a:tbl>
              <a:tblPr firstRow="1" bandRow="1">
                <a:tableStyleId>{5C22544A-7EE6-4342-B048-85BDC9FD1C3A}</a:tableStyleId>
              </a:tblPr>
              <a:tblGrid>
                <a:gridCol w="3505915">
                  <a:extLst>
                    <a:ext uri="{9D8B030D-6E8A-4147-A177-3AD203B41FA5}">
                      <a16:colId xmlns:a16="http://schemas.microsoft.com/office/drawing/2014/main" val="20000"/>
                    </a:ext>
                  </a:extLst>
                </a:gridCol>
              </a:tblGrid>
              <a:tr h="370840">
                <a:tc>
                  <a:txBody>
                    <a:bodyPr/>
                    <a:lstStyle/>
                    <a:p>
                      <a:r>
                        <a:rPr lang="en-US" sz="1800" dirty="0" err="1"/>
                        <a:t>ElevatedButton</a:t>
                      </a:r>
                      <a:r>
                        <a:rPr lang="en-US" sz="1800" dirty="0"/>
                        <a:t>( </a:t>
                      </a:r>
                    </a:p>
                    <a:p>
                      <a:r>
                        <a:rPr lang="en-US" sz="1800" dirty="0"/>
                        <a:t>    Child: Text(‘Woolha.com’),</a:t>
                      </a:r>
                    </a:p>
                    <a:p>
                      <a:r>
                        <a:rPr lang="en-US" sz="1800" dirty="0"/>
                        <a:t>    </a:t>
                      </a:r>
                      <a:r>
                        <a:rPr lang="en-US" sz="1800" dirty="0" err="1"/>
                        <a:t>onPressed</a:t>
                      </a:r>
                      <a:r>
                        <a:rPr lang="en-US" sz="1800" dirty="0"/>
                        <a:t>: (){ print(’Pressed’ ); },)</a:t>
                      </a:r>
                      <a:endParaRPr lang="en-GB" sz="1800" dirty="0"/>
                    </a:p>
                  </a:txBody>
                  <a:tcPr/>
                </a:tc>
                <a:extLst>
                  <a:ext uri="{0D108BD9-81ED-4DB2-BD59-A6C34878D82A}">
                    <a16:rowId xmlns:a16="http://schemas.microsoft.com/office/drawing/2014/main" val="10000"/>
                  </a:ext>
                </a:extLst>
              </a:tr>
            </a:tbl>
          </a:graphicData>
        </a:graphic>
      </p:graphicFrame>
      <p:pic>
        <p:nvPicPr>
          <p:cNvPr id="12" name="Picture 2" descr="Flutter - ElevatedButton - Basic"/>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94822" y="3540495"/>
            <a:ext cx="3335847" cy="7739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p:cNvGraphicFramePr>
            <a:graphicFrameLocks noGrp="1"/>
          </p:cNvGraphicFramePr>
          <p:nvPr>
            <p:extLst>
              <p:ext uri="{D42A27DB-BD31-4B8C-83A1-F6EECF244321}">
                <p14:modId xmlns:p14="http://schemas.microsoft.com/office/powerpoint/2010/main" val="4291771421"/>
              </p:ext>
            </p:extLst>
          </p:nvPr>
        </p:nvGraphicFramePr>
        <p:xfrm>
          <a:off x="1786888" y="4918511"/>
          <a:ext cx="3506329" cy="1463040"/>
        </p:xfrm>
        <a:graphic>
          <a:graphicData uri="http://schemas.openxmlformats.org/drawingml/2006/table">
            <a:tbl>
              <a:tblPr firstRow="1" bandRow="1">
                <a:tableStyleId>{5C22544A-7EE6-4342-B048-85BDC9FD1C3A}</a:tableStyleId>
              </a:tblPr>
              <a:tblGrid>
                <a:gridCol w="3506329">
                  <a:extLst>
                    <a:ext uri="{9D8B030D-6E8A-4147-A177-3AD203B41FA5}">
                      <a16:colId xmlns:a16="http://schemas.microsoft.com/office/drawing/2014/main" val="20000"/>
                    </a:ext>
                  </a:extLst>
                </a:gridCol>
              </a:tblGrid>
              <a:tr h="370840">
                <a:tc>
                  <a:txBody>
                    <a:bodyPr/>
                    <a:lstStyle/>
                    <a:p>
                      <a:r>
                        <a:rPr lang="en-US" sz="1800" dirty="0" err="1"/>
                        <a:t>ElevatedButton.icon</a:t>
                      </a:r>
                      <a:r>
                        <a:rPr lang="en-US" sz="1800" dirty="0"/>
                        <a:t>( </a:t>
                      </a:r>
                    </a:p>
                    <a:p>
                      <a:r>
                        <a:rPr lang="en-US" sz="1800" dirty="0"/>
                        <a:t>    label: Text(‘Woolha.com’),</a:t>
                      </a:r>
                    </a:p>
                    <a:p>
                      <a:r>
                        <a:rPr lang="en-US" sz="1800" dirty="0"/>
                        <a:t>    icon:  Icon(</a:t>
                      </a:r>
                      <a:r>
                        <a:rPr lang="en-US" sz="1800" dirty="0" err="1"/>
                        <a:t>Icons.web</a:t>
                      </a:r>
                      <a:r>
                        <a:rPr lang="en-US" sz="1800" dirty="0"/>
                        <a:t>),</a:t>
                      </a:r>
                    </a:p>
                    <a:p>
                      <a:r>
                        <a:rPr lang="en-US" sz="1800" dirty="0"/>
                        <a:t>    </a:t>
                      </a:r>
                      <a:r>
                        <a:rPr lang="en-US" sz="1800" dirty="0" err="1"/>
                        <a:t>onPressed</a:t>
                      </a:r>
                      <a:r>
                        <a:rPr lang="en-US" sz="1800" dirty="0"/>
                        <a:t>: (){ print(’Pressed’ ); },)</a:t>
                      </a:r>
                      <a:endParaRPr lang="en-GB" sz="1800" dirty="0"/>
                    </a:p>
                  </a:txBody>
                  <a:tcPr/>
                </a:tc>
                <a:extLst>
                  <a:ext uri="{0D108BD9-81ED-4DB2-BD59-A6C34878D82A}">
                    <a16:rowId xmlns:a16="http://schemas.microsoft.com/office/drawing/2014/main" val="10000"/>
                  </a:ext>
                </a:extLst>
              </a:tr>
            </a:tbl>
          </a:graphicData>
        </a:graphic>
      </p:graphicFrame>
      <p:pic>
        <p:nvPicPr>
          <p:cNvPr id="14" name="Picture 4" descr="Flutter - ElevatedButton -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3149" y="5203766"/>
            <a:ext cx="3737733" cy="77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74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a:t>Image Widget</a:t>
            </a:r>
            <a:endParaRPr lang="en-GB" dirty="0"/>
          </a:p>
        </p:txBody>
      </p:sp>
      <p:sp>
        <p:nvSpPr>
          <p:cNvPr id="4" name="Content Placeholder 3"/>
          <p:cNvSpPr>
            <a:spLocks noGrp="1"/>
          </p:cNvSpPr>
          <p:nvPr>
            <p:ph idx="1"/>
          </p:nvPr>
        </p:nvSpPr>
        <p:spPr/>
        <p:txBody>
          <a:bodyPr>
            <a:normAutofit/>
          </a:bodyPr>
          <a:lstStyle/>
          <a:p>
            <a:pPr marL="0" indent="0">
              <a:buNone/>
            </a:pPr>
            <a:r>
              <a:rPr lang="en-US" sz="2000" i="1" dirty="0"/>
              <a:t>Asset: An asset is a file, which is bundled and deployed with the app and is accessible at runtime. The asset can include static data, configuration files, icons, and images.</a:t>
            </a:r>
          </a:p>
          <a:p>
            <a:pPr marL="0" indent="0">
              <a:buNone/>
            </a:pPr>
            <a:r>
              <a:rPr lang="en-US" dirty="0"/>
              <a:t>To display an image in flutter </a:t>
            </a:r>
          </a:p>
          <a:p>
            <a:pPr marL="457200" indent="-457200">
              <a:buFont typeface="+mj-lt"/>
              <a:buAutoNum type="arabicPeriod"/>
            </a:pPr>
            <a:r>
              <a:rPr lang="en-US" sz="2000" dirty="0"/>
              <a:t>First, we need to create a new </a:t>
            </a:r>
            <a:r>
              <a:rPr lang="en-US" sz="2000" b="1" dirty="0"/>
              <a:t>folder</a:t>
            </a:r>
            <a:r>
              <a:rPr lang="en-US" sz="2000" dirty="0"/>
              <a:t> inside the root of the Flutter project and named it assets.</a:t>
            </a:r>
          </a:p>
          <a:p>
            <a:pPr marL="457200" indent="-457200">
              <a:buFont typeface="+mj-lt"/>
              <a:buAutoNum type="arabicPeriod"/>
            </a:pPr>
            <a:r>
              <a:rPr lang="en-US" sz="2000" dirty="0"/>
              <a:t>Next, inside this folder, add one image manually.</a:t>
            </a:r>
          </a:p>
          <a:p>
            <a:pPr marL="457200" indent="-457200">
              <a:buFont typeface="+mj-lt"/>
              <a:buAutoNum type="arabicPeriod"/>
            </a:pPr>
            <a:r>
              <a:rPr lang="en-US" sz="2000" dirty="0"/>
              <a:t>Update the </a:t>
            </a:r>
            <a:r>
              <a:rPr lang="en-US" sz="2000" b="1" dirty="0" err="1"/>
              <a:t>pubspec.yaml</a:t>
            </a:r>
            <a:r>
              <a:rPr lang="en-US" sz="2000" dirty="0"/>
              <a:t> file. Suppose the image name is </a:t>
            </a:r>
            <a:r>
              <a:rPr lang="en-US" sz="2000" b="1" dirty="0"/>
              <a:t>pic1.png,</a:t>
            </a:r>
            <a:r>
              <a:rPr lang="en-US" sz="2000" dirty="0"/>
              <a:t> then </a:t>
            </a:r>
            <a:r>
              <a:rPr lang="en-US" sz="2000" dirty="0" err="1"/>
              <a:t>pubspec.yaml</a:t>
            </a:r>
            <a:r>
              <a:rPr lang="en-US" sz="2000" dirty="0"/>
              <a:t> file is</a:t>
            </a:r>
          </a:p>
          <a:p>
            <a:pPr marL="0" indent="0">
              <a:buNone/>
            </a:pPr>
            <a:endParaRPr lang="en-GB" sz="2000" dirty="0"/>
          </a:p>
        </p:txBody>
      </p:sp>
      <p:sp>
        <p:nvSpPr>
          <p:cNvPr id="3" name="Footer Placeholder 2"/>
          <p:cNvSpPr>
            <a:spLocks noGrp="1"/>
          </p:cNvSpPr>
          <p:nvPr>
            <p:ph type="ftr" sz="quarter" idx="11"/>
          </p:nvPr>
        </p:nvSpPr>
        <p:spPr/>
        <p:txBody>
          <a:bodyPr/>
          <a:lstStyle/>
          <a:p>
            <a:r>
              <a:rPr lang="en-US" dirty="0"/>
              <a:t>IT Industry-Academia Bridge Program</a:t>
            </a:r>
          </a:p>
        </p:txBody>
      </p:sp>
      <p:graphicFrame>
        <p:nvGraphicFramePr>
          <p:cNvPr id="7" name="Table 6"/>
          <p:cNvGraphicFramePr>
            <a:graphicFrameLocks noGrp="1"/>
          </p:cNvGraphicFramePr>
          <p:nvPr>
            <p:extLst>
              <p:ext uri="{D42A27DB-BD31-4B8C-83A1-F6EECF244321}">
                <p14:modId xmlns:p14="http://schemas.microsoft.com/office/powerpoint/2010/main" val="2214485470"/>
              </p:ext>
            </p:extLst>
          </p:nvPr>
        </p:nvGraphicFramePr>
        <p:xfrm>
          <a:off x="1501856" y="4721279"/>
          <a:ext cx="8128000" cy="9144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r>
                        <a:rPr lang="en-GB" sz="1800" b="0" i="0" kern="1200" dirty="0">
                          <a:solidFill>
                            <a:schemeClr val="lt1"/>
                          </a:solidFill>
                          <a:effectLst/>
                          <a:latin typeface="+mn-lt"/>
                          <a:ea typeface="+mn-ea"/>
                          <a:cs typeface="+mn-cs"/>
                        </a:rPr>
                        <a:t>assets:  </a:t>
                      </a:r>
                    </a:p>
                    <a:p>
                      <a:r>
                        <a:rPr lang="en-GB" sz="1800" b="0" i="0" kern="1200" dirty="0">
                          <a:solidFill>
                            <a:schemeClr val="lt1"/>
                          </a:solidFill>
                          <a:effectLst/>
                          <a:latin typeface="+mn-lt"/>
                          <a:ea typeface="+mn-ea"/>
                          <a:cs typeface="+mn-cs"/>
                        </a:rPr>
                        <a:t>    - assets/pic1.png  </a:t>
                      </a:r>
                    </a:p>
                    <a:p>
                      <a:r>
                        <a:rPr lang="en-GB" sz="1800" b="0" i="0" kern="1200" dirty="0">
                          <a:solidFill>
                            <a:schemeClr val="lt1"/>
                          </a:solidFill>
                          <a:effectLst/>
                          <a:latin typeface="+mn-lt"/>
                          <a:ea typeface="+mn-ea"/>
                          <a:cs typeface="+mn-cs"/>
                        </a:rPr>
                        <a:t>    - assets/background.png</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1945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Widget</a:t>
            </a:r>
            <a:endParaRPr lang="en-GB" dirty="0"/>
          </a:p>
        </p:txBody>
      </p:sp>
      <p:sp>
        <p:nvSpPr>
          <p:cNvPr id="3" name="Content Placeholder 2"/>
          <p:cNvSpPr>
            <a:spLocks noGrp="1"/>
          </p:cNvSpPr>
          <p:nvPr>
            <p:ph idx="1"/>
          </p:nvPr>
        </p:nvSpPr>
        <p:spPr/>
        <p:txBody>
          <a:bodyPr/>
          <a:lstStyle/>
          <a:p>
            <a:pPr marL="0" indent="0">
              <a:buNone/>
            </a:pPr>
            <a:r>
              <a:rPr lang="en-US" dirty="0"/>
              <a:t>Now write code inside </a:t>
            </a:r>
            <a:r>
              <a:rPr lang="en-US" dirty="0" err="1"/>
              <a:t>main.dart</a:t>
            </a:r>
            <a:r>
              <a:rPr lang="en-US" dirty="0"/>
              <a:t> file, where image as widget declare as</a:t>
            </a:r>
            <a:endParaRPr lang="en-GB" dirty="0"/>
          </a:p>
          <a:p>
            <a:pPr marL="0" indent="0">
              <a:buNone/>
            </a:pPr>
            <a:endParaRPr lang="en-US" dirty="0"/>
          </a:p>
          <a:p>
            <a:pPr marL="0" indent="0">
              <a:buNone/>
            </a:pPr>
            <a:endParaRPr lang="en-US" dirty="0"/>
          </a:p>
          <a:p>
            <a:pPr marL="0" indent="0">
              <a:buNone/>
            </a:pPr>
            <a:endParaRPr lang="en-US" dirty="0"/>
          </a:p>
          <a:p>
            <a:pPr marL="0" indent="0">
              <a:buNone/>
            </a:pPr>
            <a:r>
              <a:rPr lang="en-US" dirty="0"/>
              <a:t>If image source is Internet then</a:t>
            </a:r>
            <a:endParaRPr lang="en-GB" dirty="0"/>
          </a:p>
          <a:p>
            <a:pPr marL="0" indent="0">
              <a:buNone/>
            </a:pPr>
            <a:endParaRPr lang="en-GB" dirty="0"/>
          </a:p>
        </p:txBody>
      </p:sp>
      <p:sp>
        <p:nvSpPr>
          <p:cNvPr id="4" name="Footer Placeholder 3"/>
          <p:cNvSpPr>
            <a:spLocks noGrp="1"/>
          </p:cNvSpPr>
          <p:nvPr>
            <p:ph type="ftr" sz="quarter" idx="11"/>
          </p:nvPr>
        </p:nvSpPr>
        <p:spPr/>
        <p:txBody>
          <a:bodyPr/>
          <a:lstStyle/>
          <a:p>
            <a:r>
              <a:rPr lang="en-US"/>
              <a:t>IT Industry-Academia Bridge Program</a:t>
            </a:r>
          </a:p>
        </p:txBody>
      </p:sp>
      <p:graphicFrame>
        <p:nvGraphicFramePr>
          <p:cNvPr id="5" name="Table 4"/>
          <p:cNvGraphicFramePr>
            <a:graphicFrameLocks noGrp="1"/>
          </p:cNvGraphicFramePr>
          <p:nvPr>
            <p:extLst>
              <p:ext uri="{D42A27DB-BD31-4B8C-83A1-F6EECF244321}">
                <p14:modId xmlns:p14="http://schemas.microsoft.com/office/powerpoint/2010/main" val="3873335036"/>
              </p:ext>
            </p:extLst>
          </p:nvPr>
        </p:nvGraphicFramePr>
        <p:xfrm>
          <a:off x="1130478" y="2355283"/>
          <a:ext cx="8128000" cy="14630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r>
                        <a:rPr lang="en-US" sz="1800" b="1" kern="1200" dirty="0">
                          <a:solidFill>
                            <a:schemeClr val="lt1"/>
                          </a:solidFill>
                          <a:effectLst/>
                          <a:latin typeface="+mn-lt"/>
                          <a:ea typeface="+mn-ea"/>
                          <a:cs typeface="+mn-cs"/>
                        </a:rPr>
                        <a:t>body: Center(  </a:t>
                      </a:r>
                      <a:endParaRPr lang="en-GB" sz="1800" b="1" kern="1200" dirty="0">
                        <a:solidFill>
                          <a:schemeClr val="lt1"/>
                        </a:solidFill>
                        <a:effectLst/>
                        <a:latin typeface="+mn-lt"/>
                        <a:ea typeface="+mn-ea"/>
                        <a:cs typeface="+mn-cs"/>
                      </a:endParaRPr>
                    </a:p>
                    <a:p>
                      <a:r>
                        <a:rPr lang="en-US" sz="1800" b="1" kern="1200" dirty="0">
                          <a:solidFill>
                            <a:schemeClr val="lt1"/>
                          </a:solidFill>
                          <a:effectLst/>
                          <a:latin typeface="+mn-lt"/>
                          <a:ea typeface="+mn-ea"/>
                          <a:cs typeface="+mn-cs"/>
                        </a:rPr>
                        <a:t>          child: Image (  </a:t>
                      </a:r>
                      <a:endParaRPr lang="en-GB" sz="1800" b="1" kern="1200" dirty="0">
                        <a:solidFill>
                          <a:schemeClr val="lt1"/>
                        </a:solidFill>
                        <a:effectLst/>
                        <a:latin typeface="+mn-lt"/>
                        <a:ea typeface="+mn-ea"/>
                        <a:cs typeface="+mn-cs"/>
                      </a:endParaRPr>
                    </a:p>
                    <a:p>
                      <a:r>
                        <a:rPr lang="en-US" sz="1800" b="1" kern="1200" dirty="0">
                          <a:solidFill>
                            <a:schemeClr val="lt1"/>
                          </a:solidFill>
                          <a:effectLst/>
                          <a:latin typeface="+mn-lt"/>
                          <a:ea typeface="+mn-ea"/>
                          <a:cs typeface="+mn-cs"/>
                        </a:rPr>
                        <a:t>                 image: </a:t>
                      </a:r>
                      <a:r>
                        <a:rPr lang="en-US" sz="1800" b="1" kern="1200" dirty="0" err="1">
                          <a:solidFill>
                            <a:schemeClr val="lt1"/>
                          </a:solidFill>
                          <a:effectLst/>
                          <a:latin typeface="+mn-lt"/>
                          <a:ea typeface="+mn-ea"/>
                          <a:cs typeface="+mn-cs"/>
                        </a:rPr>
                        <a:t>AssetImage</a:t>
                      </a:r>
                      <a:r>
                        <a:rPr lang="en-US" sz="1800" b="1" kern="1200" dirty="0">
                          <a:solidFill>
                            <a:schemeClr val="lt1"/>
                          </a:solidFill>
                          <a:effectLst/>
                          <a:latin typeface="+mn-lt"/>
                          <a:ea typeface="+mn-ea"/>
                          <a:cs typeface="+mn-cs"/>
                        </a:rPr>
                        <a:t>('assets/pic1.png'),</a:t>
                      </a:r>
                      <a:endParaRPr lang="en-GB" sz="1800" b="1" kern="1200" dirty="0">
                        <a:solidFill>
                          <a:schemeClr val="lt1"/>
                        </a:solidFill>
                        <a:effectLst/>
                        <a:latin typeface="+mn-lt"/>
                        <a:ea typeface="+mn-ea"/>
                        <a:cs typeface="+mn-cs"/>
                      </a:endParaRPr>
                    </a:p>
                    <a:p>
                      <a:r>
                        <a:rPr lang="en-US" sz="1800" b="1" kern="1200" dirty="0">
                          <a:solidFill>
                            <a:schemeClr val="lt1"/>
                          </a:solidFill>
                          <a:effectLst/>
                          <a:latin typeface="+mn-lt"/>
                          <a:ea typeface="+mn-ea"/>
                          <a:cs typeface="+mn-cs"/>
                        </a:rPr>
                        <a:t>                 image: </a:t>
                      </a:r>
                      <a:r>
                        <a:rPr lang="en-US" sz="1800" b="1" kern="1200" dirty="0" err="1">
                          <a:solidFill>
                            <a:schemeClr val="lt1"/>
                          </a:solidFill>
                          <a:effectLst/>
                          <a:latin typeface="+mn-lt"/>
                          <a:ea typeface="+mn-ea"/>
                          <a:cs typeface="+mn-cs"/>
                        </a:rPr>
                        <a:t>AssetImage</a:t>
                      </a:r>
                      <a:r>
                        <a:rPr lang="en-US" sz="1800" b="1" kern="1200" dirty="0">
                          <a:solidFill>
                            <a:schemeClr val="lt1"/>
                          </a:solidFill>
                          <a:effectLst/>
                          <a:latin typeface="+mn-lt"/>
                          <a:ea typeface="+mn-ea"/>
                          <a:cs typeface="+mn-cs"/>
                        </a:rPr>
                        <a:t>('Images/background.png')</a:t>
                      </a:r>
                      <a:endParaRPr lang="en-GB" sz="1800" b="1" kern="1200" dirty="0">
                        <a:solidFill>
                          <a:schemeClr val="lt1"/>
                        </a:solidFill>
                        <a:effectLst/>
                        <a:latin typeface="+mn-lt"/>
                        <a:ea typeface="+mn-ea"/>
                        <a:cs typeface="+mn-cs"/>
                      </a:endParaRPr>
                    </a:p>
                    <a:p>
                      <a:r>
                        <a:rPr lang="en-US" sz="1800" b="1" kern="1200" dirty="0">
                          <a:solidFill>
                            <a:schemeClr val="lt1"/>
                          </a:solidFill>
                          <a:effectLst/>
                          <a:latin typeface="+mn-lt"/>
                          <a:ea typeface="+mn-ea"/>
                          <a:cs typeface="+mn-cs"/>
                        </a:rPr>
                        <a:t>),),</a:t>
                      </a:r>
                      <a:endParaRPr lang="en-GB"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62951684"/>
              </p:ext>
            </p:extLst>
          </p:nvPr>
        </p:nvGraphicFramePr>
        <p:xfrm>
          <a:off x="924416" y="4454539"/>
          <a:ext cx="9288529" cy="1737360"/>
        </p:xfrm>
        <a:graphic>
          <a:graphicData uri="http://schemas.openxmlformats.org/drawingml/2006/table">
            <a:tbl>
              <a:tblPr firstRow="1" bandRow="1">
                <a:tableStyleId>{5C22544A-7EE6-4342-B048-85BDC9FD1C3A}</a:tableStyleId>
              </a:tblPr>
              <a:tblGrid>
                <a:gridCol w="9288529">
                  <a:extLst>
                    <a:ext uri="{9D8B030D-6E8A-4147-A177-3AD203B41FA5}">
                      <a16:colId xmlns:a16="http://schemas.microsoft.com/office/drawing/2014/main" val="20000"/>
                    </a:ext>
                  </a:extLst>
                </a:gridCol>
              </a:tblGrid>
              <a:tr h="370840">
                <a:tc>
                  <a:txBody>
                    <a:bodyPr/>
                    <a:lstStyle/>
                    <a:p>
                      <a:r>
                        <a:rPr lang="en-US" sz="1800" b="1" kern="1200" dirty="0">
                          <a:solidFill>
                            <a:schemeClr val="lt1"/>
                          </a:solidFill>
                          <a:effectLst/>
                          <a:latin typeface="+mn-lt"/>
                          <a:ea typeface="+mn-ea"/>
                          <a:cs typeface="+mn-cs"/>
                        </a:rPr>
                        <a:t>body: Center(  </a:t>
                      </a:r>
                      <a:endParaRPr lang="en-GB" sz="1800" b="1" kern="1200" dirty="0">
                        <a:solidFill>
                          <a:schemeClr val="lt1"/>
                        </a:solidFill>
                        <a:effectLst/>
                        <a:latin typeface="+mn-lt"/>
                        <a:ea typeface="+mn-ea"/>
                        <a:cs typeface="+mn-cs"/>
                      </a:endParaRPr>
                    </a:p>
                    <a:p>
                      <a:r>
                        <a:rPr lang="en-US" sz="1800" b="1" kern="1200" dirty="0">
                          <a:solidFill>
                            <a:schemeClr val="lt1"/>
                          </a:solidFill>
                          <a:effectLst/>
                          <a:latin typeface="+mn-lt"/>
                          <a:ea typeface="+mn-ea"/>
                          <a:cs typeface="+mn-cs"/>
                        </a:rPr>
                        <a:t>          child: Image (  </a:t>
                      </a:r>
                      <a:endParaRPr lang="en-GB" sz="1800" b="1" kern="1200" dirty="0">
                        <a:solidFill>
                          <a:schemeClr val="lt1"/>
                        </a:solidFill>
                        <a:effectLst/>
                        <a:latin typeface="+mn-lt"/>
                        <a:ea typeface="+mn-ea"/>
                        <a:cs typeface="+mn-cs"/>
                      </a:endParaRPr>
                    </a:p>
                    <a:p>
                      <a:r>
                        <a:rPr lang="en-US" sz="1800" b="1" kern="1200" dirty="0">
                          <a:solidFill>
                            <a:schemeClr val="lt1"/>
                          </a:solidFill>
                          <a:effectLst/>
                          <a:latin typeface="+mn-lt"/>
                          <a:ea typeface="+mn-ea"/>
                          <a:cs typeface="+mn-cs"/>
                        </a:rPr>
                        <a:t>                 image: </a:t>
                      </a:r>
                      <a:r>
                        <a:rPr lang="en-US" sz="1800" b="1" kern="1200" dirty="0" err="1">
                          <a:solidFill>
                            <a:schemeClr val="lt1"/>
                          </a:solidFill>
                          <a:effectLst/>
                          <a:latin typeface="+mn-lt"/>
                          <a:ea typeface="+mn-ea"/>
                          <a:cs typeface="+mn-cs"/>
                        </a:rPr>
                        <a:t>NetworkImage</a:t>
                      </a:r>
                      <a:r>
                        <a:rPr lang="en-US" sz="1800" b="1" kern="1200" dirty="0">
                          <a:solidFill>
                            <a:schemeClr val="lt1"/>
                          </a:solidFill>
                          <a:effectLst/>
                          <a:latin typeface="+mn-lt"/>
                          <a:ea typeface="+mn-ea"/>
                          <a:cs typeface="+mn-cs"/>
                        </a:rPr>
                        <a:t>(' </a:t>
                      </a:r>
                      <a:r>
                        <a:rPr lang="en-US" sz="1800" b="1" u="sng" kern="1200" dirty="0">
                          <a:solidFill>
                            <a:schemeClr val="lt1"/>
                          </a:solidFill>
                          <a:effectLst/>
                          <a:latin typeface="+mn-lt"/>
                          <a:ea typeface="+mn-ea"/>
                          <a:cs typeface="+mn-cs"/>
                          <a:hlinkClick r:id="rId2"/>
                        </a:rPr>
                        <a:t>https://www.picgal.com/photo/green-and-blue-peacock</a:t>
                      </a:r>
                      <a:r>
                        <a:rPr lang="en-US" sz="1800" b="1" kern="1200" dirty="0">
                          <a:solidFill>
                            <a:schemeClr val="lt1"/>
                          </a:solidFill>
                          <a:effectLst/>
                          <a:latin typeface="+mn-lt"/>
                          <a:ea typeface="+mn-ea"/>
                          <a:cs typeface="+mn-cs"/>
                        </a:rPr>
                        <a:t>'),</a:t>
                      </a:r>
                      <a:endParaRPr lang="en-GB" sz="1800" b="1" kern="1200" dirty="0">
                        <a:solidFill>
                          <a:schemeClr val="lt1"/>
                        </a:solidFill>
                        <a:effectLst/>
                        <a:latin typeface="+mn-lt"/>
                        <a:ea typeface="+mn-ea"/>
                        <a:cs typeface="+mn-cs"/>
                      </a:endParaRPr>
                    </a:p>
                    <a:p>
                      <a:r>
                        <a:rPr lang="en-US" sz="1800" b="1" kern="1200" dirty="0">
                          <a:solidFill>
                            <a:schemeClr val="lt1"/>
                          </a:solidFill>
                          <a:effectLst/>
                          <a:latin typeface="+mn-lt"/>
                          <a:ea typeface="+mn-ea"/>
                          <a:cs typeface="+mn-cs"/>
                        </a:rPr>
                        <a:t>                 height: 400</a:t>
                      </a:r>
                      <a:endParaRPr lang="en-GB" sz="1800" b="1" kern="1200" dirty="0">
                        <a:solidFill>
                          <a:schemeClr val="lt1"/>
                        </a:solidFill>
                        <a:effectLst/>
                        <a:latin typeface="+mn-lt"/>
                        <a:ea typeface="+mn-ea"/>
                        <a:cs typeface="+mn-cs"/>
                      </a:endParaRPr>
                    </a:p>
                    <a:p>
                      <a:r>
                        <a:rPr lang="en-US" sz="1800" b="1" kern="1200" dirty="0">
                          <a:solidFill>
                            <a:schemeClr val="lt1"/>
                          </a:solidFill>
                          <a:effectLst/>
                          <a:latin typeface="+mn-lt"/>
                          <a:ea typeface="+mn-ea"/>
                          <a:cs typeface="+mn-cs"/>
                        </a:rPr>
                        <a:t>                 width: 250</a:t>
                      </a:r>
                      <a:endParaRPr lang="en-GB" sz="1800" b="1" kern="1200" dirty="0">
                        <a:solidFill>
                          <a:schemeClr val="lt1"/>
                        </a:solidFill>
                        <a:effectLst/>
                        <a:latin typeface="+mn-lt"/>
                        <a:ea typeface="+mn-ea"/>
                        <a:cs typeface="+mn-cs"/>
                      </a:endParaRPr>
                    </a:p>
                    <a:p>
                      <a:r>
                        <a:rPr lang="en-US" sz="1800" b="1" kern="1200" dirty="0">
                          <a:solidFill>
                            <a:schemeClr val="lt1"/>
                          </a:solidFill>
                          <a:effectLst/>
                          <a:latin typeface="+mn-lt"/>
                          <a:ea typeface="+mn-ea"/>
                          <a:cs typeface="+mn-cs"/>
                        </a:rPr>
                        <a:t>),),</a:t>
                      </a:r>
                      <a:endParaRPr lang="en-GB"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6017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ICON Widget</a:t>
            </a:r>
            <a:endParaRPr lang="en-GB" dirty="0"/>
          </a:p>
        </p:txBody>
      </p:sp>
      <p:sp>
        <p:nvSpPr>
          <p:cNvPr id="7" name="Content Placeholder 6"/>
          <p:cNvSpPr>
            <a:spLocks noGrp="1"/>
          </p:cNvSpPr>
          <p:nvPr>
            <p:ph idx="1"/>
          </p:nvPr>
        </p:nvSpPr>
        <p:spPr/>
        <p:txBody>
          <a:bodyPr/>
          <a:lstStyle/>
          <a:p>
            <a:pPr marL="0" indent="0">
              <a:buNone/>
            </a:pPr>
            <a:r>
              <a:rPr lang="en-US" dirty="0"/>
              <a:t>A graphical image which can be selectable and non-selectable. It can be a hyperlink. </a:t>
            </a:r>
          </a:p>
          <a:p>
            <a:pPr marL="914400" lvl="2" indent="0">
              <a:buNone/>
            </a:pPr>
            <a:r>
              <a:rPr lang="en-US" i="1" dirty="0"/>
              <a:t>Icon( </a:t>
            </a:r>
          </a:p>
          <a:p>
            <a:pPr marL="914400" lvl="2" indent="0">
              <a:buNone/>
            </a:pPr>
            <a:r>
              <a:rPr lang="en-US" i="1" dirty="0"/>
              <a:t>      </a:t>
            </a:r>
            <a:r>
              <a:rPr lang="en-US" i="1" dirty="0" err="1"/>
              <a:t>Icons.camera_front</a:t>
            </a:r>
            <a:r>
              <a:rPr lang="en-US" i="1" dirty="0"/>
              <a:t>,  </a:t>
            </a:r>
          </a:p>
          <a:p>
            <a:pPr marL="914400" lvl="2" indent="0">
              <a:buNone/>
            </a:pPr>
            <a:r>
              <a:rPr lang="en-US" i="1" dirty="0"/>
              <a:t>      size: 70  </a:t>
            </a:r>
          </a:p>
          <a:p>
            <a:pPr marL="914400" lvl="2" indent="0">
              <a:buNone/>
            </a:pPr>
            <a:r>
              <a:rPr lang="en-GB" i="1" dirty="0"/>
              <a:t>       </a:t>
            </a:r>
            <a:r>
              <a:rPr lang="en-GB" i="1" dirty="0" err="1"/>
              <a:t>color</a:t>
            </a:r>
            <a:r>
              <a:rPr lang="en-GB" i="1" dirty="0"/>
              <a:t>: </a:t>
            </a:r>
            <a:r>
              <a:rPr lang="en-GB" i="1" dirty="0" err="1"/>
              <a:t>Colors.green</a:t>
            </a:r>
            <a:r>
              <a:rPr lang="en-GB" i="1" dirty="0"/>
              <a:t>  </a:t>
            </a:r>
            <a:r>
              <a:rPr lang="en-US" i="1" dirty="0"/>
              <a:t>),  </a:t>
            </a:r>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34682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err="1"/>
              <a:t>TextField</a:t>
            </a:r>
            <a:endParaRPr lang="en-GB" dirty="0"/>
          </a:p>
        </p:txBody>
      </p:sp>
      <p:sp>
        <p:nvSpPr>
          <p:cNvPr id="9" name="Content Placeholder 8"/>
          <p:cNvSpPr>
            <a:spLocks noGrp="1"/>
          </p:cNvSpPr>
          <p:nvPr>
            <p:ph idx="1"/>
          </p:nvPr>
        </p:nvSpPr>
        <p:spPr>
          <a:xfrm>
            <a:off x="838200" y="1378038"/>
            <a:ext cx="10515600" cy="5073562"/>
          </a:xfrm>
        </p:spPr>
        <p:txBody>
          <a:bodyPr>
            <a:normAutofit fontScale="85000" lnSpcReduction="20000"/>
          </a:bodyPr>
          <a:lstStyle/>
          <a:p>
            <a:pPr marL="0" indent="0">
              <a:buNone/>
            </a:pPr>
            <a:r>
              <a:rPr lang="en-US" dirty="0" err="1"/>
              <a:t>TextField</a:t>
            </a:r>
            <a:r>
              <a:rPr lang="en-US" dirty="0"/>
              <a:t> </a:t>
            </a:r>
            <a:r>
              <a:rPr lang="en-US" dirty="0" err="1"/>
              <a:t>isan</a:t>
            </a:r>
            <a:r>
              <a:rPr lang="en-US" dirty="0"/>
              <a:t> Input element, which is used to enter text information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u="sng" dirty="0"/>
          </a:p>
          <a:p>
            <a:pPr marL="0" indent="0">
              <a:buNone/>
            </a:pPr>
            <a:r>
              <a:rPr lang="en-US" u="sng" dirty="0"/>
              <a:t>Retrieve </a:t>
            </a:r>
            <a:r>
              <a:rPr lang="en-US" u="sng" dirty="0" err="1"/>
              <a:t>TestField</a:t>
            </a:r>
            <a:r>
              <a:rPr lang="en-US" u="sng" dirty="0"/>
              <a:t> Values</a:t>
            </a:r>
          </a:p>
          <a:p>
            <a:pPr marL="514350" indent="-514350">
              <a:buFont typeface="+mj-lt"/>
              <a:buAutoNum type="arabicPeriod"/>
            </a:pPr>
            <a:r>
              <a:rPr lang="en-US" u="sng" dirty="0" err="1"/>
              <a:t>OnChanged</a:t>
            </a:r>
            <a:r>
              <a:rPr lang="en-US" u="sng" dirty="0"/>
              <a:t> Method: </a:t>
            </a:r>
          </a:p>
          <a:p>
            <a:pPr marL="0" indent="0">
              <a:buNone/>
            </a:pPr>
            <a:r>
              <a:rPr lang="en-US" sz="1600" dirty="0"/>
              <a:t>	</a:t>
            </a:r>
            <a:r>
              <a:rPr lang="en-US" sz="1600" i="1" dirty="0"/>
              <a:t>String value = ";  </a:t>
            </a:r>
          </a:p>
          <a:p>
            <a:pPr marL="0" indent="0">
              <a:spcBef>
                <a:spcPts val="0"/>
              </a:spcBef>
              <a:buNone/>
            </a:pPr>
            <a:r>
              <a:rPr lang="en-US" sz="1600" i="1" dirty="0"/>
              <a:t>	</a:t>
            </a:r>
            <a:r>
              <a:rPr lang="en-US" sz="1600" i="1" dirty="0" err="1"/>
              <a:t>TextField</a:t>
            </a:r>
            <a:r>
              <a:rPr lang="en-US" sz="1600" i="1" dirty="0"/>
              <a:t>(  </a:t>
            </a:r>
            <a:r>
              <a:rPr lang="en-US" sz="1600" i="1" dirty="0" err="1"/>
              <a:t>onChanged</a:t>
            </a:r>
            <a:r>
              <a:rPr lang="en-US" sz="1600" i="1" dirty="0"/>
              <a:t>: (text) {  value = text;   }, ) </a:t>
            </a:r>
          </a:p>
          <a:p>
            <a:pPr marL="0" indent="0">
              <a:buNone/>
            </a:pPr>
            <a:r>
              <a:rPr lang="en-US" dirty="0"/>
              <a:t>2.   </a:t>
            </a:r>
            <a:r>
              <a:rPr lang="en-US" b="1" u="sng" dirty="0"/>
              <a:t>Controller Method: </a:t>
            </a:r>
          </a:p>
          <a:p>
            <a:pPr marL="0" indent="0">
              <a:buNone/>
            </a:pPr>
            <a:r>
              <a:rPr lang="en-US" dirty="0" err="1"/>
              <a:t>TextEditingController</a:t>
            </a:r>
            <a:r>
              <a:rPr lang="en-US" dirty="0"/>
              <a:t>  object is attached to the </a:t>
            </a:r>
            <a:r>
              <a:rPr lang="en-US" dirty="0" err="1"/>
              <a:t>TextField</a:t>
            </a:r>
            <a:r>
              <a:rPr lang="en-US" dirty="0"/>
              <a:t> widget and then listen to change</a:t>
            </a:r>
          </a:p>
          <a:p>
            <a:pPr marL="400050" lvl="1" indent="0">
              <a:buNone/>
            </a:pPr>
            <a:r>
              <a:rPr lang="en-GB" i="1" dirty="0" err="1"/>
              <a:t>TextEditingController</a:t>
            </a:r>
            <a:r>
              <a:rPr lang="en-GB" i="1" dirty="0"/>
              <a:t> </a:t>
            </a:r>
            <a:r>
              <a:rPr lang="en-GB" i="1" dirty="0" err="1"/>
              <a:t>mycontroller</a:t>
            </a:r>
            <a:r>
              <a:rPr lang="en-GB" i="1" dirty="0"/>
              <a:t> = </a:t>
            </a:r>
            <a:r>
              <a:rPr lang="en-GB" i="1" dirty="0" err="1"/>
              <a:t>TextEditingController</a:t>
            </a:r>
            <a:r>
              <a:rPr lang="en-GB" i="1" dirty="0"/>
              <a:t>();  </a:t>
            </a:r>
          </a:p>
          <a:p>
            <a:pPr marL="400050" lvl="1" indent="0">
              <a:spcBef>
                <a:spcPts val="0"/>
              </a:spcBef>
              <a:buNone/>
            </a:pPr>
            <a:r>
              <a:rPr lang="en-GB" i="1" dirty="0" err="1"/>
              <a:t>TextField</a:t>
            </a:r>
            <a:r>
              <a:rPr lang="en-GB" i="1" dirty="0"/>
              <a:t>(  controller: </a:t>
            </a:r>
            <a:r>
              <a:rPr lang="en-GB" i="1" dirty="0" err="1"/>
              <a:t>mycontroller</a:t>
            </a:r>
            <a:r>
              <a:rPr lang="en-GB" i="1" dirty="0"/>
              <a:t>,  )   </a:t>
            </a:r>
          </a:p>
        </p:txBody>
      </p:sp>
      <p:sp>
        <p:nvSpPr>
          <p:cNvPr id="2" name="Footer Placeholder 1"/>
          <p:cNvSpPr>
            <a:spLocks noGrp="1"/>
          </p:cNvSpPr>
          <p:nvPr>
            <p:ph type="ftr" sz="quarter" idx="11"/>
          </p:nvPr>
        </p:nvSpPr>
        <p:spPr/>
        <p:txBody>
          <a:bodyPr/>
          <a:lstStyle/>
          <a:p>
            <a:r>
              <a:rPr lang="en-US" dirty="0"/>
              <a:t>IT Industry-Academia Bridge Program</a:t>
            </a:r>
          </a:p>
        </p:txBody>
      </p:sp>
      <p:graphicFrame>
        <p:nvGraphicFramePr>
          <p:cNvPr id="10" name="Table 9"/>
          <p:cNvGraphicFramePr>
            <a:graphicFrameLocks noGrp="1"/>
          </p:cNvGraphicFramePr>
          <p:nvPr>
            <p:extLst>
              <p:ext uri="{D42A27DB-BD31-4B8C-83A1-F6EECF244321}">
                <p14:modId xmlns:p14="http://schemas.microsoft.com/office/powerpoint/2010/main" val="4213388317"/>
              </p:ext>
            </p:extLst>
          </p:nvPr>
        </p:nvGraphicFramePr>
        <p:xfrm>
          <a:off x="3393977" y="1762855"/>
          <a:ext cx="8128000" cy="19202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r>
                        <a:rPr lang="en-GB" sz="2000" b="0" i="0" kern="1200" dirty="0" err="1">
                          <a:solidFill>
                            <a:schemeClr val="lt1"/>
                          </a:solidFill>
                          <a:effectLst/>
                          <a:latin typeface="+mn-lt"/>
                          <a:ea typeface="+mn-ea"/>
                          <a:cs typeface="+mn-cs"/>
                        </a:rPr>
                        <a:t>TextField</a:t>
                      </a:r>
                      <a:r>
                        <a:rPr lang="en-GB" sz="2000" b="0" i="0" kern="1200" dirty="0">
                          <a:solidFill>
                            <a:schemeClr val="lt1"/>
                          </a:solidFill>
                          <a:effectLst/>
                          <a:latin typeface="+mn-lt"/>
                          <a:ea typeface="+mn-ea"/>
                          <a:cs typeface="+mn-cs"/>
                        </a:rPr>
                        <a:t> (  </a:t>
                      </a:r>
                    </a:p>
                    <a:p>
                      <a:r>
                        <a:rPr lang="en-GB" sz="2000" b="0" i="0" kern="1200" dirty="0">
                          <a:solidFill>
                            <a:schemeClr val="lt1"/>
                          </a:solidFill>
                          <a:effectLst/>
                          <a:latin typeface="+mn-lt"/>
                          <a:ea typeface="+mn-ea"/>
                          <a:cs typeface="+mn-cs"/>
                        </a:rPr>
                        <a:t>  decoration: </a:t>
                      </a:r>
                      <a:r>
                        <a:rPr lang="en-GB" sz="2000" b="0" i="0" kern="1200" dirty="0" err="1">
                          <a:solidFill>
                            <a:schemeClr val="lt1"/>
                          </a:solidFill>
                          <a:effectLst/>
                          <a:latin typeface="+mn-lt"/>
                          <a:ea typeface="+mn-ea"/>
                          <a:cs typeface="+mn-cs"/>
                        </a:rPr>
                        <a:t>InputDecoration</a:t>
                      </a:r>
                      <a:r>
                        <a:rPr lang="en-GB" sz="2000" b="0" i="0" kern="1200" dirty="0">
                          <a:solidFill>
                            <a:schemeClr val="lt1"/>
                          </a:solidFill>
                          <a:effectLst/>
                          <a:latin typeface="+mn-lt"/>
                          <a:ea typeface="+mn-ea"/>
                          <a:cs typeface="+mn-cs"/>
                        </a:rPr>
                        <a:t>(     </a:t>
                      </a:r>
                      <a:r>
                        <a:rPr lang="en-GB" sz="1400" b="0" i="0" kern="1200" dirty="0">
                          <a:solidFill>
                            <a:schemeClr val="lt1"/>
                          </a:solidFill>
                          <a:effectLst/>
                          <a:latin typeface="+mn-lt"/>
                          <a:ea typeface="+mn-ea"/>
                          <a:cs typeface="+mn-cs"/>
                        </a:rPr>
                        <a:t> //decoration around </a:t>
                      </a:r>
                      <a:r>
                        <a:rPr lang="en-GB" sz="1400" b="0" i="0" kern="1200" dirty="0" err="1">
                          <a:solidFill>
                            <a:schemeClr val="lt1"/>
                          </a:solidFill>
                          <a:effectLst/>
                          <a:latin typeface="+mn-lt"/>
                          <a:ea typeface="+mn-ea"/>
                          <a:cs typeface="+mn-cs"/>
                        </a:rPr>
                        <a:t>TextField</a:t>
                      </a:r>
                      <a:endParaRPr lang="en-GB" sz="1400" b="0" i="0" kern="1200" dirty="0">
                        <a:solidFill>
                          <a:schemeClr val="lt1"/>
                        </a:solidFill>
                        <a:effectLst/>
                        <a:latin typeface="+mn-lt"/>
                        <a:ea typeface="+mn-ea"/>
                        <a:cs typeface="+mn-cs"/>
                      </a:endParaRPr>
                    </a:p>
                    <a:p>
                      <a:r>
                        <a:rPr lang="en-GB" sz="2000" b="0" i="0" kern="1200" dirty="0">
                          <a:solidFill>
                            <a:schemeClr val="lt1"/>
                          </a:solidFill>
                          <a:effectLst/>
                          <a:latin typeface="+mn-lt"/>
                          <a:ea typeface="+mn-ea"/>
                          <a:cs typeface="+mn-cs"/>
                        </a:rPr>
                        <a:t>    border: </a:t>
                      </a:r>
                      <a:r>
                        <a:rPr lang="en-GB" sz="2000" b="0" i="0" kern="1200" dirty="0" err="1">
                          <a:solidFill>
                            <a:schemeClr val="lt1"/>
                          </a:solidFill>
                          <a:effectLst/>
                          <a:latin typeface="+mn-lt"/>
                          <a:ea typeface="+mn-ea"/>
                          <a:cs typeface="+mn-cs"/>
                        </a:rPr>
                        <a:t>InputBorder.none</a:t>
                      </a:r>
                      <a:r>
                        <a:rPr lang="en-GB" sz="2000" b="0" i="0" kern="1200" dirty="0">
                          <a:solidFill>
                            <a:schemeClr val="lt1"/>
                          </a:solidFill>
                          <a:effectLst/>
                          <a:latin typeface="+mn-lt"/>
                          <a:ea typeface="+mn-ea"/>
                          <a:cs typeface="+mn-cs"/>
                        </a:rPr>
                        <a:t>,         </a:t>
                      </a:r>
                      <a:r>
                        <a:rPr lang="en-GB" sz="1400" b="0" i="0" kern="1200" dirty="0">
                          <a:solidFill>
                            <a:schemeClr val="lt1"/>
                          </a:solidFill>
                          <a:effectLst/>
                          <a:latin typeface="+mn-lt"/>
                          <a:ea typeface="+mn-ea"/>
                          <a:cs typeface="+mn-cs"/>
                        </a:rPr>
                        <a:t>//</a:t>
                      </a:r>
                      <a:r>
                        <a:rPr lang="en-US" sz="1400" b="0" i="0" kern="1200" dirty="0">
                          <a:solidFill>
                            <a:schemeClr val="lt1"/>
                          </a:solidFill>
                          <a:effectLst/>
                          <a:latin typeface="+mn-lt"/>
                          <a:ea typeface="+mn-ea"/>
                          <a:cs typeface="+mn-cs"/>
                        </a:rPr>
                        <a:t>default rounded rectangle border around </a:t>
                      </a:r>
                      <a:r>
                        <a:rPr lang="en-US" sz="1400" b="0" i="0" kern="1200" dirty="0" err="1">
                          <a:solidFill>
                            <a:schemeClr val="lt1"/>
                          </a:solidFill>
                          <a:effectLst/>
                          <a:latin typeface="+mn-lt"/>
                          <a:ea typeface="+mn-ea"/>
                          <a:cs typeface="+mn-cs"/>
                        </a:rPr>
                        <a:t>TextField</a:t>
                      </a:r>
                      <a:r>
                        <a:rPr lang="en-US" sz="1400" b="0" i="0" kern="1200" dirty="0">
                          <a:solidFill>
                            <a:schemeClr val="lt1"/>
                          </a:solidFill>
                          <a:effectLst/>
                          <a:latin typeface="+mn-lt"/>
                          <a:ea typeface="+mn-ea"/>
                          <a:cs typeface="+mn-cs"/>
                        </a:rPr>
                        <a:t>.</a:t>
                      </a:r>
                      <a:endParaRPr lang="en-GB" sz="2000" b="0" i="0" kern="1200" dirty="0">
                        <a:solidFill>
                          <a:schemeClr val="lt1"/>
                        </a:solidFill>
                        <a:effectLst/>
                        <a:latin typeface="+mn-lt"/>
                        <a:ea typeface="+mn-ea"/>
                        <a:cs typeface="+mn-cs"/>
                      </a:endParaRPr>
                    </a:p>
                    <a:p>
                      <a:r>
                        <a:rPr lang="en-GB" sz="2000" b="0" i="0" kern="1200" dirty="0">
                          <a:solidFill>
                            <a:schemeClr val="lt1"/>
                          </a:solidFill>
                          <a:effectLst/>
                          <a:latin typeface="+mn-lt"/>
                          <a:ea typeface="+mn-ea"/>
                          <a:cs typeface="+mn-cs"/>
                        </a:rPr>
                        <a:t>    </a:t>
                      </a:r>
                      <a:r>
                        <a:rPr lang="en-GB" sz="2000" b="0" i="0" kern="1200" dirty="0" err="1">
                          <a:solidFill>
                            <a:schemeClr val="lt1"/>
                          </a:solidFill>
                          <a:effectLst/>
                          <a:latin typeface="+mn-lt"/>
                          <a:ea typeface="+mn-ea"/>
                          <a:cs typeface="+mn-cs"/>
                        </a:rPr>
                        <a:t>labelText</a:t>
                      </a:r>
                      <a:r>
                        <a:rPr lang="en-GB" sz="2000" b="0" i="0" kern="1200" dirty="0">
                          <a:solidFill>
                            <a:schemeClr val="lt1"/>
                          </a:solidFill>
                          <a:effectLst/>
                          <a:latin typeface="+mn-lt"/>
                          <a:ea typeface="+mn-ea"/>
                          <a:cs typeface="+mn-cs"/>
                        </a:rPr>
                        <a:t>: 'Enter Name',             </a:t>
                      </a:r>
                      <a:r>
                        <a:rPr lang="en-GB" sz="1400" b="0" i="0" kern="1200" dirty="0">
                          <a:solidFill>
                            <a:schemeClr val="lt1"/>
                          </a:solidFill>
                          <a:effectLst/>
                          <a:latin typeface="+mn-lt"/>
                          <a:ea typeface="+mn-ea"/>
                          <a:cs typeface="+mn-cs"/>
                        </a:rPr>
                        <a:t>//</a:t>
                      </a:r>
                      <a:r>
                        <a:rPr lang="en-US" sz="1400" b="0" i="0" kern="1200" dirty="0">
                          <a:solidFill>
                            <a:schemeClr val="lt1"/>
                          </a:solidFill>
                          <a:effectLst/>
                          <a:latin typeface="+mn-lt"/>
                          <a:ea typeface="+mn-ea"/>
                          <a:cs typeface="+mn-cs"/>
                        </a:rPr>
                        <a:t>show the label text on the selection of </a:t>
                      </a:r>
                      <a:r>
                        <a:rPr lang="en-US" sz="1400" b="0" i="0" kern="1200" dirty="0" err="1">
                          <a:solidFill>
                            <a:schemeClr val="lt1"/>
                          </a:solidFill>
                          <a:effectLst/>
                          <a:latin typeface="+mn-lt"/>
                          <a:ea typeface="+mn-ea"/>
                          <a:cs typeface="+mn-cs"/>
                        </a:rPr>
                        <a:t>TextField</a:t>
                      </a:r>
                      <a:r>
                        <a:rPr lang="en-US" sz="1400" b="0" i="0" kern="1200" dirty="0">
                          <a:solidFill>
                            <a:schemeClr val="lt1"/>
                          </a:solidFill>
                          <a:effectLst/>
                          <a:latin typeface="+mn-lt"/>
                          <a:ea typeface="+mn-ea"/>
                          <a:cs typeface="+mn-cs"/>
                        </a:rPr>
                        <a:t>.</a:t>
                      </a:r>
                      <a:endParaRPr lang="en-GB" sz="2000" b="0" i="0" kern="1200" dirty="0">
                        <a:solidFill>
                          <a:schemeClr val="lt1"/>
                        </a:solidFill>
                        <a:effectLst/>
                        <a:latin typeface="+mn-lt"/>
                        <a:ea typeface="+mn-ea"/>
                        <a:cs typeface="+mn-cs"/>
                      </a:endParaRPr>
                    </a:p>
                    <a:p>
                      <a:r>
                        <a:rPr lang="en-GB" sz="2000" b="0" i="0" kern="1200" dirty="0">
                          <a:solidFill>
                            <a:schemeClr val="lt1"/>
                          </a:solidFill>
                          <a:effectLst/>
                          <a:latin typeface="+mn-lt"/>
                          <a:ea typeface="+mn-ea"/>
                          <a:cs typeface="+mn-cs"/>
                        </a:rPr>
                        <a:t>    </a:t>
                      </a:r>
                      <a:r>
                        <a:rPr lang="en-GB" sz="2000" b="0" i="0" kern="1200" dirty="0" err="1">
                          <a:solidFill>
                            <a:schemeClr val="lt1"/>
                          </a:solidFill>
                          <a:effectLst/>
                          <a:latin typeface="+mn-lt"/>
                          <a:ea typeface="+mn-ea"/>
                          <a:cs typeface="+mn-cs"/>
                        </a:rPr>
                        <a:t>hintText</a:t>
                      </a:r>
                      <a:r>
                        <a:rPr lang="en-GB" sz="2000" b="0" i="0" kern="1200" dirty="0">
                          <a:solidFill>
                            <a:schemeClr val="lt1"/>
                          </a:solidFill>
                          <a:effectLst/>
                          <a:latin typeface="+mn-lt"/>
                          <a:ea typeface="+mn-ea"/>
                          <a:cs typeface="+mn-cs"/>
                        </a:rPr>
                        <a:t>: 'Enter Your Name'  </a:t>
                      </a:r>
                    </a:p>
                    <a:p>
                      <a:r>
                        <a:rPr lang="en-GB" sz="2000" b="0" i="0" kern="1200" dirty="0">
                          <a:solidFill>
                            <a:schemeClr val="lt1"/>
                          </a:solidFill>
                          <a:effectLst/>
                          <a:latin typeface="+mn-lt"/>
                          <a:ea typeface="+mn-ea"/>
                          <a:cs typeface="+mn-cs"/>
                        </a:rPr>
                        <a:t>  ),  </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1825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Summary</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r>
              <a:rPr lang="en-US" sz="3600" dirty="0"/>
              <a:t>Today we have learned about:</a:t>
            </a:r>
          </a:p>
          <a:p>
            <a:pPr marL="0" indent="0">
              <a:buNone/>
            </a:pPr>
            <a:endParaRPr lang="en-US" sz="2400" dirty="0">
              <a:effectLst/>
              <a:ea typeface="Calibri" panose="020F0502020204030204" pitchFamily="34" charset="0"/>
              <a:cs typeface="Times New Roman" panose="02020603050405020304" pitchFamily="18" charset="0"/>
            </a:endParaRPr>
          </a:p>
          <a:p>
            <a:pPr marL="379800" indent="-342900"/>
            <a:r>
              <a:rPr lang="en-US" sz="2400" dirty="0"/>
              <a:t>Single Child Widget</a:t>
            </a:r>
          </a:p>
          <a:p>
            <a:pPr marL="379800" indent="-342900"/>
            <a:r>
              <a:rPr lang="en-US" sz="2400" dirty="0"/>
              <a:t>Multi Child Widget</a:t>
            </a:r>
          </a:p>
          <a:p>
            <a:pPr marL="379800" indent="-342900"/>
            <a:r>
              <a:rPr lang="en-US" sz="2400" dirty="0"/>
              <a:t>Buttons Widget</a:t>
            </a:r>
          </a:p>
          <a:p>
            <a:pPr marL="379800" indent="-342900"/>
            <a:r>
              <a:rPr lang="en-US" sz="2400" dirty="0"/>
              <a:t>Elevated Button</a:t>
            </a:r>
          </a:p>
          <a:p>
            <a:pPr marL="379800" indent="-342900"/>
            <a:r>
              <a:rPr lang="en-US" sz="2400" dirty="0"/>
              <a:t>Image Widget</a:t>
            </a:r>
          </a:p>
          <a:p>
            <a:pPr marL="379800" indent="-342900"/>
            <a:r>
              <a:rPr lang="en-US" sz="2400" dirty="0"/>
              <a:t>Icon Widget</a:t>
            </a:r>
          </a:p>
          <a:p>
            <a:pPr marL="379800" indent="-342900"/>
            <a:r>
              <a:rPr lang="en-US" sz="2400" dirty="0" err="1"/>
              <a:t>TextField</a:t>
            </a:r>
            <a:r>
              <a:rPr lang="en-US" sz="2400" dirty="0"/>
              <a:t> Widget</a:t>
            </a:r>
          </a:p>
          <a:p>
            <a:pPr marL="494100" indent="-457200"/>
            <a:endParaRPr lang="en-US" sz="2400" dirty="0"/>
          </a:p>
          <a:p>
            <a:pPr marL="0" indent="0">
              <a:buNone/>
            </a:pPr>
            <a:endParaRPr lang="en-US" sz="2400" dirty="0"/>
          </a:p>
          <a:p>
            <a:endParaRPr lang="en-US" sz="2400"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24535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In Next Lecture:</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r>
              <a:rPr lang="en-US" sz="3600" dirty="0"/>
              <a:t>We will Cover:</a:t>
            </a:r>
          </a:p>
          <a:p>
            <a:pPr marL="0" lvl="0" indent="0">
              <a:lnSpc>
                <a:spcPct val="107000"/>
              </a:lnSpc>
              <a:spcAft>
                <a:spcPts val="800"/>
              </a:spcAft>
              <a:buNone/>
            </a:pPr>
            <a:endParaRPr lang="en-US" dirty="0">
              <a:effectLst/>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US" dirty="0">
                <a:effectLst/>
                <a:ea typeface="Calibri" panose="020F0502020204030204" pitchFamily="34" charset="0"/>
                <a:cs typeface="Times New Roman" panose="02020603050405020304" pitchFamily="18" charset="0"/>
              </a:rPr>
              <a:t>Multi-Child Widgets </a:t>
            </a:r>
          </a:p>
          <a:p>
            <a:pPr marL="800100" lvl="1" indent="-342900">
              <a:lnSpc>
                <a:spcPct val="107000"/>
              </a:lnSpc>
              <a:spcAft>
                <a:spcPts val="800"/>
              </a:spcAft>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Column</a:t>
            </a:r>
          </a:p>
          <a:p>
            <a:pPr marL="800100" lvl="1" indent="-342900">
              <a:lnSpc>
                <a:spcPct val="107000"/>
              </a:lnSpc>
              <a:spcAft>
                <a:spcPts val="800"/>
              </a:spcAft>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Rows</a:t>
            </a:r>
          </a:p>
          <a:p>
            <a:pPr marL="800100" lvl="1" indent="-342900">
              <a:lnSpc>
                <a:spcPct val="107000"/>
              </a:lnSpc>
              <a:spcAft>
                <a:spcPts val="800"/>
              </a:spcAft>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Stack</a:t>
            </a:r>
          </a:p>
          <a:p>
            <a:pPr marL="800100" lvl="1" indent="-342900">
              <a:lnSpc>
                <a:spcPct val="107000"/>
              </a:lnSpc>
              <a:spcAft>
                <a:spcPts val="800"/>
              </a:spcAft>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Table</a:t>
            </a:r>
            <a:endParaRPr lang="en-PK" sz="54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33400" y="29421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416824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7" name="Content Placeholder 6"/>
          <p:cNvSpPr>
            <a:spLocks noGrp="1"/>
          </p:cNvSpPr>
          <p:nvPr>
            <p:ph idx="1"/>
          </p:nvPr>
        </p:nvSpPr>
        <p:spPr/>
        <p:txBody>
          <a:bodyPr/>
          <a:lstStyle/>
          <a:p>
            <a:pPr marL="0" indent="0">
              <a:buNone/>
            </a:pPr>
            <a:r>
              <a:rPr lang="en-US" sz="2800" dirty="0"/>
              <a:t>We will Cover :</a:t>
            </a:r>
          </a:p>
          <a:p>
            <a:pPr marL="0" indent="0">
              <a:buNone/>
            </a:pPr>
            <a:endParaRPr lang="en-US" dirty="0"/>
          </a:p>
          <a:p>
            <a:r>
              <a:rPr lang="en-US" dirty="0"/>
              <a:t>Text Widget </a:t>
            </a:r>
          </a:p>
          <a:p>
            <a:r>
              <a:rPr lang="en-US" dirty="0"/>
              <a:t>Buttons Widget</a:t>
            </a:r>
          </a:p>
          <a:p>
            <a:r>
              <a:rPr lang="en-US" dirty="0"/>
              <a:t>Image Widget</a:t>
            </a:r>
          </a:p>
          <a:p>
            <a:r>
              <a:rPr lang="en-US" dirty="0"/>
              <a:t>Icon Widget</a:t>
            </a:r>
          </a:p>
          <a:p>
            <a:r>
              <a:rPr lang="en-US" dirty="0" err="1"/>
              <a:t>TextField</a:t>
            </a:r>
            <a:r>
              <a:rPr lang="en-US" dirty="0"/>
              <a:t> Widget</a:t>
            </a: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
        <p:nvSpPr>
          <p:cNvPr id="8" name="Title 2">
            <a:extLst>
              <a:ext uri="{FF2B5EF4-FFF2-40B4-BE49-F238E27FC236}">
                <a16:creationId xmlns:a16="http://schemas.microsoft.com/office/drawing/2014/main" id="{CBC68B77-F559-4A55-A26A-912B0C751162}"/>
              </a:ext>
            </a:extLst>
          </p:cNvPr>
          <p:cNvSpPr>
            <a:spLocks noGrp="1"/>
          </p:cNvSpPr>
          <p:nvPr>
            <p:ph type="title"/>
          </p:nvPr>
        </p:nvSpPr>
        <p:spPr>
          <a:xfrm>
            <a:off x="838200" y="365125"/>
            <a:ext cx="10515600" cy="1325563"/>
          </a:xfrm>
        </p:spPr>
        <p:txBody>
          <a:bodyPr/>
          <a:lstStyle/>
          <a:p>
            <a:r>
              <a:rPr lang="en-US" b="1" dirty="0"/>
              <a:t>Topics to be Covered</a:t>
            </a:r>
            <a:endParaRPr lang="en-GB" dirty="0"/>
          </a:p>
        </p:txBody>
      </p:sp>
    </p:spTree>
    <p:extLst>
      <p:ext uri="{BB962C8B-B14F-4D97-AF65-F5344CB8AC3E}">
        <p14:creationId xmlns:p14="http://schemas.microsoft.com/office/powerpoint/2010/main" val="286101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651" y="612532"/>
            <a:ext cx="2345607" cy="69698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4117623" y="2693521"/>
            <a:ext cx="6834554" cy="769441"/>
          </a:xfrm>
          <a:prstGeom prst="rect">
            <a:avLst/>
          </a:prstGeom>
          <a:noFill/>
        </p:spPr>
        <p:txBody>
          <a:bodyPr wrap="square" rtlCol="0">
            <a:spAutoFit/>
          </a:bodyPr>
          <a:lstStyle/>
          <a:p>
            <a:r>
              <a:rPr lang="en-US" sz="4400" b="1" dirty="0"/>
              <a:t>Layout Widgets</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157096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0711" y="612531"/>
            <a:ext cx="1873547" cy="556711"/>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2952" y="525095"/>
            <a:ext cx="10515600" cy="1325563"/>
          </a:xfrm>
        </p:spPr>
        <p:txBody>
          <a:bodyPr/>
          <a:lstStyle/>
          <a:p>
            <a:pPr algn="ctr"/>
            <a:r>
              <a:rPr lang="en-US" dirty="0"/>
              <a:t>Layout Widgets</a:t>
            </a:r>
            <a:endParaRPr lang="en-GB" dirty="0"/>
          </a:p>
        </p:txBody>
      </p:sp>
      <p:sp>
        <p:nvSpPr>
          <p:cNvPr id="4" name="Content Placeholder 3"/>
          <p:cNvSpPr>
            <a:spLocks noGrp="1"/>
          </p:cNvSpPr>
          <p:nvPr>
            <p:ph idx="1"/>
          </p:nvPr>
        </p:nvSpPr>
        <p:spPr>
          <a:xfrm>
            <a:off x="838200" y="2189409"/>
            <a:ext cx="10515600" cy="2653048"/>
          </a:xfrm>
        </p:spPr>
        <p:txBody>
          <a:bodyPr>
            <a:normAutofit/>
          </a:bodyPr>
          <a:lstStyle/>
          <a:p>
            <a:pPr marL="36900" indent="0">
              <a:buNone/>
            </a:pPr>
            <a:r>
              <a:rPr lang="en-US" dirty="0"/>
              <a:t>Flutter categories layout widgets into two types</a:t>
            </a:r>
          </a:p>
          <a:p>
            <a:pPr marL="494100" indent="-457200">
              <a:buFont typeface="+mj-lt"/>
              <a:buAutoNum type="arabicPeriod"/>
            </a:pPr>
            <a:r>
              <a:rPr lang="en-US" dirty="0"/>
              <a:t>Single Child Widget</a:t>
            </a:r>
          </a:p>
          <a:p>
            <a:pPr marL="494100" indent="-457200">
              <a:buFont typeface="+mj-lt"/>
              <a:buAutoNum type="arabicPeriod"/>
            </a:pPr>
            <a:r>
              <a:rPr lang="en-US" dirty="0"/>
              <a:t>Multi Child Widget</a:t>
            </a:r>
          </a:p>
          <a:p>
            <a:pPr marL="0" indent="0">
              <a:buNone/>
            </a:pP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68622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0748" y="612531"/>
            <a:ext cx="2383510" cy="708243"/>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a:t>Layout Widget</a:t>
            </a:r>
            <a:endParaRPr lang="en-GB" dirty="0"/>
          </a:p>
        </p:txBody>
      </p:sp>
      <p:sp>
        <p:nvSpPr>
          <p:cNvPr id="4" name="Content Placeholder 3"/>
          <p:cNvSpPr>
            <a:spLocks noGrp="1"/>
          </p:cNvSpPr>
          <p:nvPr>
            <p:ph idx="1"/>
          </p:nvPr>
        </p:nvSpPr>
        <p:spPr>
          <a:xfrm>
            <a:off x="838200" y="1523631"/>
            <a:ext cx="10515600" cy="4665055"/>
          </a:xfrm>
        </p:spPr>
        <p:txBody>
          <a:bodyPr>
            <a:normAutofit fontScale="92500" lnSpcReduction="20000"/>
          </a:bodyPr>
          <a:lstStyle/>
          <a:p>
            <a:pPr marL="36900" indent="0">
              <a:buNone/>
            </a:pPr>
            <a:r>
              <a:rPr lang="en-US" sz="2400" b="1" u="sng" dirty="0"/>
              <a:t>Single Child Widget:</a:t>
            </a:r>
            <a:r>
              <a:rPr lang="en-US" sz="2400" dirty="0"/>
              <a:t> The single child layout widget is a type of widget, which can have only </a:t>
            </a:r>
            <a:r>
              <a:rPr lang="en-US" sz="2400" b="1" dirty="0"/>
              <a:t>one child widget</a:t>
            </a:r>
            <a:r>
              <a:rPr lang="en-US" sz="2400" dirty="0"/>
              <a:t> inside the parent layout widget.</a:t>
            </a:r>
          </a:p>
          <a:p>
            <a:pPr marL="36900" indent="0">
              <a:buNone/>
            </a:pPr>
            <a:r>
              <a:rPr lang="en-US" sz="2400" dirty="0"/>
              <a:t>Best Examples are Container, Padding, Center, Align, </a:t>
            </a:r>
            <a:r>
              <a:rPr lang="en-US" sz="2400" dirty="0" err="1"/>
              <a:t>SizeBox</a:t>
            </a:r>
            <a:r>
              <a:rPr lang="en-US" sz="2400" dirty="0"/>
              <a:t>, Baseline, Card, </a:t>
            </a:r>
            <a:r>
              <a:rPr lang="en-US" sz="2400" dirty="0" err="1"/>
              <a:t>ListTile</a:t>
            </a:r>
            <a:r>
              <a:rPr lang="en-US" sz="2400" dirty="0"/>
              <a:t> etc.</a:t>
            </a:r>
          </a:p>
          <a:p>
            <a:pPr marL="720000" lvl="2" indent="0">
              <a:buNone/>
            </a:pPr>
            <a:r>
              <a:rPr lang="en-US" i="1" dirty="0"/>
              <a:t>Center(</a:t>
            </a:r>
          </a:p>
          <a:p>
            <a:pPr marL="720000" lvl="2" indent="0">
              <a:buNone/>
            </a:pPr>
            <a:r>
              <a:rPr lang="en-US" i="1" dirty="0"/>
              <a:t>   child: Text(‘Welcome to Flutter Tutorial’)</a:t>
            </a:r>
          </a:p>
          <a:p>
            <a:pPr marL="720000" lvl="2" indent="0">
              <a:buNone/>
            </a:pPr>
            <a:r>
              <a:rPr lang="en-US" i="1" dirty="0"/>
              <a:t>),</a:t>
            </a:r>
          </a:p>
          <a:p>
            <a:pPr marL="720000" lvl="2" indent="0">
              <a:buNone/>
            </a:pPr>
            <a:endParaRPr lang="en-US" i="1" dirty="0"/>
          </a:p>
          <a:p>
            <a:pPr marL="36900" indent="0">
              <a:buNone/>
            </a:pPr>
            <a:r>
              <a:rPr lang="en-US" sz="2400" b="1" u="sng" dirty="0"/>
              <a:t>Multiple Child Widget:</a:t>
            </a:r>
            <a:r>
              <a:rPr lang="en-US" sz="2400" dirty="0"/>
              <a:t> The multiple child widgets are a type of widget, which contains more than one child widget.</a:t>
            </a:r>
          </a:p>
          <a:p>
            <a:pPr marL="36900" indent="0">
              <a:buNone/>
            </a:pPr>
            <a:r>
              <a:rPr lang="en-US" sz="2400" dirty="0"/>
              <a:t>Best Examples are Row, Column, </a:t>
            </a:r>
            <a:r>
              <a:rPr lang="en-US" sz="2400" dirty="0" err="1"/>
              <a:t>ListView</a:t>
            </a:r>
            <a:r>
              <a:rPr lang="en-US" sz="2400" dirty="0"/>
              <a:t>, Expanded, Table, Flow, Stack etc.</a:t>
            </a:r>
          </a:p>
          <a:p>
            <a:pPr marL="414000" lvl="1" indent="0">
              <a:buNone/>
            </a:pPr>
            <a:r>
              <a:rPr lang="en-US" sz="2200" dirty="0"/>
              <a:t>Row(</a:t>
            </a:r>
          </a:p>
          <a:p>
            <a:pPr marL="720000" lvl="2" indent="0">
              <a:buNone/>
            </a:pPr>
            <a:r>
              <a:rPr lang="en-US" dirty="0"/>
              <a:t>children: &lt;Widget&gt;[</a:t>
            </a:r>
          </a:p>
          <a:p>
            <a:pPr marL="1080000" lvl="3" indent="0">
              <a:buNone/>
            </a:pPr>
            <a:r>
              <a:rPr lang="en-US" dirty="0"/>
              <a:t>Text(‘First Child of Row’),</a:t>
            </a:r>
          </a:p>
          <a:p>
            <a:pPr marL="1080000" lvl="3" indent="0">
              <a:buNone/>
            </a:pPr>
            <a:r>
              <a:rPr lang="en-US" dirty="0"/>
              <a:t>Text(‘Second Child of Row’),</a:t>
            </a:r>
          </a:p>
          <a:p>
            <a:pPr marL="1080000" lvl="3" indent="0">
              <a:buNone/>
            </a:pPr>
            <a:r>
              <a:rPr lang="en-US" dirty="0"/>
              <a:t>….</a:t>
            </a:r>
          </a:p>
          <a:p>
            <a:pPr marL="414000" lvl="1" indent="0">
              <a:buNone/>
            </a:pPr>
            <a:r>
              <a:rPr lang="en-US" sz="2200" dirty="0"/>
              <a:t>])</a:t>
            </a:r>
            <a:endParaRPr lang="en-GB" sz="2200"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21003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Widget</a:t>
            </a:r>
            <a:endParaRPr lang="en-GB" dirty="0"/>
          </a:p>
        </p:txBody>
      </p:sp>
      <p:sp>
        <p:nvSpPr>
          <p:cNvPr id="3" name="Content Placeholder 2"/>
          <p:cNvSpPr>
            <a:spLocks noGrp="1"/>
          </p:cNvSpPr>
          <p:nvPr>
            <p:ph idx="1"/>
          </p:nvPr>
        </p:nvSpPr>
        <p:spPr>
          <a:xfrm>
            <a:off x="838200" y="1825624"/>
            <a:ext cx="10515600" cy="4845631"/>
          </a:xfrm>
        </p:spPr>
        <p:txBody>
          <a:bodyPr>
            <a:normAutofit fontScale="77500" lnSpcReduction="20000"/>
          </a:bodyPr>
          <a:lstStyle/>
          <a:p>
            <a:pPr marL="0" indent="0">
              <a:buNone/>
            </a:pPr>
            <a:r>
              <a:rPr lang="en-US" dirty="0"/>
              <a:t>A Text is a widget in Flutter that allows us to display a string of text. The Text widget constructor consist on</a:t>
            </a:r>
          </a:p>
          <a:p>
            <a:r>
              <a:rPr lang="en-US" b="1" dirty="0" err="1"/>
              <a:t>extAlign</a:t>
            </a:r>
            <a:r>
              <a:rPr lang="en-US" b="1" dirty="0"/>
              <a:t>:</a:t>
            </a:r>
            <a:r>
              <a:rPr lang="en-US" dirty="0"/>
              <a:t> It is used to specify how our text is aligned horizontally. </a:t>
            </a:r>
          </a:p>
          <a:p>
            <a:r>
              <a:rPr lang="en-US" b="1" dirty="0" err="1"/>
              <a:t>TextDirection</a:t>
            </a:r>
            <a:r>
              <a:rPr lang="en-US" b="1" dirty="0"/>
              <a:t>:</a:t>
            </a:r>
            <a:r>
              <a:rPr lang="en-US" dirty="0"/>
              <a:t> It is used to determine how </a:t>
            </a:r>
            <a:r>
              <a:rPr lang="en-US" dirty="0" err="1"/>
              <a:t>textAlign</a:t>
            </a:r>
            <a:r>
              <a:rPr lang="en-US" dirty="0"/>
              <a:t> values control the layout of our text. Usually, we write text from left to right, but we can change it using this parameter.</a:t>
            </a:r>
          </a:p>
          <a:p>
            <a:r>
              <a:rPr lang="en-US" b="1" dirty="0"/>
              <a:t>Overflow:</a:t>
            </a:r>
            <a:r>
              <a:rPr lang="en-US" dirty="0"/>
              <a:t> It is used to determine when the text will not fit in the available space. It means we have specified more text than the available space.</a:t>
            </a:r>
          </a:p>
          <a:p>
            <a:r>
              <a:rPr lang="en-US" b="1" dirty="0" err="1"/>
              <a:t>TextScaleFactor</a:t>
            </a:r>
            <a:r>
              <a:rPr lang="en-US" b="1" dirty="0"/>
              <a:t>:</a:t>
            </a:r>
            <a:r>
              <a:rPr lang="en-US" dirty="0"/>
              <a:t> It is used to determine the scaling to the text displayed by the Text widget. Suppose we have specified the text scale factor as 1.5, then our text will be 50 percent larger than the specified font size.</a:t>
            </a:r>
          </a:p>
          <a:p>
            <a:r>
              <a:rPr lang="en-US" b="1" dirty="0" err="1"/>
              <a:t>SoftWrap</a:t>
            </a:r>
            <a:r>
              <a:rPr lang="en-US" b="1" dirty="0"/>
              <a:t>:</a:t>
            </a:r>
            <a:r>
              <a:rPr lang="en-US" dirty="0"/>
              <a:t> It is used to determine whether or not to show all text widget content when there is not enough space available. If it is true, it will show all content. Otherwise, it will not show all content.</a:t>
            </a:r>
          </a:p>
          <a:p>
            <a:r>
              <a:rPr lang="en-US" b="1" dirty="0" err="1"/>
              <a:t>MaxLines</a:t>
            </a:r>
            <a:r>
              <a:rPr lang="en-US" b="1" dirty="0"/>
              <a:t>:</a:t>
            </a:r>
            <a:r>
              <a:rPr lang="en-US" dirty="0"/>
              <a:t> It is used to determine the maximum number of lines displayed in the text widget.</a:t>
            </a:r>
          </a:p>
          <a:p>
            <a:pPr marL="0" indent="0">
              <a:buNone/>
            </a:pPr>
            <a:endParaRPr lang="en-GB" dirty="0"/>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Rectangle 4">
            <a:extLst>
              <a:ext uri="{FF2B5EF4-FFF2-40B4-BE49-F238E27FC236}">
                <a16:creationId xmlns:a16="http://schemas.microsoft.com/office/drawing/2014/main" id="{E8A27714-3323-41D9-B1D6-CE5A70D6FF76}"/>
              </a:ext>
            </a:extLst>
          </p:cNvPr>
          <p:cNvSpPr/>
          <p:nvPr/>
        </p:nvSpPr>
        <p:spPr>
          <a:xfrm>
            <a:off x="676681" y="5418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BADC6F3-B1A4-4D21-9570-D222D584D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3148" y="764931"/>
            <a:ext cx="2383510" cy="708243"/>
          </a:xfrm>
          <a:prstGeom prst="rect">
            <a:avLst/>
          </a:prstGeom>
        </p:spPr>
      </p:pic>
    </p:spTree>
    <p:extLst>
      <p:ext uri="{BB962C8B-B14F-4D97-AF65-F5344CB8AC3E}">
        <p14:creationId xmlns:p14="http://schemas.microsoft.com/office/powerpoint/2010/main" val="355443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0504" y="612531"/>
            <a:ext cx="2343754" cy="696429"/>
          </a:xfrm>
          <a:prstGeom prst="rect">
            <a:avLst/>
          </a:prstGeom>
        </p:spPr>
      </p:pic>
      <p:sp>
        <p:nvSpPr>
          <p:cNvPr id="3" name="Title 2"/>
          <p:cNvSpPr>
            <a:spLocks noGrp="1"/>
          </p:cNvSpPr>
          <p:nvPr>
            <p:ph type="title"/>
          </p:nvPr>
        </p:nvSpPr>
        <p:spPr/>
        <p:txBody>
          <a:bodyPr/>
          <a:lstStyle/>
          <a:p>
            <a:pPr algn="ctr"/>
            <a:r>
              <a:rPr lang="en-US" dirty="0"/>
              <a:t>Text Widget</a:t>
            </a:r>
            <a:endParaRPr lang="en-GB" dirty="0"/>
          </a:p>
        </p:txBody>
      </p:sp>
      <p:sp>
        <p:nvSpPr>
          <p:cNvPr id="9" name="Content Placeholder 8"/>
          <p:cNvSpPr>
            <a:spLocks noGrp="1"/>
          </p:cNvSpPr>
          <p:nvPr>
            <p:ph idx="1"/>
          </p:nvPr>
        </p:nvSpPr>
        <p:spPr>
          <a:xfrm>
            <a:off x="838200" y="1511908"/>
            <a:ext cx="10515600" cy="4939692"/>
          </a:xfrm>
        </p:spPr>
        <p:txBody>
          <a:bodyPr>
            <a:normAutofit/>
          </a:bodyPr>
          <a:lstStyle/>
          <a:p>
            <a:pPr marL="0" indent="0">
              <a:buNone/>
            </a:pPr>
            <a:r>
              <a:rPr lang="en-US" sz="3600" dirty="0"/>
              <a:t>A Text is a widget in Flutter that allows us to display a string of text. </a:t>
            </a:r>
          </a:p>
          <a:p>
            <a:pPr marL="0" indent="0">
              <a:buNone/>
            </a:pPr>
            <a:r>
              <a:rPr lang="en-US" sz="2400" dirty="0"/>
              <a:t>The most common Text widget properties consist on</a:t>
            </a:r>
          </a:p>
          <a:p>
            <a:r>
              <a:rPr lang="en-US" sz="2400" b="1" dirty="0" err="1"/>
              <a:t>extAlign</a:t>
            </a:r>
            <a:r>
              <a:rPr lang="en-US" sz="2400" b="1" dirty="0"/>
              <a:t>:</a:t>
            </a:r>
            <a:r>
              <a:rPr lang="en-US" sz="2400" dirty="0"/>
              <a:t>  </a:t>
            </a:r>
            <a:r>
              <a:rPr lang="en-US" sz="2000" dirty="0"/>
              <a:t>It is used to specify how our text is aligned horizontally. It also controls the text location.</a:t>
            </a:r>
          </a:p>
          <a:p>
            <a:r>
              <a:rPr lang="en-US" sz="2400" b="1" dirty="0" err="1"/>
              <a:t>TextDirection</a:t>
            </a:r>
            <a:r>
              <a:rPr lang="en-US" sz="2400" b="1" dirty="0"/>
              <a:t>:</a:t>
            </a:r>
            <a:r>
              <a:rPr lang="en-US" sz="2400" dirty="0"/>
              <a:t>  </a:t>
            </a:r>
            <a:r>
              <a:rPr lang="en-US" sz="2000" dirty="0"/>
              <a:t>It is used to determine how </a:t>
            </a:r>
            <a:r>
              <a:rPr lang="en-US" sz="2000" dirty="0" err="1"/>
              <a:t>textAlign</a:t>
            </a:r>
            <a:r>
              <a:rPr lang="en-US" sz="2000" dirty="0"/>
              <a:t> values control the layout of our text. </a:t>
            </a:r>
            <a:endParaRPr lang="en-US" sz="2400" dirty="0"/>
          </a:p>
          <a:p>
            <a:r>
              <a:rPr lang="en-US" sz="2400" b="1" dirty="0" err="1"/>
              <a:t>MaxLines</a:t>
            </a:r>
            <a:r>
              <a:rPr lang="en-US" sz="2400" b="1" dirty="0"/>
              <a:t>:</a:t>
            </a:r>
            <a:r>
              <a:rPr lang="en-US" sz="2400" dirty="0"/>
              <a:t>  </a:t>
            </a:r>
            <a:r>
              <a:rPr lang="en-US" sz="2000" dirty="0"/>
              <a:t>It is used to determine the maximum number of lines displayed in the text widget.</a:t>
            </a:r>
          </a:p>
          <a:p>
            <a:r>
              <a:rPr lang="en-US" sz="2400" b="1" dirty="0"/>
              <a:t>Style:</a:t>
            </a:r>
            <a:r>
              <a:rPr lang="en-US" sz="2400" dirty="0"/>
              <a:t> It is the most common property of this widget that allows developers to styling their text. Styling properties are foreground, background, </a:t>
            </a:r>
            <a:r>
              <a:rPr lang="en-US" sz="2400" dirty="0" err="1"/>
              <a:t>fontWeight</a:t>
            </a:r>
            <a:r>
              <a:rPr lang="en-US" sz="2400" dirty="0"/>
              <a:t>, </a:t>
            </a:r>
            <a:r>
              <a:rPr lang="en-US" sz="2400" dirty="0" err="1"/>
              <a:t>fontSize</a:t>
            </a:r>
            <a:r>
              <a:rPr lang="en-US" sz="2400" dirty="0"/>
              <a:t>, </a:t>
            </a:r>
            <a:r>
              <a:rPr lang="en-US" sz="2400" dirty="0" err="1"/>
              <a:t>fontFamily</a:t>
            </a:r>
            <a:r>
              <a:rPr lang="en-US" sz="2400" dirty="0"/>
              <a:t>, </a:t>
            </a:r>
            <a:r>
              <a:rPr lang="en-US" sz="2400" dirty="0" err="1"/>
              <a:t>fontStyle</a:t>
            </a:r>
            <a:r>
              <a:rPr lang="en-US" sz="2400" dirty="0"/>
              <a:t>, Color, </a:t>
            </a:r>
            <a:r>
              <a:rPr lang="en-US" sz="2400" dirty="0" err="1"/>
              <a:t>letterSpacing</a:t>
            </a:r>
            <a:r>
              <a:rPr lang="en-US" sz="2400" dirty="0"/>
              <a:t>, </a:t>
            </a:r>
            <a:r>
              <a:rPr lang="en-US" sz="2400" dirty="0" err="1"/>
              <a:t>wordSpacing</a:t>
            </a:r>
            <a:r>
              <a:rPr lang="en-US" sz="2400" dirty="0"/>
              <a:t>, shadows, </a:t>
            </a:r>
            <a:r>
              <a:rPr lang="en-US" sz="2400" dirty="0" err="1"/>
              <a:t>dectoration</a:t>
            </a:r>
            <a:r>
              <a:rPr lang="en-US" sz="2400" dirty="0"/>
              <a:t>, </a:t>
            </a:r>
            <a:endParaRPr lang="en-GB" sz="2400"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928597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p:cNvSpPr>
            <a:spLocks noGrp="1"/>
          </p:cNvSpPr>
          <p:nvPr>
            <p:ph idx="1"/>
          </p:nvPr>
        </p:nvSpPr>
        <p:spPr>
          <a:xfrm>
            <a:off x="2846230" y="726066"/>
            <a:ext cx="8507569" cy="5651734"/>
          </a:xfrm>
        </p:spPr>
        <p:txBody>
          <a:bodyPr>
            <a:normAutofit fontScale="92500" lnSpcReduction="20000"/>
          </a:bodyPr>
          <a:lstStyle/>
          <a:p>
            <a:pPr marL="914400" lvl="2" indent="0">
              <a:buNone/>
            </a:pPr>
            <a:endParaRPr lang="en-GB" b="1" dirty="0"/>
          </a:p>
          <a:p>
            <a:pPr marL="914400" lvl="2" indent="0">
              <a:buNone/>
            </a:pPr>
            <a:r>
              <a:rPr lang="en-GB" b="1" dirty="0"/>
              <a:t>import</a:t>
            </a:r>
            <a:r>
              <a:rPr lang="en-GB" dirty="0"/>
              <a:t> '</a:t>
            </a:r>
            <a:r>
              <a:rPr lang="en-GB" dirty="0" err="1"/>
              <a:t>package:flutter</a:t>
            </a:r>
            <a:r>
              <a:rPr lang="en-GB" dirty="0"/>
              <a:t>/</a:t>
            </a:r>
            <a:r>
              <a:rPr lang="en-GB" dirty="0" err="1"/>
              <a:t>material.dart</a:t>
            </a:r>
            <a:r>
              <a:rPr lang="en-GB" dirty="0"/>
              <a:t>';  </a:t>
            </a:r>
          </a:p>
          <a:p>
            <a:pPr marL="914400" lvl="2" indent="0">
              <a:buNone/>
            </a:pPr>
            <a:r>
              <a:rPr lang="en-GB" b="1" dirty="0"/>
              <a:t>void</a:t>
            </a:r>
            <a:r>
              <a:rPr lang="en-GB" dirty="0"/>
              <a:t> main() =&gt; </a:t>
            </a:r>
            <a:r>
              <a:rPr lang="en-GB" dirty="0" err="1"/>
              <a:t>runApp</a:t>
            </a:r>
            <a:r>
              <a:rPr lang="en-GB" dirty="0"/>
              <a:t>(</a:t>
            </a:r>
            <a:r>
              <a:rPr lang="en-GB" dirty="0" err="1"/>
              <a:t>MyApp</a:t>
            </a:r>
            <a:r>
              <a:rPr lang="en-GB" dirty="0"/>
              <a:t>( Scaffold(</a:t>
            </a:r>
          </a:p>
          <a:p>
            <a:pPr marL="914400" lvl="2" indent="0">
              <a:buNone/>
            </a:pPr>
            <a:r>
              <a:rPr lang="en-US" dirty="0"/>
              <a:t>	</a:t>
            </a:r>
            <a:r>
              <a:rPr lang="en-US" dirty="0" err="1"/>
              <a:t>appBar</a:t>
            </a:r>
            <a:r>
              <a:rPr lang="en-US" dirty="0"/>
              <a:t>: </a:t>
            </a:r>
            <a:r>
              <a:rPr lang="en-US" dirty="0" err="1"/>
              <a:t>AppBar</a:t>
            </a:r>
            <a:r>
              <a:rPr lang="en-US" dirty="0"/>
              <a:t>(  </a:t>
            </a:r>
          </a:p>
          <a:p>
            <a:pPr marL="914400" lvl="2" indent="0">
              <a:buNone/>
            </a:pPr>
            <a:r>
              <a:rPr lang="en-US" dirty="0"/>
              <a:t>          	           </a:t>
            </a:r>
            <a:r>
              <a:rPr lang="en-US" dirty="0" err="1"/>
              <a:t>title:Text</a:t>
            </a:r>
            <a:r>
              <a:rPr lang="en-US" dirty="0"/>
              <a:t>("Text Widget Example")  </a:t>
            </a:r>
          </a:p>
          <a:p>
            <a:pPr marL="914400" lvl="2" indent="0">
              <a:buNone/>
            </a:pPr>
            <a:r>
              <a:rPr lang="en-US" dirty="0"/>
              <a:t>      	),  </a:t>
            </a:r>
          </a:p>
          <a:p>
            <a:pPr marL="914400" lvl="2" indent="0">
              <a:buNone/>
            </a:pPr>
            <a:r>
              <a:rPr lang="en-US" dirty="0"/>
              <a:t>      	body: Center(  </a:t>
            </a:r>
          </a:p>
          <a:p>
            <a:pPr marL="914400" lvl="2" indent="0">
              <a:buNone/>
            </a:pPr>
            <a:r>
              <a:rPr lang="en-GB" dirty="0"/>
              <a:t>                          </a:t>
            </a:r>
            <a:r>
              <a:rPr lang="en-GB" dirty="0" err="1"/>
              <a:t>child:Text</a:t>
            </a:r>
            <a:r>
              <a:rPr lang="en-GB" dirty="0"/>
              <a:t>(  </a:t>
            </a:r>
          </a:p>
          <a:p>
            <a:pPr marL="1371600" lvl="3" indent="0">
              <a:buNone/>
            </a:pPr>
            <a:r>
              <a:rPr lang="en-GB" dirty="0"/>
              <a:t>            "Hello World! This is a Text Widget.",  </a:t>
            </a:r>
          </a:p>
          <a:p>
            <a:pPr marL="1371600" lvl="3" indent="0">
              <a:buNone/>
            </a:pPr>
            <a:r>
              <a:rPr lang="en-GB" dirty="0"/>
              <a:t>            style: </a:t>
            </a:r>
            <a:r>
              <a:rPr lang="en-GB" dirty="0" err="1"/>
              <a:t>TextStyle</a:t>
            </a:r>
            <a:r>
              <a:rPr lang="en-GB" dirty="0"/>
              <a:t>(  </a:t>
            </a:r>
          </a:p>
          <a:p>
            <a:pPr marL="1371600" lvl="3" indent="0">
              <a:buNone/>
            </a:pPr>
            <a:r>
              <a:rPr lang="en-GB" dirty="0"/>
              <a:t>              </a:t>
            </a:r>
            <a:r>
              <a:rPr lang="en-GB" dirty="0" err="1"/>
              <a:t>fontSize</a:t>
            </a:r>
            <a:r>
              <a:rPr lang="en-GB" dirty="0"/>
              <a:t>: 35,  </a:t>
            </a:r>
          </a:p>
          <a:p>
            <a:pPr marL="1371600" lvl="3" indent="0">
              <a:buNone/>
            </a:pPr>
            <a:r>
              <a:rPr lang="en-GB" dirty="0"/>
              <a:t>              </a:t>
            </a:r>
            <a:r>
              <a:rPr lang="en-GB" dirty="0" err="1"/>
              <a:t>color</a:t>
            </a:r>
            <a:r>
              <a:rPr lang="en-GB" dirty="0"/>
              <a:t>: </a:t>
            </a:r>
            <a:r>
              <a:rPr lang="en-GB" dirty="0" err="1"/>
              <a:t>Colors.purple</a:t>
            </a:r>
            <a:r>
              <a:rPr lang="en-GB" dirty="0"/>
              <a:t>,  </a:t>
            </a:r>
          </a:p>
          <a:p>
            <a:pPr marL="1371600" lvl="3" indent="0">
              <a:buNone/>
            </a:pPr>
            <a:r>
              <a:rPr lang="en-GB" dirty="0"/>
              <a:t>              </a:t>
            </a:r>
            <a:r>
              <a:rPr lang="en-GB" dirty="0" err="1"/>
              <a:t>fontWeight</a:t>
            </a:r>
            <a:r>
              <a:rPr lang="en-GB" dirty="0"/>
              <a:t>: FontWeight.w700,  Example</a:t>
            </a:r>
          </a:p>
          <a:p>
            <a:pPr marL="1371600" lvl="3" indent="0">
              <a:buNone/>
            </a:pPr>
            <a:r>
              <a:rPr lang="en-GB" dirty="0"/>
              <a:t>              </a:t>
            </a:r>
            <a:r>
              <a:rPr lang="en-GB" dirty="0" err="1"/>
              <a:t>fontStyle</a:t>
            </a:r>
            <a:r>
              <a:rPr lang="en-GB" dirty="0"/>
              <a:t>: </a:t>
            </a:r>
            <a:r>
              <a:rPr lang="en-GB" dirty="0" err="1"/>
              <a:t>FontStyle.italic</a:t>
            </a:r>
            <a:r>
              <a:rPr lang="en-GB" dirty="0"/>
              <a:t>,  </a:t>
            </a:r>
          </a:p>
          <a:p>
            <a:pPr marL="1371600" lvl="3" indent="0">
              <a:buNone/>
            </a:pPr>
            <a:r>
              <a:rPr lang="en-GB" dirty="0"/>
              <a:t>              </a:t>
            </a:r>
            <a:r>
              <a:rPr lang="en-GB" dirty="0" err="1"/>
              <a:t>letterSpacing</a:t>
            </a:r>
            <a:r>
              <a:rPr lang="en-GB" dirty="0"/>
              <a:t>: 8,  </a:t>
            </a:r>
          </a:p>
          <a:p>
            <a:pPr marL="1371600" lvl="3" indent="0">
              <a:buNone/>
            </a:pPr>
            <a:r>
              <a:rPr lang="en-GB" dirty="0"/>
              <a:t>              </a:t>
            </a:r>
            <a:r>
              <a:rPr lang="en-GB" dirty="0" err="1"/>
              <a:t>wordSpacing</a:t>
            </a:r>
            <a:r>
              <a:rPr lang="en-GB" dirty="0"/>
              <a:t>: 20,  </a:t>
            </a:r>
          </a:p>
          <a:p>
            <a:pPr marL="1371600" lvl="3" indent="0">
              <a:buNone/>
            </a:pPr>
            <a:r>
              <a:rPr lang="en-GB" dirty="0"/>
              <a:t>              </a:t>
            </a:r>
            <a:r>
              <a:rPr lang="en-GB" dirty="0" err="1"/>
              <a:t>backgroundColor</a:t>
            </a:r>
            <a:r>
              <a:rPr lang="en-GB" dirty="0"/>
              <a:t>: </a:t>
            </a:r>
            <a:r>
              <a:rPr lang="en-GB" dirty="0" err="1"/>
              <a:t>Colors.yellow</a:t>
            </a:r>
            <a:r>
              <a:rPr lang="en-GB" dirty="0"/>
              <a:t>,  </a:t>
            </a:r>
          </a:p>
          <a:p>
            <a:pPr marL="1371600" lvl="3" indent="0">
              <a:buNone/>
            </a:pPr>
            <a:r>
              <a:rPr lang="en-GB" dirty="0"/>
              <a:t>              shadows: [  </a:t>
            </a:r>
          </a:p>
          <a:p>
            <a:pPr marL="1371600" lvl="3" indent="0">
              <a:buNone/>
            </a:pPr>
            <a:r>
              <a:rPr lang="en-GB" dirty="0"/>
              <a:t>                Shadow(</a:t>
            </a:r>
            <a:r>
              <a:rPr lang="en-GB" dirty="0" err="1"/>
              <a:t>color</a:t>
            </a:r>
            <a:r>
              <a:rPr lang="en-GB" dirty="0"/>
              <a:t>: </a:t>
            </a:r>
            <a:r>
              <a:rPr lang="en-GB" dirty="0" err="1"/>
              <a:t>Colors.blueAccent</a:t>
            </a:r>
            <a:r>
              <a:rPr lang="en-GB" dirty="0"/>
              <a:t>, offset: Offset(2,1), blurRadius:10)  </a:t>
            </a:r>
          </a:p>
          <a:p>
            <a:pPr marL="1371600" lvl="3" indent="0">
              <a:buNone/>
            </a:pPr>
            <a:r>
              <a:rPr lang="en-GB" dirty="0"/>
              <a:t>              ]  </a:t>
            </a:r>
          </a:p>
          <a:p>
            <a:pPr marL="1371600" lvl="3" indent="0">
              <a:buNone/>
            </a:pPr>
            <a:r>
              <a:rPr lang="en-GB" dirty="0"/>
              <a:t>            ),  </a:t>
            </a:r>
          </a:p>
          <a:p>
            <a:pPr marL="914400" lvl="2" indent="0">
              <a:buNone/>
            </a:pPr>
            <a:r>
              <a:rPr lang="en-GB" dirty="0"/>
              <a:t>	)));  </a:t>
            </a:r>
          </a:p>
        </p:txBody>
      </p:sp>
      <p:sp>
        <p:nvSpPr>
          <p:cNvPr id="3" name="Footer Placeholder 2"/>
          <p:cNvSpPr>
            <a:spLocks noGrp="1"/>
          </p:cNvSpPr>
          <p:nvPr>
            <p:ph type="ftr" sz="quarter" idx="11"/>
          </p:nvPr>
        </p:nvSpPr>
        <p:spPr/>
        <p:txBody>
          <a:bodyPr/>
          <a:lstStyle/>
          <a:p>
            <a:r>
              <a:rPr lang="en-US" dirty="0"/>
              <a:t>IT Industry-Academia Bridge Program</a:t>
            </a:r>
          </a:p>
        </p:txBody>
      </p:sp>
      <p:sp>
        <p:nvSpPr>
          <p:cNvPr id="7" name="Rectangle 6"/>
          <p:cNvSpPr/>
          <p:nvPr/>
        </p:nvSpPr>
        <p:spPr>
          <a:xfrm>
            <a:off x="1283732" y="3420533"/>
            <a:ext cx="1415709" cy="523220"/>
          </a:xfrm>
          <a:prstGeom prst="rect">
            <a:avLst/>
          </a:prstGeom>
        </p:spPr>
        <p:txBody>
          <a:bodyPr wrap="none">
            <a:spAutoFit/>
          </a:bodyPr>
          <a:lstStyle/>
          <a:p>
            <a:r>
              <a:rPr lang="en-GB" sz="2800" dirty="0"/>
              <a:t>Example</a:t>
            </a:r>
          </a:p>
        </p:txBody>
      </p:sp>
    </p:spTree>
    <p:extLst>
      <p:ext uri="{BB962C8B-B14F-4D97-AF65-F5344CB8AC3E}">
        <p14:creationId xmlns:p14="http://schemas.microsoft.com/office/powerpoint/2010/main" val="123983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Button Widget</a:t>
            </a:r>
            <a:endParaRPr lang="en-GB" dirty="0"/>
          </a:p>
        </p:txBody>
      </p:sp>
      <p:sp>
        <p:nvSpPr>
          <p:cNvPr id="7" name="Content Placeholder 6"/>
          <p:cNvSpPr>
            <a:spLocks noGrp="1"/>
          </p:cNvSpPr>
          <p:nvPr>
            <p:ph idx="1"/>
          </p:nvPr>
        </p:nvSpPr>
        <p:spPr/>
        <p:txBody>
          <a:bodyPr/>
          <a:lstStyle/>
          <a:p>
            <a:pPr marL="0" indent="0">
              <a:buNone/>
            </a:pPr>
            <a:r>
              <a:rPr lang="en-US" dirty="0"/>
              <a:t>Buttons are the graphical control element, which Buttons  provide a user to trigger an event. They can be placed anywhere in our UI like dialogs, forms, cards, toolbars, etc.</a:t>
            </a:r>
          </a:p>
          <a:p>
            <a:pPr marL="0" indent="0">
              <a:buNone/>
            </a:pPr>
            <a:r>
              <a:rPr lang="en-US" dirty="0"/>
              <a:t>Flutter offer different types of button</a:t>
            </a:r>
          </a:p>
          <a:p>
            <a:r>
              <a:rPr lang="en-US" dirty="0"/>
              <a:t>Raised / Elevated Button</a:t>
            </a:r>
          </a:p>
          <a:p>
            <a:r>
              <a:rPr lang="en-US" dirty="0"/>
              <a:t>Flat / Text Button</a:t>
            </a:r>
          </a:p>
          <a:p>
            <a:r>
              <a:rPr lang="en-US" dirty="0"/>
              <a:t>Outline / Outlined button</a:t>
            </a:r>
            <a:endParaRPr lang="en-GB" dirty="0"/>
          </a:p>
          <a:p>
            <a:pPr marL="0" indent="0">
              <a:buNone/>
            </a:pPr>
            <a:endParaRPr lang="en-US" dirty="0"/>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493" y="3684766"/>
            <a:ext cx="1574031" cy="554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9343" y="4238825"/>
            <a:ext cx="2103559" cy="469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407" y="4722886"/>
            <a:ext cx="1640730" cy="57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447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1633</Words>
  <Application>Microsoft Office PowerPoint</Application>
  <PresentationFormat>Widescreen</PresentationFormat>
  <Paragraphs>194</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Symbol</vt:lpstr>
      <vt:lpstr>Office Theme</vt:lpstr>
      <vt:lpstr>PowerPoint Presentation</vt:lpstr>
      <vt:lpstr>Topics to be Covered</vt:lpstr>
      <vt:lpstr>PowerPoint Presentation</vt:lpstr>
      <vt:lpstr>Layout Widgets</vt:lpstr>
      <vt:lpstr>Layout Widget</vt:lpstr>
      <vt:lpstr>Text Widget</vt:lpstr>
      <vt:lpstr>Text Widget</vt:lpstr>
      <vt:lpstr>PowerPoint Presentation</vt:lpstr>
      <vt:lpstr>Button Widget</vt:lpstr>
      <vt:lpstr>Elevated Button</vt:lpstr>
      <vt:lpstr>Image Widget</vt:lpstr>
      <vt:lpstr>Image Widget</vt:lpstr>
      <vt:lpstr>ICON Widget</vt:lpstr>
      <vt:lpstr>TextField</vt:lpstr>
      <vt:lpstr>Summary</vt:lpstr>
      <vt:lpstr>In 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LPT-006</cp:lastModifiedBy>
  <cp:revision>52</cp:revision>
  <dcterms:created xsi:type="dcterms:W3CDTF">2022-04-06T09:07:20Z</dcterms:created>
  <dcterms:modified xsi:type="dcterms:W3CDTF">2022-05-16T11:52:50Z</dcterms:modified>
</cp:coreProperties>
</file>