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301" r:id="rId4"/>
    <p:sldId id="262" r:id="rId5"/>
    <p:sldId id="263" r:id="rId6"/>
    <p:sldId id="264" r:id="rId7"/>
    <p:sldId id="265" r:id="rId8"/>
    <p:sldId id="266" r:id="rId9"/>
    <p:sldId id="267" r:id="rId10"/>
    <p:sldId id="268" r:id="rId11"/>
    <p:sldId id="269" r:id="rId12"/>
    <p:sldId id="300" r:id="rId13"/>
    <p:sldId id="273"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985E"/>
    <a:srgbClr val="0296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FA061F-5945-4858-A547-239B8D0C13AD}" v="56" dt="2022-04-06T12:03:49.5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539" autoAdjust="0"/>
  </p:normalViewPr>
  <p:slideViewPr>
    <p:cSldViewPr snapToGrid="0">
      <p:cViewPr varScale="1">
        <p:scale>
          <a:sx n="63" d="100"/>
          <a:sy n="63" d="100"/>
        </p:scale>
        <p:origin x="97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929D73-9A87-44BA-87AF-7C64578B240F}" type="datetimeFigureOut">
              <a:rPr lang="en-US" smtClean="0"/>
              <a:t>5/16/2022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556B15-0856-4121-AAB7-C8F0CBDE875A}" type="slidenum">
              <a:rPr lang="en-US" smtClean="0"/>
              <a:t>‹#›</a:t>
            </a:fld>
            <a:endParaRPr lang="en-US"/>
          </a:p>
        </p:txBody>
      </p:sp>
    </p:spTree>
    <p:extLst>
      <p:ext uri="{BB962C8B-B14F-4D97-AF65-F5344CB8AC3E}">
        <p14:creationId xmlns:p14="http://schemas.microsoft.com/office/powerpoint/2010/main" val="4125801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Layout widgets help us to build amazing UI with flutter. As we know that flutter assume everything as a widget. So the image, icon, text, button, and even the layout of your app are all widgets.</a:t>
            </a:r>
          </a:p>
          <a:p>
            <a:endParaRPr lang="en-US" dirty="0"/>
          </a:p>
        </p:txBody>
      </p:sp>
      <p:sp>
        <p:nvSpPr>
          <p:cNvPr id="4" name="Slide Number Placeholder 3"/>
          <p:cNvSpPr>
            <a:spLocks noGrp="1"/>
          </p:cNvSpPr>
          <p:nvPr>
            <p:ph type="sldNum" sz="quarter" idx="10"/>
          </p:nvPr>
        </p:nvSpPr>
        <p:spPr/>
        <p:txBody>
          <a:bodyPr/>
          <a:lstStyle/>
          <a:p>
            <a:fld id="{80556B15-0856-4121-AAB7-C8F0CBDE875A}" type="slidenum">
              <a:rPr lang="en-US" smtClean="0"/>
              <a:t>4</a:t>
            </a:fld>
            <a:endParaRPr lang="en-US"/>
          </a:p>
        </p:txBody>
      </p:sp>
    </p:spTree>
    <p:extLst>
      <p:ext uri="{BB962C8B-B14F-4D97-AF65-F5344CB8AC3E}">
        <p14:creationId xmlns:p14="http://schemas.microsoft.com/office/powerpoint/2010/main" val="1179487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556B15-0856-4121-AAB7-C8F0CBDE875A}" type="slidenum">
              <a:rPr lang="en-US" smtClean="0"/>
              <a:t>5</a:t>
            </a:fld>
            <a:endParaRPr lang="en-US"/>
          </a:p>
        </p:txBody>
      </p:sp>
    </p:spTree>
    <p:extLst>
      <p:ext uri="{BB962C8B-B14F-4D97-AF65-F5344CB8AC3E}">
        <p14:creationId xmlns:p14="http://schemas.microsoft.com/office/powerpoint/2010/main" val="2299511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All widgets can be align in row/column with horizontally or vertically with </a:t>
            </a:r>
            <a:r>
              <a:rPr lang="en-US" sz="1200" dirty="0" err="1"/>
              <a:t>mainAxisAlignment</a:t>
            </a:r>
            <a:r>
              <a:rPr lang="en-US" sz="1200" dirty="0"/>
              <a:t> and </a:t>
            </a:r>
            <a:r>
              <a:rPr lang="en-US" sz="1200" dirty="0" err="1"/>
              <a:t>crossAxisAlignment</a:t>
            </a:r>
            <a:r>
              <a:rPr lang="en-US" sz="1200" dirty="0"/>
              <a:t> respectively</a:t>
            </a:r>
          </a:p>
          <a:p>
            <a:endParaRPr lang="en-US" dirty="0"/>
          </a:p>
        </p:txBody>
      </p:sp>
      <p:sp>
        <p:nvSpPr>
          <p:cNvPr id="4" name="Slide Number Placeholder 3"/>
          <p:cNvSpPr>
            <a:spLocks noGrp="1"/>
          </p:cNvSpPr>
          <p:nvPr>
            <p:ph type="sldNum" sz="quarter" idx="10"/>
          </p:nvPr>
        </p:nvSpPr>
        <p:spPr/>
        <p:txBody>
          <a:bodyPr/>
          <a:lstStyle/>
          <a:p>
            <a:fld id="{80556B15-0856-4121-AAB7-C8F0CBDE875A}" type="slidenum">
              <a:rPr lang="en-US" smtClean="0"/>
              <a:t>7</a:t>
            </a:fld>
            <a:endParaRPr lang="en-US"/>
          </a:p>
        </p:txBody>
      </p:sp>
    </p:spTree>
    <p:extLst>
      <p:ext uri="{BB962C8B-B14F-4D97-AF65-F5344CB8AC3E}">
        <p14:creationId xmlns:p14="http://schemas.microsoft.com/office/powerpoint/2010/main" val="3962567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Margin means the spacing outside of the border, while padding is the spacing inside the border.</a:t>
            </a:r>
          </a:p>
          <a:p>
            <a:pPr marL="0" indent="0">
              <a:buNone/>
            </a:pPr>
            <a:r>
              <a:rPr lang="en-US" dirty="0"/>
              <a:t>In other words, a margin can be defined as the space between two widgets and padding is the distance of a widget from its outer boundary.</a:t>
            </a:r>
          </a:p>
          <a:p>
            <a:endParaRPr lang="en-US" dirty="0"/>
          </a:p>
        </p:txBody>
      </p:sp>
      <p:sp>
        <p:nvSpPr>
          <p:cNvPr id="4" name="Slide Number Placeholder 3"/>
          <p:cNvSpPr>
            <a:spLocks noGrp="1"/>
          </p:cNvSpPr>
          <p:nvPr>
            <p:ph type="sldNum" sz="quarter" idx="10"/>
          </p:nvPr>
        </p:nvSpPr>
        <p:spPr/>
        <p:txBody>
          <a:bodyPr/>
          <a:lstStyle/>
          <a:p>
            <a:fld id="{80556B15-0856-4121-AAB7-C8F0CBDE875A}" type="slidenum">
              <a:rPr lang="en-US" smtClean="0"/>
              <a:t>8</a:t>
            </a:fld>
            <a:endParaRPr lang="en-US"/>
          </a:p>
        </p:txBody>
      </p:sp>
    </p:spTree>
    <p:extLst>
      <p:ext uri="{BB962C8B-B14F-4D97-AF65-F5344CB8AC3E}">
        <p14:creationId xmlns:p14="http://schemas.microsoft.com/office/powerpoint/2010/main" val="4188948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Container class in flutter is </a:t>
            </a:r>
            <a:r>
              <a:rPr lang="en-US" sz="1200" b="1" i="0" kern="1200" dirty="0">
                <a:solidFill>
                  <a:schemeClr val="tx1"/>
                </a:solidFill>
                <a:effectLst/>
                <a:latin typeface="+mn-lt"/>
                <a:ea typeface="+mn-ea"/>
                <a:cs typeface="+mn-cs"/>
              </a:rPr>
              <a:t>a convenience widget that combines common painting, positioning, and sizing of widgets</a:t>
            </a:r>
            <a:r>
              <a:rPr lang="en-US" sz="1200" b="0" i="0" kern="1200" dirty="0">
                <a:solidFill>
                  <a:schemeClr val="tx1"/>
                </a:solidFill>
                <a:effectLst/>
                <a:latin typeface="+mn-lt"/>
                <a:ea typeface="+mn-ea"/>
                <a:cs typeface="+mn-cs"/>
              </a:rPr>
              <a:t>. A Container class can be used to store one or more widgets and position it on the screen according to our convenience. Basically a container is like a box to store contents.</a:t>
            </a:r>
            <a:endParaRPr lang="en-US" dirty="0"/>
          </a:p>
        </p:txBody>
      </p:sp>
      <p:sp>
        <p:nvSpPr>
          <p:cNvPr id="4" name="Slide Number Placeholder 3"/>
          <p:cNvSpPr>
            <a:spLocks noGrp="1"/>
          </p:cNvSpPr>
          <p:nvPr>
            <p:ph type="sldNum" sz="quarter" idx="10"/>
          </p:nvPr>
        </p:nvSpPr>
        <p:spPr/>
        <p:txBody>
          <a:bodyPr/>
          <a:lstStyle/>
          <a:p>
            <a:fld id="{80556B15-0856-4121-AAB7-C8F0CBDE875A}" type="slidenum">
              <a:rPr lang="en-US" smtClean="0"/>
              <a:t>9</a:t>
            </a:fld>
            <a:endParaRPr lang="en-US"/>
          </a:p>
        </p:txBody>
      </p:sp>
    </p:spTree>
    <p:extLst>
      <p:ext uri="{BB962C8B-B14F-4D97-AF65-F5344CB8AC3E}">
        <p14:creationId xmlns:p14="http://schemas.microsoft.com/office/powerpoint/2010/main" val="1522042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556B15-0856-4121-AAB7-C8F0CBDE875A}" type="slidenum">
              <a:rPr lang="en-US" smtClean="0"/>
              <a:t>11</a:t>
            </a:fld>
            <a:endParaRPr lang="en-US"/>
          </a:p>
        </p:txBody>
      </p:sp>
    </p:spTree>
    <p:extLst>
      <p:ext uri="{BB962C8B-B14F-4D97-AF65-F5344CB8AC3E}">
        <p14:creationId xmlns:p14="http://schemas.microsoft.com/office/powerpoint/2010/main" val="3720286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B86AA8-458E-4A4F-AD13-B0B04124F6C3}"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17208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92C7A2-8CE1-4A33-83B2-49624AB38BC9}"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4270678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854C9B-22E6-44DE-9981-73455F6EBED3}"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757994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5E3EB9-6B3E-4CC0-A2CB-6B1ED04CBAE1}"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23877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E772BE-3B88-4448-9D14-22C5EB54937F}"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174599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2100554-2FC9-4002-A79E-635AA29674D6}" type="datetime1">
              <a:rPr lang="en-US" smtClean="0"/>
              <a:t>5/16/2022</a:t>
            </a:fld>
            <a:endParaRPr lang="en-US"/>
          </a:p>
        </p:txBody>
      </p:sp>
      <p:sp>
        <p:nvSpPr>
          <p:cNvPr id="6" name="Footer Placeholder 5"/>
          <p:cNvSpPr>
            <a:spLocks noGrp="1"/>
          </p:cNvSpPr>
          <p:nvPr>
            <p:ph type="ftr" sz="quarter" idx="11"/>
          </p:nvPr>
        </p:nvSpPr>
        <p:spPr/>
        <p:txBody>
          <a:bodyPr/>
          <a:lstStyle/>
          <a:p>
            <a:r>
              <a:rPr lang="en-US"/>
              <a:t>IT Industry-Academia Bridge Program</a:t>
            </a:r>
          </a:p>
        </p:txBody>
      </p:sp>
      <p:sp>
        <p:nvSpPr>
          <p:cNvPr id="7" name="Slide Number Placeholder 6"/>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4017857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A03513-869C-4A96-8299-A1139FD2C595}" type="datetime1">
              <a:rPr lang="en-US" smtClean="0"/>
              <a:t>5/16/2022</a:t>
            </a:fld>
            <a:endParaRPr lang="en-US"/>
          </a:p>
        </p:txBody>
      </p:sp>
      <p:sp>
        <p:nvSpPr>
          <p:cNvPr id="8" name="Footer Placeholder 7"/>
          <p:cNvSpPr>
            <a:spLocks noGrp="1"/>
          </p:cNvSpPr>
          <p:nvPr>
            <p:ph type="ftr" sz="quarter" idx="11"/>
          </p:nvPr>
        </p:nvSpPr>
        <p:spPr/>
        <p:txBody>
          <a:bodyPr/>
          <a:lstStyle/>
          <a:p>
            <a:r>
              <a:rPr lang="en-US"/>
              <a:t>IT Industry-Academia Bridge Program</a:t>
            </a:r>
          </a:p>
        </p:txBody>
      </p:sp>
      <p:sp>
        <p:nvSpPr>
          <p:cNvPr id="9" name="Slide Number Placeholder 8"/>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749068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31D81E-083C-45EE-B807-4E79B9577858}" type="datetime1">
              <a:rPr lang="en-US" smtClean="0"/>
              <a:t>5/16/2022</a:t>
            </a:fld>
            <a:endParaRPr lang="en-US"/>
          </a:p>
        </p:txBody>
      </p:sp>
      <p:sp>
        <p:nvSpPr>
          <p:cNvPr id="4" name="Footer Placeholder 3"/>
          <p:cNvSpPr>
            <a:spLocks noGrp="1"/>
          </p:cNvSpPr>
          <p:nvPr>
            <p:ph type="ftr" sz="quarter" idx="11"/>
          </p:nvPr>
        </p:nvSpPr>
        <p:spPr/>
        <p:txBody>
          <a:bodyPr/>
          <a:lstStyle/>
          <a:p>
            <a:r>
              <a:rPr lang="en-US"/>
              <a:t>IT Industry-Academia Bridge Program</a:t>
            </a:r>
          </a:p>
        </p:txBody>
      </p:sp>
      <p:sp>
        <p:nvSpPr>
          <p:cNvPr id="5" name="Slide Number Placeholder 4"/>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217094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81299-554B-48CC-965A-BF4495463D1B}" type="datetime1">
              <a:rPr lang="en-US" smtClean="0"/>
              <a:t>5/16/2022</a:t>
            </a:fld>
            <a:endParaRPr lang="en-US"/>
          </a:p>
        </p:txBody>
      </p:sp>
      <p:sp>
        <p:nvSpPr>
          <p:cNvPr id="3" name="Footer Placeholder 2"/>
          <p:cNvSpPr>
            <a:spLocks noGrp="1"/>
          </p:cNvSpPr>
          <p:nvPr>
            <p:ph type="ftr" sz="quarter" idx="11"/>
          </p:nvPr>
        </p:nvSpPr>
        <p:spPr/>
        <p:txBody>
          <a:bodyPr/>
          <a:lstStyle/>
          <a:p>
            <a:r>
              <a:rPr lang="en-US"/>
              <a:t>IT Industry-Academia Bridge Program</a:t>
            </a:r>
          </a:p>
        </p:txBody>
      </p:sp>
      <p:sp>
        <p:nvSpPr>
          <p:cNvPr id="4" name="Slide Number Placeholder 3"/>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440596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9580748-8DD1-475E-B624-BDEAED64B0BF}" type="datetime1">
              <a:rPr lang="en-US" smtClean="0"/>
              <a:t>5/16/2022</a:t>
            </a:fld>
            <a:endParaRPr lang="en-US"/>
          </a:p>
        </p:txBody>
      </p:sp>
      <p:sp>
        <p:nvSpPr>
          <p:cNvPr id="6" name="Footer Placeholder 5"/>
          <p:cNvSpPr>
            <a:spLocks noGrp="1"/>
          </p:cNvSpPr>
          <p:nvPr>
            <p:ph type="ftr" sz="quarter" idx="11"/>
          </p:nvPr>
        </p:nvSpPr>
        <p:spPr/>
        <p:txBody>
          <a:bodyPr/>
          <a:lstStyle/>
          <a:p>
            <a:r>
              <a:rPr lang="en-US"/>
              <a:t>IT Industry-Academia Bridge Program</a:t>
            </a:r>
          </a:p>
        </p:txBody>
      </p:sp>
      <p:sp>
        <p:nvSpPr>
          <p:cNvPr id="7" name="Slide Number Placeholder 6"/>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1847591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595C81-ABA7-4EA6-9A2B-7847E819BF33}" type="datetime1">
              <a:rPr lang="en-US" smtClean="0"/>
              <a:t>5/16/2022</a:t>
            </a:fld>
            <a:endParaRPr lang="en-US"/>
          </a:p>
        </p:txBody>
      </p:sp>
      <p:sp>
        <p:nvSpPr>
          <p:cNvPr id="6" name="Footer Placeholder 5"/>
          <p:cNvSpPr>
            <a:spLocks noGrp="1"/>
          </p:cNvSpPr>
          <p:nvPr>
            <p:ph type="ftr" sz="quarter" idx="11"/>
          </p:nvPr>
        </p:nvSpPr>
        <p:spPr/>
        <p:txBody>
          <a:bodyPr/>
          <a:lstStyle/>
          <a:p>
            <a:r>
              <a:rPr lang="en-US"/>
              <a:t>IT Industry-Academia Bridge Program</a:t>
            </a:r>
          </a:p>
        </p:txBody>
      </p:sp>
      <p:sp>
        <p:nvSpPr>
          <p:cNvPr id="7" name="Slide Number Placeholder 6"/>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362963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937246-9EE9-4ECB-8BB3-D1F347E5C363}" type="datetime1">
              <a:rPr lang="en-US" smtClean="0"/>
              <a:t>5/16/2022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IT Industry-Academia Bridge Program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6EE78D-3A55-4166-9906-926CAD5E0DCA}" type="slidenum">
              <a:rPr lang="en-US" smtClean="0"/>
              <a:t>‹#›</a:t>
            </a:fld>
            <a:endParaRPr lang="en-US"/>
          </a:p>
        </p:txBody>
      </p:sp>
    </p:spTree>
    <p:extLst>
      <p:ext uri="{BB962C8B-B14F-4D97-AF65-F5344CB8AC3E}">
        <p14:creationId xmlns:p14="http://schemas.microsoft.com/office/powerpoint/2010/main" val="1910015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8909538" y="3133898"/>
            <a:ext cx="3375287" cy="3724102"/>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42185" y="5287348"/>
            <a:ext cx="2567353" cy="102796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8437" y="5434441"/>
            <a:ext cx="1060999" cy="88087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407" y="5434441"/>
            <a:ext cx="2975931" cy="880876"/>
          </a:xfrm>
          <a:prstGeom prst="rect">
            <a:avLst/>
          </a:prstGeom>
        </p:spPr>
      </p:pic>
      <p:sp>
        <p:nvSpPr>
          <p:cNvPr id="10" name="TextBox 9"/>
          <p:cNvSpPr txBox="1"/>
          <p:nvPr/>
        </p:nvSpPr>
        <p:spPr>
          <a:xfrm>
            <a:off x="1033413" y="2142513"/>
            <a:ext cx="6834554" cy="769441"/>
          </a:xfrm>
          <a:prstGeom prst="rect">
            <a:avLst/>
          </a:prstGeom>
          <a:noFill/>
        </p:spPr>
        <p:txBody>
          <a:bodyPr wrap="square" rtlCol="0">
            <a:spAutoFit/>
          </a:bodyPr>
          <a:lstStyle/>
          <a:p>
            <a:r>
              <a:rPr lang="en-US" sz="4400" b="1" dirty="0"/>
              <a:t>Flutter – Lecture 7</a:t>
            </a:r>
          </a:p>
        </p:txBody>
      </p:sp>
      <p:sp>
        <p:nvSpPr>
          <p:cNvPr id="2" name="Footer Placeholder 1"/>
          <p:cNvSpPr>
            <a:spLocks noGrp="1"/>
          </p:cNvSpPr>
          <p:nvPr>
            <p:ph type="ftr" sz="quarter" idx="11"/>
          </p:nvPr>
        </p:nvSpPr>
        <p:spPr>
          <a:xfrm>
            <a:off x="4038600" y="6446503"/>
            <a:ext cx="4114800" cy="365125"/>
          </a:xfrm>
        </p:spPr>
        <p:txBody>
          <a:bodyPr/>
          <a:lstStyle/>
          <a:p>
            <a:r>
              <a:rPr lang="en-US"/>
              <a:t>IT Industry-Academia Bridge Program</a:t>
            </a:r>
          </a:p>
        </p:txBody>
      </p:sp>
    </p:spTree>
    <p:extLst>
      <p:ext uri="{BB962C8B-B14F-4D97-AF65-F5344CB8AC3E}">
        <p14:creationId xmlns:p14="http://schemas.microsoft.com/office/powerpoint/2010/main" val="262308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9"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8"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5" y="5203766"/>
            <a:ext cx="1602970"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lstStyle/>
          <a:p>
            <a:r>
              <a:rPr lang="en-US" dirty="0"/>
              <a:t>Container Properties</a:t>
            </a:r>
            <a:endParaRPr lang="en-GB" dirty="0"/>
          </a:p>
        </p:txBody>
      </p:sp>
      <p:sp>
        <p:nvSpPr>
          <p:cNvPr id="9" name="Content Placeholder 8"/>
          <p:cNvSpPr>
            <a:spLocks noGrp="1"/>
          </p:cNvSpPr>
          <p:nvPr>
            <p:ph idx="1"/>
          </p:nvPr>
        </p:nvSpPr>
        <p:spPr/>
        <p:txBody>
          <a:bodyPr>
            <a:normAutofit fontScale="85000" lnSpcReduction="20000"/>
          </a:bodyPr>
          <a:lstStyle/>
          <a:p>
            <a:pPr lvl="0"/>
            <a:r>
              <a:rPr lang="en-US" b="1" dirty="0"/>
              <a:t>child</a:t>
            </a:r>
            <a:r>
              <a:rPr lang="en-US" dirty="0"/>
              <a:t>:  Container widget has a property ‘child:’ which stores its children. The child class can be any widget. Let us take an example, taking a text widget as a child</a:t>
            </a:r>
            <a:r>
              <a:rPr lang="en-GB" dirty="0"/>
              <a:t>. </a:t>
            </a:r>
          </a:p>
          <a:p>
            <a:pPr lvl="0"/>
            <a:r>
              <a:rPr lang="en-US" b="1" dirty="0"/>
              <a:t>color</a:t>
            </a:r>
            <a:r>
              <a:rPr lang="en-US" dirty="0"/>
              <a:t>:  The color property sets the background color of the entire container. </a:t>
            </a:r>
          </a:p>
          <a:p>
            <a:pPr lvl="0"/>
            <a:r>
              <a:rPr lang="en-US" b="1" dirty="0"/>
              <a:t>height and width:</a:t>
            </a:r>
            <a:r>
              <a:rPr lang="en-US" dirty="0"/>
              <a:t> By default, a container class takes the space that is required by the child. We can also specify height and width to the container based on our requirements.</a:t>
            </a:r>
          </a:p>
          <a:p>
            <a:r>
              <a:rPr lang="en-US" dirty="0"/>
              <a:t> </a:t>
            </a:r>
            <a:r>
              <a:rPr lang="en-US" b="1" dirty="0"/>
              <a:t>margin:</a:t>
            </a:r>
            <a:r>
              <a:rPr lang="en-US" dirty="0"/>
              <a:t> The margin is used to create an empty space around the container. </a:t>
            </a:r>
            <a:endParaRPr lang="en-GB" dirty="0"/>
          </a:p>
          <a:p>
            <a:pPr lvl="0"/>
            <a:r>
              <a:rPr lang="en-US" b="1" dirty="0"/>
              <a:t>5. padding: </a:t>
            </a:r>
            <a:r>
              <a:rPr lang="en-US" dirty="0"/>
              <a:t>The padding is used to give space form the border of the container form its children. </a:t>
            </a:r>
            <a:r>
              <a:rPr lang="en-GB" dirty="0"/>
              <a:t>padding: </a:t>
            </a:r>
            <a:r>
              <a:rPr lang="en-GB" dirty="0" err="1"/>
              <a:t>EdgeInsets.all</a:t>
            </a:r>
            <a:r>
              <a:rPr lang="en-GB" dirty="0"/>
              <a:t>(30),</a:t>
            </a:r>
          </a:p>
          <a:p>
            <a:pPr lvl="0"/>
            <a:r>
              <a:rPr lang="en-US" b="1" dirty="0"/>
              <a:t>6.</a:t>
            </a:r>
            <a:r>
              <a:rPr lang="en-US" dirty="0"/>
              <a:t> </a:t>
            </a:r>
            <a:r>
              <a:rPr lang="en-US" b="1" dirty="0"/>
              <a:t>alignment: </a:t>
            </a:r>
            <a:r>
              <a:rPr lang="en-US" dirty="0"/>
              <a:t>The alignment is used to position the child within the container. We can align in different ways: bottom, bottom center, left, right, etc. </a:t>
            </a:r>
            <a:endParaRPr lang="en-GB" dirty="0"/>
          </a:p>
          <a:p>
            <a:r>
              <a:rPr lang="en-US" b="1" dirty="0"/>
              <a:t>decoration</a:t>
            </a:r>
            <a:r>
              <a:rPr lang="en-US" dirty="0"/>
              <a:t>: The decoration property is used to decorate the box (e.g. give a border). </a:t>
            </a:r>
            <a:r>
              <a:rPr lang="en-US" dirty="0" err="1"/>
              <a:t>Th</a:t>
            </a:r>
            <a:endParaRPr lang="en-GB" dirty="0"/>
          </a:p>
        </p:txBody>
      </p:sp>
      <p:sp>
        <p:nvSpPr>
          <p:cNvPr id="2" name="Footer Placeholder 1"/>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2818252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771498" y="656001"/>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11" name="TextBox 10"/>
          <p:cNvSpPr txBox="1"/>
          <p:nvPr/>
        </p:nvSpPr>
        <p:spPr>
          <a:xfrm>
            <a:off x="1250532" y="5854580"/>
            <a:ext cx="184731" cy="523220"/>
          </a:xfrm>
          <a:prstGeom prst="rect">
            <a:avLst/>
          </a:prstGeom>
          <a:noFill/>
        </p:spPr>
        <p:txBody>
          <a:bodyPr wrap="none" lIns="91440" tIns="45720" rIns="91440" bIns="45720" rtlCol="0" anchor="t">
            <a:spAutoFit/>
          </a:bodyPr>
          <a:lstStyle/>
          <a:p>
            <a:endParaRPr lang="en-US" sz="2800" b="1" dirty="0">
              <a:ea typeface="Calibri"/>
              <a:cs typeface="Calibri"/>
            </a:endParaRPr>
          </a:p>
        </p:txBody>
      </p:sp>
      <p:sp>
        <p:nvSpPr>
          <p:cNvPr id="9" name="Isosceles Triangle 3">
            <a:extLst>
              <a:ext uri="{FF2B5EF4-FFF2-40B4-BE49-F238E27FC236}">
                <a16:creationId xmlns:a16="http://schemas.microsoft.com/office/drawing/2014/main" id="{00D729C2-A19B-7576-4C97-DF1C42A75D38}"/>
              </a:ext>
            </a:extLst>
          </p:cNvPr>
          <p:cNvSpPr/>
          <p:nvPr/>
        </p:nvSpPr>
        <p:spPr>
          <a:xfrm flipH="1" flipV="1">
            <a:off x="1276199" y="487767"/>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3">
            <a:extLst>
              <a:ext uri="{FF2B5EF4-FFF2-40B4-BE49-F238E27FC236}">
                <a16:creationId xmlns:a16="http://schemas.microsoft.com/office/drawing/2014/main" id="{12741AE1-298B-1601-8802-D88248A56A01}"/>
              </a:ext>
            </a:extLst>
          </p:cNvPr>
          <p:cNvSpPr/>
          <p:nvPr/>
        </p:nvSpPr>
        <p:spPr>
          <a:xfrm flipH="1" flipV="1">
            <a:off x="632952" y="1190390"/>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Expanded</a:t>
            </a:r>
            <a:endParaRPr lang="en-GB" dirty="0"/>
          </a:p>
        </p:txBody>
      </p:sp>
      <p:sp>
        <p:nvSpPr>
          <p:cNvPr id="4" name="Content Placeholder 3"/>
          <p:cNvSpPr>
            <a:spLocks noGrp="1"/>
          </p:cNvSpPr>
          <p:nvPr>
            <p:ph idx="1"/>
          </p:nvPr>
        </p:nvSpPr>
        <p:spPr>
          <a:xfrm>
            <a:off x="838200" y="1511908"/>
            <a:ext cx="10515600" cy="4939692"/>
          </a:xfrm>
        </p:spPr>
        <p:txBody>
          <a:bodyPr>
            <a:normAutofit fontScale="77500" lnSpcReduction="20000"/>
          </a:bodyPr>
          <a:lstStyle/>
          <a:p>
            <a:pPr marL="0" indent="0">
              <a:buNone/>
            </a:pPr>
            <a:r>
              <a:rPr lang="en-GB" dirty="0"/>
              <a:t>Using an Expended widget makes a child of a Row, Column, or Flex expand to fill the available space in the main axis.</a:t>
            </a:r>
          </a:p>
          <a:p>
            <a:pPr marL="0" indent="0">
              <a:buNone/>
            </a:pPr>
            <a:r>
              <a:rPr lang="en-US" dirty="0"/>
              <a:t>Expanded widget makes a child of a Row, Column, or Flex expand to fill the available space along the main axis (e.g., horizontally for a Row or vertically for a Column).</a:t>
            </a:r>
          </a:p>
          <a:p>
            <a:pPr marL="0" indent="0">
              <a:buNone/>
            </a:pPr>
            <a:r>
              <a:rPr lang="en-US" dirty="0"/>
              <a:t>Expanded is a single child widget</a:t>
            </a:r>
          </a:p>
          <a:p>
            <a:pPr marL="457200" lvl="1" indent="0">
              <a:buNone/>
            </a:pPr>
            <a:r>
              <a:rPr lang="en-US" i="1" dirty="0"/>
              <a:t>child: Row(`</a:t>
            </a:r>
            <a:endParaRPr lang="en-GB" i="1" dirty="0"/>
          </a:p>
          <a:p>
            <a:pPr marL="457200" lvl="1" indent="0">
              <a:buNone/>
            </a:pPr>
            <a:r>
              <a:rPr lang="en-US" i="1" dirty="0"/>
              <a:t>          children: &lt;Widget&gt;[</a:t>
            </a:r>
            <a:endParaRPr lang="en-GB" i="1" dirty="0"/>
          </a:p>
          <a:p>
            <a:pPr marL="457200" lvl="1" indent="0">
              <a:buNone/>
            </a:pPr>
            <a:r>
              <a:rPr lang="en-US" i="1" dirty="0"/>
              <a:t>            Expanded(</a:t>
            </a:r>
            <a:endParaRPr lang="en-GB" i="1" dirty="0"/>
          </a:p>
          <a:p>
            <a:pPr marL="457200" lvl="1" indent="0">
              <a:buNone/>
            </a:pPr>
            <a:r>
              <a:rPr lang="en-US" i="1" dirty="0"/>
              <a:t>              flex: 2,</a:t>
            </a:r>
            <a:endParaRPr lang="en-GB" i="1" dirty="0"/>
          </a:p>
          <a:p>
            <a:pPr marL="457200" lvl="1" indent="0">
              <a:buNone/>
            </a:pPr>
            <a:r>
              <a:rPr lang="en-US" i="1" dirty="0"/>
              <a:t>              child: Container(</a:t>
            </a:r>
            <a:endParaRPr lang="en-GB" i="1" dirty="0"/>
          </a:p>
          <a:p>
            <a:pPr marL="457200" lvl="1" indent="0">
              <a:buNone/>
            </a:pPr>
            <a:r>
              <a:rPr lang="en-US" i="1" dirty="0"/>
              <a:t>	), ),</a:t>
            </a:r>
            <a:endParaRPr lang="en-GB" i="1" dirty="0"/>
          </a:p>
          <a:p>
            <a:pPr marL="457200" lvl="1" indent="0">
              <a:buNone/>
            </a:pPr>
            <a:r>
              <a:rPr lang="en-US" i="1" dirty="0"/>
              <a:t>            Expanded(</a:t>
            </a:r>
            <a:endParaRPr lang="en-GB" i="1" dirty="0"/>
          </a:p>
          <a:p>
            <a:pPr marL="457200" lvl="1" indent="0">
              <a:buNone/>
            </a:pPr>
            <a:r>
              <a:rPr lang="en-US" i="1" dirty="0"/>
              <a:t>              flex: 1</a:t>
            </a:r>
            <a:endParaRPr lang="en-GB" i="1" dirty="0"/>
          </a:p>
          <a:p>
            <a:pPr marL="457200" lvl="1" indent="0">
              <a:buNone/>
            </a:pPr>
            <a:r>
              <a:rPr lang="en-US" i="1" dirty="0"/>
              <a:t>              child: Container(</a:t>
            </a:r>
            <a:endParaRPr lang="en-GB" i="1" dirty="0"/>
          </a:p>
          <a:p>
            <a:pPr marL="457200" lvl="1" indent="0">
              <a:buNone/>
            </a:pPr>
            <a:r>
              <a:rPr lang="en-US" i="1" dirty="0"/>
              <a:t>),   ),  ],  ),</a:t>
            </a:r>
          </a:p>
          <a:p>
            <a:pPr marL="457200" lvl="1" indent="0">
              <a:buNone/>
            </a:pPr>
            <a:r>
              <a:rPr lang="en-US" dirty="0"/>
              <a:t>The flex property of Expanded decide the area covered by container in a row.</a:t>
            </a:r>
            <a:endParaRPr lang="en-GB" i="1" dirty="0"/>
          </a:p>
        </p:txBody>
      </p:sp>
      <p:sp>
        <p:nvSpPr>
          <p:cNvPr id="3" name="Footer Placeholder 2"/>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3140349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Center, </a:t>
            </a:r>
            <a:r>
              <a:rPr lang="en-US" dirty="0" err="1"/>
              <a:t>SizeBox</a:t>
            </a:r>
            <a:r>
              <a:rPr lang="en-US" dirty="0"/>
              <a:t>, Align Widgets</a:t>
            </a:r>
            <a:endParaRPr lang="en-GB" dirty="0"/>
          </a:p>
        </p:txBody>
      </p:sp>
      <p:sp>
        <p:nvSpPr>
          <p:cNvPr id="3" name="Content Placeholder 2"/>
          <p:cNvSpPr>
            <a:spLocks noGrp="1"/>
          </p:cNvSpPr>
          <p:nvPr>
            <p:ph idx="1"/>
          </p:nvPr>
        </p:nvSpPr>
        <p:spPr>
          <a:xfrm>
            <a:off x="838200" y="1825624"/>
            <a:ext cx="10515600" cy="4856529"/>
          </a:xfrm>
        </p:spPr>
        <p:txBody>
          <a:bodyPr>
            <a:normAutofit fontScale="92500" lnSpcReduction="20000"/>
          </a:bodyPr>
          <a:lstStyle/>
          <a:p>
            <a:r>
              <a:rPr lang="en-US" b="1" dirty="0"/>
              <a:t>Center:</a:t>
            </a:r>
            <a:r>
              <a:rPr lang="en-US" dirty="0"/>
              <a:t> This widget allows you to center the child widget within itself.</a:t>
            </a:r>
          </a:p>
          <a:p>
            <a:r>
              <a:rPr lang="en-US" b="1" dirty="0" err="1"/>
              <a:t>SizedBox</a:t>
            </a:r>
            <a:r>
              <a:rPr lang="en-US" b="1" dirty="0"/>
              <a:t>:</a:t>
            </a:r>
            <a:r>
              <a:rPr lang="en-US" dirty="0"/>
              <a:t> This widget allows you to give the specified size to the child widget through all screens. Normally we use it to make space between two widgets</a:t>
            </a:r>
          </a:p>
          <a:p>
            <a:r>
              <a:rPr lang="en-US" b="1" dirty="0"/>
              <a:t>Align:</a:t>
            </a:r>
            <a:r>
              <a:rPr lang="en-US" dirty="0"/>
              <a:t> It is a widget, which aligns its child widget within itself and sizes it based on the child's size.</a:t>
            </a:r>
          </a:p>
          <a:p>
            <a:pPr marL="1371600" lvl="3" indent="0">
              <a:buNone/>
            </a:pPr>
            <a:r>
              <a:rPr lang="en-GB" sz="2100" i="1" dirty="0"/>
              <a:t>Container(  </a:t>
            </a:r>
          </a:p>
          <a:p>
            <a:pPr marL="1371600" lvl="3" indent="0">
              <a:buNone/>
            </a:pPr>
            <a:r>
              <a:rPr lang="en-GB" sz="2100" i="1" dirty="0"/>
              <a:t>    height: 110.0,  </a:t>
            </a:r>
          </a:p>
          <a:p>
            <a:pPr marL="1371600" lvl="3" indent="0">
              <a:buNone/>
            </a:pPr>
            <a:r>
              <a:rPr lang="en-GB" sz="2100" i="1" dirty="0"/>
              <a:t>    width: 110.0,  </a:t>
            </a:r>
          </a:p>
          <a:p>
            <a:pPr marL="1371600" lvl="3" indent="0">
              <a:buNone/>
            </a:pPr>
            <a:r>
              <a:rPr lang="en-GB" sz="2100" i="1" dirty="0"/>
              <a:t>    </a:t>
            </a:r>
            <a:r>
              <a:rPr lang="en-GB" sz="2100" i="1" dirty="0" err="1"/>
              <a:t>color</a:t>
            </a:r>
            <a:r>
              <a:rPr lang="en-GB" sz="2100" i="1" dirty="0"/>
              <a:t>: </a:t>
            </a:r>
            <a:r>
              <a:rPr lang="en-GB" sz="2100" i="1" dirty="0" err="1"/>
              <a:t>Colors.blue</a:t>
            </a:r>
            <a:r>
              <a:rPr lang="en-GB" sz="2100" i="1" dirty="0"/>
              <a:t>,  </a:t>
            </a:r>
          </a:p>
          <a:p>
            <a:pPr marL="1371600" lvl="3" indent="0">
              <a:buNone/>
            </a:pPr>
            <a:r>
              <a:rPr lang="en-GB" sz="2100" i="1" dirty="0"/>
              <a:t>    child: Align(  </a:t>
            </a:r>
          </a:p>
          <a:p>
            <a:pPr marL="1371600" lvl="3" indent="0">
              <a:buNone/>
            </a:pPr>
            <a:r>
              <a:rPr lang="en-GB" sz="2100" i="1" dirty="0"/>
              <a:t>      alignment: </a:t>
            </a:r>
            <a:r>
              <a:rPr lang="en-GB" sz="2100" i="1" dirty="0" err="1"/>
              <a:t>Alignment.topLeft</a:t>
            </a:r>
            <a:r>
              <a:rPr lang="en-GB" sz="2100" i="1" dirty="0"/>
              <a:t>,  </a:t>
            </a:r>
          </a:p>
          <a:p>
            <a:pPr marL="1371600" lvl="3" indent="0">
              <a:buNone/>
            </a:pPr>
            <a:r>
              <a:rPr lang="en-GB" sz="2100" i="1" dirty="0"/>
              <a:t>      child: </a:t>
            </a:r>
            <a:r>
              <a:rPr lang="en-GB" sz="2100" i="1" dirty="0" err="1"/>
              <a:t>FlutterLogo</a:t>
            </a:r>
            <a:r>
              <a:rPr lang="en-GB" sz="2100" i="1" dirty="0"/>
              <a:t>(  </a:t>
            </a:r>
          </a:p>
          <a:p>
            <a:pPr marL="1371600" lvl="3" indent="0">
              <a:buNone/>
            </a:pPr>
            <a:r>
              <a:rPr lang="en-GB" sz="2100" i="1" dirty="0"/>
              <a:t>        size: 50,  </a:t>
            </a:r>
          </a:p>
          <a:p>
            <a:pPr marL="1371600" lvl="3" indent="0">
              <a:buNone/>
            </a:pPr>
            <a:r>
              <a:rPr lang="en-GB" sz="2100" i="1" dirty="0"/>
              <a:t>      ),  ),  ),  </a:t>
            </a:r>
          </a:p>
          <a:p>
            <a:pPr marL="0" indent="0">
              <a:buNone/>
            </a:pPr>
            <a:endParaRPr lang="en-GB" sz="3100" i="1" dirty="0"/>
          </a:p>
        </p:txBody>
      </p:sp>
      <p:sp>
        <p:nvSpPr>
          <p:cNvPr id="4" name="Footer Placeholder 3"/>
          <p:cNvSpPr>
            <a:spLocks noGrp="1"/>
          </p:cNvSpPr>
          <p:nvPr>
            <p:ph type="ftr" sz="quarter" idx="11"/>
          </p:nvPr>
        </p:nvSpPr>
        <p:spPr/>
        <p:txBody>
          <a:bodyPr/>
          <a:lstStyle/>
          <a:p>
            <a:r>
              <a:rPr lang="en-US"/>
              <a:t>IT Industry-Academia Bridge Program</a:t>
            </a:r>
          </a:p>
        </p:txBody>
      </p:sp>
      <p:sp>
        <p:nvSpPr>
          <p:cNvPr id="8" name="Isosceles Triangle 3">
            <a:extLst>
              <a:ext uri="{FF2B5EF4-FFF2-40B4-BE49-F238E27FC236}">
                <a16:creationId xmlns:a16="http://schemas.microsoft.com/office/drawing/2014/main" id="{7F27FF26-FDAB-4534-9905-E9506D45C1CC}"/>
              </a:ext>
            </a:extLst>
          </p:cNvPr>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36B26B0-5A87-4D33-8FBC-8608C37F68CB}"/>
              </a:ext>
            </a:extLst>
          </p:cNvPr>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5EEC1D8-89DB-4293-9CC7-1ADBDA5D6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0782" y="500988"/>
            <a:ext cx="3026751" cy="899377"/>
          </a:xfrm>
          <a:prstGeom prst="rect">
            <a:avLst/>
          </a:prstGeom>
        </p:spPr>
      </p:pic>
    </p:spTree>
    <p:extLst>
      <p:ext uri="{BB962C8B-B14F-4D97-AF65-F5344CB8AC3E}">
        <p14:creationId xmlns:p14="http://schemas.microsoft.com/office/powerpoint/2010/main" val="3551370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A711-4C89-407D-82E0-D002E4DA2885}"/>
              </a:ext>
            </a:extLst>
          </p:cNvPr>
          <p:cNvSpPr>
            <a:spLocks noGrp="1"/>
          </p:cNvSpPr>
          <p:nvPr>
            <p:ph type="title"/>
          </p:nvPr>
        </p:nvSpPr>
        <p:spPr/>
        <p:txBody>
          <a:bodyPr/>
          <a:lstStyle/>
          <a:p>
            <a:r>
              <a:rPr lang="en-US" dirty="0"/>
              <a:t>Summary</a:t>
            </a:r>
            <a:endParaRPr lang="en-PK" dirty="0"/>
          </a:p>
        </p:txBody>
      </p:sp>
      <p:sp>
        <p:nvSpPr>
          <p:cNvPr id="3" name="Content Placeholder 2">
            <a:extLst>
              <a:ext uri="{FF2B5EF4-FFF2-40B4-BE49-F238E27FC236}">
                <a16:creationId xmlns:a16="http://schemas.microsoft.com/office/drawing/2014/main" id="{2C168BBF-002C-450D-BE30-B5BFD8543E23}"/>
              </a:ext>
            </a:extLst>
          </p:cNvPr>
          <p:cNvSpPr>
            <a:spLocks noGrp="1"/>
          </p:cNvSpPr>
          <p:nvPr>
            <p:ph idx="1"/>
          </p:nvPr>
        </p:nvSpPr>
        <p:spPr>
          <a:xfrm>
            <a:off x="838200" y="1690688"/>
            <a:ext cx="10515600" cy="4351338"/>
          </a:xfrm>
        </p:spPr>
        <p:txBody>
          <a:bodyPr>
            <a:normAutofit/>
          </a:bodyPr>
          <a:lstStyle/>
          <a:p>
            <a:pPr marL="0" indent="0">
              <a:buNone/>
            </a:pPr>
            <a:r>
              <a:rPr lang="en-US" sz="3600" dirty="0"/>
              <a:t>Today we have learned about:</a:t>
            </a:r>
          </a:p>
          <a:p>
            <a:pPr marL="0" indent="0">
              <a:buNone/>
            </a:pPr>
            <a:endParaRPr lang="en-US" sz="2400" dirty="0">
              <a:effectLst/>
              <a:ea typeface="Calibri" panose="020F0502020204030204" pitchFamily="34" charset="0"/>
              <a:cs typeface="Times New Roman" panose="02020603050405020304" pitchFamily="18" charset="0"/>
            </a:endParaRPr>
          </a:p>
          <a:p>
            <a:r>
              <a:rPr lang="en-US" sz="2400" dirty="0"/>
              <a:t>Column Widget</a:t>
            </a:r>
          </a:p>
          <a:p>
            <a:r>
              <a:rPr lang="en-US" sz="2400" dirty="0"/>
              <a:t>Row Widget</a:t>
            </a:r>
          </a:p>
          <a:p>
            <a:r>
              <a:rPr lang="en-US" sz="2400" dirty="0"/>
              <a:t>Padding &amp; Margin Widget</a:t>
            </a:r>
          </a:p>
          <a:p>
            <a:r>
              <a:rPr lang="en-US" sz="2400" dirty="0"/>
              <a:t>Container</a:t>
            </a:r>
          </a:p>
          <a:p>
            <a:r>
              <a:rPr lang="en-US" sz="2400" dirty="0"/>
              <a:t>Expanded Widget</a:t>
            </a:r>
          </a:p>
          <a:p>
            <a:r>
              <a:rPr lang="en-US" sz="2400" dirty="0"/>
              <a:t>Center </a:t>
            </a:r>
            <a:r>
              <a:rPr lang="en-US" sz="2400" dirty="0" err="1"/>
              <a:t>SizeBox</a:t>
            </a:r>
            <a:r>
              <a:rPr lang="en-US" sz="2400" dirty="0"/>
              <a:t>, Align Widgets</a:t>
            </a:r>
          </a:p>
          <a:p>
            <a:pPr marL="36900" indent="0">
              <a:buNone/>
            </a:pPr>
            <a:endParaRPr lang="en-US" sz="2400" dirty="0"/>
          </a:p>
          <a:p>
            <a:pPr marL="0" indent="0">
              <a:buNone/>
            </a:pPr>
            <a:endParaRPr lang="en-US" sz="2400" dirty="0"/>
          </a:p>
          <a:p>
            <a:endParaRPr lang="en-US" sz="2400" dirty="0"/>
          </a:p>
          <a:p>
            <a:pPr marL="0" indent="0">
              <a:buNone/>
            </a:pPr>
            <a:endParaRPr lang="en-US" sz="2400" dirty="0"/>
          </a:p>
          <a:p>
            <a:pPr marL="0" indent="0">
              <a:buNone/>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4" name="Footer Placeholder 3">
            <a:extLst>
              <a:ext uri="{FF2B5EF4-FFF2-40B4-BE49-F238E27FC236}">
                <a16:creationId xmlns:a16="http://schemas.microsoft.com/office/drawing/2014/main" id="{2612C155-7EA7-48F7-8580-6D177FA5AE16}"/>
              </a:ext>
            </a:extLst>
          </p:cNvPr>
          <p:cNvSpPr>
            <a:spLocks noGrp="1"/>
          </p:cNvSpPr>
          <p:nvPr>
            <p:ph type="ftr" sz="quarter" idx="11"/>
          </p:nvPr>
        </p:nvSpPr>
        <p:spPr/>
        <p:txBody>
          <a:bodyPr/>
          <a:lstStyle/>
          <a:p>
            <a:r>
              <a:rPr lang="en-US"/>
              <a:t>IT Industry-Academia Bridge Program</a:t>
            </a:r>
          </a:p>
        </p:txBody>
      </p:sp>
      <p:sp>
        <p:nvSpPr>
          <p:cNvPr id="5" name="Isosceles Triangle 3">
            <a:extLst>
              <a:ext uri="{FF2B5EF4-FFF2-40B4-BE49-F238E27FC236}">
                <a16:creationId xmlns:a16="http://schemas.microsoft.com/office/drawing/2014/main" id="{A7BBE944-724E-47B6-8546-F878895367FA}"/>
              </a:ext>
            </a:extLst>
          </p:cNvPr>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6DDAE02-12E6-407D-BDEB-61BBF590BB63}"/>
              </a:ext>
            </a:extLst>
          </p:cNvPr>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0AC9CB5-6E47-4F0C-B720-F9EF61328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0782" y="500988"/>
            <a:ext cx="3026751" cy="899377"/>
          </a:xfrm>
          <a:prstGeom prst="rect">
            <a:avLst/>
          </a:prstGeom>
        </p:spPr>
      </p:pic>
    </p:spTree>
    <p:extLst>
      <p:ext uri="{BB962C8B-B14F-4D97-AF65-F5344CB8AC3E}">
        <p14:creationId xmlns:p14="http://schemas.microsoft.com/office/powerpoint/2010/main" val="245356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A711-4C89-407D-82E0-D002E4DA2885}"/>
              </a:ext>
            </a:extLst>
          </p:cNvPr>
          <p:cNvSpPr>
            <a:spLocks noGrp="1"/>
          </p:cNvSpPr>
          <p:nvPr>
            <p:ph type="title"/>
          </p:nvPr>
        </p:nvSpPr>
        <p:spPr/>
        <p:txBody>
          <a:bodyPr/>
          <a:lstStyle/>
          <a:p>
            <a:r>
              <a:rPr lang="en-US" dirty="0"/>
              <a:t>In Next Lecture:</a:t>
            </a:r>
            <a:endParaRPr lang="en-PK" dirty="0"/>
          </a:p>
        </p:txBody>
      </p:sp>
      <p:sp>
        <p:nvSpPr>
          <p:cNvPr id="3" name="Content Placeholder 2">
            <a:extLst>
              <a:ext uri="{FF2B5EF4-FFF2-40B4-BE49-F238E27FC236}">
                <a16:creationId xmlns:a16="http://schemas.microsoft.com/office/drawing/2014/main" id="{2C168BBF-002C-450D-BE30-B5BFD8543E23}"/>
              </a:ext>
            </a:extLst>
          </p:cNvPr>
          <p:cNvSpPr>
            <a:spLocks noGrp="1"/>
          </p:cNvSpPr>
          <p:nvPr>
            <p:ph idx="1"/>
          </p:nvPr>
        </p:nvSpPr>
        <p:spPr>
          <a:xfrm>
            <a:off x="838200" y="1690688"/>
            <a:ext cx="10515600" cy="4351338"/>
          </a:xfrm>
        </p:spPr>
        <p:txBody>
          <a:bodyPr>
            <a:normAutofit/>
          </a:bodyPr>
          <a:lstStyle/>
          <a:p>
            <a:pPr marL="0" indent="0">
              <a:buNone/>
            </a:pPr>
            <a:r>
              <a:rPr lang="en-US" sz="3600" dirty="0"/>
              <a:t>We will Cover:</a:t>
            </a:r>
          </a:p>
          <a:p>
            <a:endParaRPr lang="en-US" sz="2400" dirty="0"/>
          </a:p>
          <a:p>
            <a:r>
              <a:rPr lang="en-US" sz="2400" dirty="0"/>
              <a:t>Stack</a:t>
            </a:r>
          </a:p>
          <a:p>
            <a:r>
              <a:rPr lang="en-US" sz="2400" dirty="0" err="1"/>
              <a:t>IndexStack</a:t>
            </a:r>
            <a:endParaRPr lang="en-US" sz="2400" dirty="0"/>
          </a:p>
          <a:p>
            <a:r>
              <a:rPr lang="en-US" sz="2400" dirty="0"/>
              <a:t>Forms</a:t>
            </a:r>
          </a:p>
          <a:p>
            <a:r>
              <a:rPr lang="en-US" sz="2400" dirty="0" err="1"/>
              <a:t>AlertDialog</a:t>
            </a:r>
            <a:endParaRPr lang="en-US" sz="2400" dirty="0"/>
          </a:p>
          <a:p>
            <a:r>
              <a:rPr lang="en-US" sz="2400" dirty="0"/>
              <a:t>Card</a:t>
            </a:r>
          </a:p>
          <a:p>
            <a:r>
              <a:rPr lang="en-US" sz="2400" dirty="0"/>
              <a:t>Navigation Drawer</a:t>
            </a:r>
          </a:p>
          <a:p>
            <a:r>
              <a:rPr lang="en-US" sz="2400" dirty="0"/>
              <a:t>Gesture</a:t>
            </a:r>
          </a:p>
          <a:p>
            <a:pPr lvl="2">
              <a:lnSpc>
                <a:spcPct val="120000"/>
              </a:lnSpc>
              <a:spcAft>
                <a:spcPts val="1000"/>
              </a:spcAft>
            </a:pPr>
            <a:endParaRPr lang="en-PK" sz="1000" dirty="0">
              <a:effectLst/>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612C155-7EA7-48F7-8580-6D177FA5AE16}"/>
              </a:ext>
            </a:extLst>
          </p:cNvPr>
          <p:cNvSpPr>
            <a:spLocks noGrp="1"/>
          </p:cNvSpPr>
          <p:nvPr>
            <p:ph type="ftr" sz="quarter" idx="11"/>
          </p:nvPr>
        </p:nvSpPr>
        <p:spPr/>
        <p:txBody>
          <a:bodyPr/>
          <a:lstStyle/>
          <a:p>
            <a:r>
              <a:rPr lang="en-US"/>
              <a:t>IT Industry-Academia Bridge Program</a:t>
            </a:r>
          </a:p>
        </p:txBody>
      </p:sp>
      <p:sp>
        <p:nvSpPr>
          <p:cNvPr id="5" name="Isosceles Triangle 3">
            <a:extLst>
              <a:ext uri="{FF2B5EF4-FFF2-40B4-BE49-F238E27FC236}">
                <a16:creationId xmlns:a16="http://schemas.microsoft.com/office/drawing/2014/main" id="{A7BBE944-724E-47B6-8546-F878895367FA}"/>
              </a:ext>
            </a:extLst>
          </p:cNvPr>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6DDAE02-12E6-407D-BDEB-61BBF590BB63}"/>
              </a:ext>
            </a:extLst>
          </p:cNvPr>
          <p:cNvSpPr/>
          <p:nvPr/>
        </p:nvSpPr>
        <p:spPr>
          <a:xfrm>
            <a:off x="533400" y="29421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0AC9CB5-6E47-4F0C-B720-F9EF61328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Tree>
    <p:extLst>
      <p:ext uri="{BB962C8B-B14F-4D97-AF65-F5344CB8AC3E}">
        <p14:creationId xmlns:p14="http://schemas.microsoft.com/office/powerpoint/2010/main" val="4168244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a:xfrm>
            <a:off x="838200" y="679448"/>
            <a:ext cx="10515600" cy="1325563"/>
          </a:xfrm>
        </p:spPr>
        <p:txBody>
          <a:bodyPr/>
          <a:lstStyle/>
          <a:p>
            <a:r>
              <a:rPr lang="en-US" b="1" dirty="0"/>
              <a:t>Topics to be Covered</a:t>
            </a:r>
            <a:endParaRPr lang="en-GB" dirty="0"/>
          </a:p>
        </p:txBody>
      </p:sp>
      <p:sp>
        <p:nvSpPr>
          <p:cNvPr id="7" name="Content Placeholder 6"/>
          <p:cNvSpPr>
            <a:spLocks noGrp="1"/>
          </p:cNvSpPr>
          <p:nvPr>
            <p:ph idx="1"/>
          </p:nvPr>
        </p:nvSpPr>
        <p:spPr>
          <a:xfrm>
            <a:off x="998658" y="2235200"/>
            <a:ext cx="10515600" cy="4351338"/>
          </a:xfrm>
        </p:spPr>
        <p:txBody>
          <a:bodyPr/>
          <a:lstStyle/>
          <a:p>
            <a:pPr marL="0" indent="0">
              <a:buNone/>
            </a:pPr>
            <a:r>
              <a:rPr lang="en-US" sz="2800" dirty="0"/>
              <a:t>We will Cover :</a:t>
            </a:r>
          </a:p>
          <a:p>
            <a:pPr marL="0" indent="0">
              <a:buNone/>
            </a:pPr>
            <a:endParaRPr lang="en-US" dirty="0"/>
          </a:p>
          <a:p>
            <a:r>
              <a:rPr lang="en-US" dirty="0"/>
              <a:t>Column Widget</a:t>
            </a:r>
          </a:p>
          <a:p>
            <a:r>
              <a:rPr lang="en-US" dirty="0"/>
              <a:t>Row Widget</a:t>
            </a:r>
          </a:p>
          <a:p>
            <a:r>
              <a:rPr lang="en-US" dirty="0"/>
              <a:t>Padding &amp; Margin Widget</a:t>
            </a:r>
          </a:p>
          <a:p>
            <a:r>
              <a:rPr lang="en-US" dirty="0"/>
              <a:t>Container</a:t>
            </a:r>
          </a:p>
          <a:p>
            <a:r>
              <a:rPr lang="en-US" dirty="0"/>
              <a:t>Expanded Widget</a:t>
            </a:r>
          </a:p>
          <a:p>
            <a:r>
              <a:rPr lang="en-US" dirty="0"/>
              <a:t>Center </a:t>
            </a:r>
            <a:r>
              <a:rPr lang="en-US" dirty="0" err="1"/>
              <a:t>SizeBox</a:t>
            </a:r>
            <a:r>
              <a:rPr lang="en-US" dirty="0"/>
              <a:t>, </a:t>
            </a:r>
            <a:r>
              <a:rPr lang="en-US" dirty="0" err="1"/>
              <a:t>Algn</a:t>
            </a:r>
            <a:r>
              <a:rPr lang="en-US" dirty="0"/>
              <a:t> Widgets</a:t>
            </a:r>
          </a:p>
          <a:p>
            <a:pPr marL="0" indent="0">
              <a:buNone/>
            </a:pPr>
            <a:endParaRPr lang="en-GB" dirty="0"/>
          </a:p>
        </p:txBody>
      </p:sp>
      <p:sp>
        <p:nvSpPr>
          <p:cNvPr id="2" name="Footer Placeholder 1"/>
          <p:cNvSpPr>
            <a:spLocks noGrp="1"/>
          </p:cNvSpPr>
          <p:nvPr>
            <p:ph type="ftr" sz="quarter" idx="11"/>
          </p:nvPr>
        </p:nvSpPr>
        <p:spPr/>
        <p:txBody>
          <a:bodyPr/>
          <a:lstStyle/>
          <a:p>
            <a:r>
              <a:rPr lang="en-US"/>
              <a:t>IT Industry-Academia Bridge Program</a:t>
            </a:r>
          </a:p>
        </p:txBody>
      </p:sp>
    </p:spTree>
    <p:extLst>
      <p:ext uri="{BB962C8B-B14F-4D97-AF65-F5344CB8AC3E}">
        <p14:creationId xmlns:p14="http://schemas.microsoft.com/office/powerpoint/2010/main" val="2861017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8909538" y="3133898"/>
            <a:ext cx="3375287" cy="3724102"/>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42185" y="5287348"/>
            <a:ext cx="2567353" cy="102796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8437" y="5434441"/>
            <a:ext cx="1060999" cy="88087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407" y="5434441"/>
            <a:ext cx="2975931" cy="880876"/>
          </a:xfrm>
          <a:prstGeom prst="rect">
            <a:avLst/>
          </a:prstGeom>
        </p:spPr>
      </p:pic>
      <p:sp>
        <p:nvSpPr>
          <p:cNvPr id="10" name="TextBox 9"/>
          <p:cNvSpPr txBox="1"/>
          <p:nvPr/>
        </p:nvSpPr>
        <p:spPr>
          <a:xfrm>
            <a:off x="1033413" y="2142513"/>
            <a:ext cx="6834554" cy="769441"/>
          </a:xfrm>
          <a:prstGeom prst="rect">
            <a:avLst/>
          </a:prstGeom>
          <a:noFill/>
        </p:spPr>
        <p:txBody>
          <a:bodyPr wrap="square" rtlCol="0">
            <a:spAutoFit/>
          </a:bodyPr>
          <a:lstStyle/>
          <a:p>
            <a:r>
              <a:rPr lang="en-US" sz="4400" b="1"/>
              <a:t>Layout Widgets-1</a:t>
            </a:r>
            <a:endParaRPr lang="en-US" sz="4400" b="1" dirty="0"/>
          </a:p>
        </p:txBody>
      </p:sp>
      <p:sp>
        <p:nvSpPr>
          <p:cNvPr id="2" name="Footer Placeholder 1"/>
          <p:cNvSpPr>
            <a:spLocks noGrp="1"/>
          </p:cNvSpPr>
          <p:nvPr>
            <p:ph type="ftr" sz="quarter" idx="11"/>
          </p:nvPr>
        </p:nvSpPr>
        <p:spPr>
          <a:xfrm>
            <a:off x="4038600" y="6446503"/>
            <a:ext cx="4114800" cy="365125"/>
          </a:xfrm>
        </p:spPr>
        <p:txBody>
          <a:bodyPr/>
          <a:lstStyle/>
          <a:p>
            <a:r>
              <a:rPr lang="en-US"/>
              <a:t>IT Industry-Academia Bridge Program</a:t>
            </a:r>
          </a:p>
        </p:txBody>
      </p:sp>
    </p:spTree>
    <p:extLst>
      <p:ext uri="{BB962C8B-B14F-4D97-AF65-F5344CB8AC3E}">
        <p14:creationId xmlns:p14="http://schemas.microsoft.com/office/powerpoint/2010/main" val="3319202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9"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8"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5" y="5203766"/>
            <a:ext cx="1602970"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lstStyle/>
          <a:p>
            <a:r>
              <a:rPr lang="en-US" dirty="0"/>
              <a:t>Layout Widgets</a:t>
            </a:r>
            <a:endParaRPr lang="en-GB" dirty="0"/>
          </a:p>
        </p:txBody>
      </p:sp>
      <p:sp>
        <p:nvSpPr>
          <p:cNvPr id="9" name="Content Placeholder 8"/>
          <p:cNvSpPr>
            <a:spLocks noGrp="1"/>
          </p:cNvSpPr>
          <p:nvPr>
            <p:ph idx="1"/>
          </p:nvPr>
        </p:nvSpPr>
        <p:spPr/>
        <p:txBody>
          <a:bodyPr>
            <a:normAutofit/>
          </a:bodyPr>
          <a:lstStyle/>
          <a:p>
            <a:pPr marL="0" indent="0">
              <a:buNone/>
            </a:pPr>
            <a:r>
              <a:rPr lang="en-US" dirty="0"/>
              <a:t>In Flutter, some of the widget you do not see on your app UI, such as rows, columns, and grids that arrange, constrain, and align the visible widgets like Text, Image, Icon, Button … </a:t>
            </a:r>
            <a:r>
              <a:rPr lang="en-US" dirty="0" err="1"/>
              <a:t>etc</a:t>
            </a:r>
            <a:endParaRPr lang="en-US" dirty="0"/>
          </a:p>
          <a:p>
            <a:pPr marL="0" indent="0">
              <a:buNone/>
            </a:pPr>
            <a:r>
              <a:rPr lang="en-US" dirty="0"/>
              <a:t>We can categories the layout widget into two types:</a:t>
            </a:r>
          </a:p>
          <a:p>
            <a:pPr lvl="1"/>
            <a:r>
              <a:rPr lang="en-US" dirty="0"/>
              <a:t>Single Child Widget</a:t>
            </a:r>
          </a:p>
          <a:p>
            <a:pPr lvl="1"/>
            <a:r>
              <a:rPr lang="en-US" dirty="0"/>
              <a:t>Multiple Child Widget</a:t>
            </a:r>
          </a:p>
          <a:p>
            <a:pPr marL="0" indent="0">
              <a:buNone/>
            </a:pPr>
            <a:endParaRPr lang="en-US" dirty="0"/>
          </a:p>
          <a:p>
            <a:pPr marL="0" indent="0">
              <a:buNone/>
            </a:pPr>
            <a:r>
              <a:rPr lang="en-US" dirty="0"/>
              <a:t>In this Lecture slides, we will learn some of basic Layout widgets.</a:t>
            </a:r>
            <a:endParaRPr lang="en-GB" dirty="0"/>
          </a:p>
        </p:txBody>
      </p:sp>
      <p:sp>
        <p:nvSpPr>
          <p:cNvPr id="2" name="Footer Placeholder 1"/>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3928597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771498" y="656001"/>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11" name="TextBox 10"/>
          <p:cNvSpPr txBox="1"/>
          <p:nvPr/>
        </p:nvSpPr>
        <p:spPr>
          <a:xfrm>
            <a:off x="1250532" y="5854580"/>
            <a:ext cx="184731" cy="523220"/>
          </a:xfrm>
          <a:prstGeom prst="rect">
            <a:avLst/>
          </a:prstGeom>
          <a:noFill/>
        </p:spPr>
        <p:txBody>
          <a:bodyPr wrap="none" lIns="91440" tIns="45720" rIns="91440" bIns="45720" rtlCol="0" anchor="t">
            <a:spAutoFit/>
          </a:bodyPr>
          <a:lstStyle/>
          <a:p>
            <a:endParaRPr lang="en-US" sz="2800" b="1" dirty="0">
              <a:ea typeface="Calibri"/>
              <a:cs typeface="Calibri"/>
            </a:endParaRPr>
          </a:p>
        </p:txBody>
      </p:sp>
      <p:sp>
        <p:nvSpPr>
          <p:cNvPr id="9" name="Isosceles Triangle 3">
            <a:extLst>
              <a:ext uri="{FF2B5EF4-FFF2-40B4-BE49-F238E27FC236}">
                <a16:creationId xmlns:a16="http://schemas.microsoft.com/office/drawing/2014/main" id="{00D729C2-A19B-7576-4C97-DF1C42A75D38}"/>
              </a:ext>
            </a:extLst>
          </p:cNvPr>
          <p:cNvSpPr/>
          <p:nvPr/>
        </p:nvSpPr>
        <p:spPr>
          <a:xfrm flipH="1" flipV="1">
            <a:off x="1276199" y="487767"/>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3">
            <a:extLst>
              <a:ext uri="{FF2B5EF4-FFF2-40B4-BE49-F238E27FC236}">
                <a16:creationId xmlns:a16="http://schemas.microsoft.com/office/drawing/2014/main" id="{12741AE1-298B-1601-8802-D88248A56A01}"/>
              </a:ext>
            </a:extLst>
          </p:cNvPr>
          <p:cNvSpPr/>
          <p:nvPr/>
        </p:nvSpPr>
        <p:spPr>
          <a:xfrm flipH="1" flipV="1">
            <a:off x="632952" y="1190390"/>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536731" y="549223"/>
            <a:ext cx="10515600" cy="1325563"/>
          </a:xfrm>
        </p:spPr>
        <p:txBody>
          <a:bodyPr/>
          <a:lstStyle/>
          <a:p>
            <a:r>
              <a:rPr lang="en-US" dirty="0"/>
              <a:t>Column</a:t>
            </a:r>
            <a:endParaRPr lang="en-GB" dirty="0"/>
          </a:p>
        </p:txBody>
      </p:sp>
      <p:sp>
        <p:nvSpPr>
          <p:cNvPr id="4" name="Content Placeholder 3"/>
          <p:cNvSpPr>
            <a:spLocks noGrp="1"/>
          </p:cNvSpPr>
          <p:nvPr>
            <p:ph idx="1"/>
          </p:nvPr>
        </p:nvSpPr>
        <p:spPr>
          <a:xfrm>
            <a:off x="838200" y="1825625"/>
            <a:ext cx="7450015" cy="4351338"/>
          </a:xfrm>
        </p:spPr>
        <p:txBody>
          <a:bodyPr>
            <a:normAutofit fontScale="85000" lnSpcReduction="20000"/>
          </a:bodyPr>
          <a:lstStyle/>
          <a:p>
            <a:pPr marL="0" indent="0">
              <a:buNone/>
            </a:pPr>
            <a:r>
              <a:rPr lang="en-US" dirty="0"/>
              <a:t>It allows to arrange its child widgets in a vertical direction.</a:t>
            </a:r>
          </a:p>
          <a:p>
            <a:pPr marL="0" indent="0">
              <a:buNone/>
            </a:pPr>
            <a:r>
              <a:rPr lang="en-US" dirty="0"/>
              <a:t>Multiple child widget, means this widget can contain more then one widgets as child.</a:t>
            </a:r>
          </a:p>
          <a:p>
            <a:pPr marL="0" indent="0">
              <a:buNone/>
            </a:pPr>
            <a:r>
              <a:rPr lang="en-US" b="1" dirty="0"/>
              <a:t>Example:</a:t>
            </a:r>
          </a:p>
          <a:p>
            <a:pPr marL="914400" lvl="2" indent="0">
              <a:buNone/>
            </a:pPr>
            <a:r>
              <a:rPr lang="en-US" i="1" dirty="0"/>
              <a:t>Row(</a:t>
            </a:r>
          </a:p>
          <a:p>
            <a:pPr marL="914400" lvl="2" indent="0">
              <a:buNone/>
            </a:pPr>
            <a:r>
              <a:rPr lang="en-US" i="1" dirty="0"/>
              <a:t>    children: &lt;widget&gt;[</a:t>
            </a:r>
          </a:p>
          <a:p>
            <a:pPr marL="914400" lvl="2" indent="0">
              <a:buNone/>
            </a:pPr>
            <a:r>
              <a:rPr lang="en-US" i="1" dirty="0"/>
              <a:t>	container(</a:t>
            </a:r>
          </a:p>
          <a:p>
            <a:pPr marL="914400" lvl="2" indent="0">
              <a:buNone/>
            </a:pPr>
            <a:r>
              <a:rPr lang="en-US" i="1" dirty="0"/>
              <a:t>		child: Text(‘child-1’),</a:t>
            </a:r>
          </a:p>
          <a:p>
            <a:pPr marL="914400" lvl="2" indent="0">
              <a:buNone/>
            </a:pPr>
            <a:r>
              <a:rPr lang="en-US" i="1" dirty="0"/>
              <a:t>		color: </a:t>
            </a:r>
            <a:r>
              <a:rPr lang="en-US" i="1" dirty="0" err="1"/>
              <a:t>Colors.red</a:t>
            </a:r>
            <a:r>
              <a:rPr lang="en-US" i="1" dirty="0"/>
              <a:t>),</a:t>
            </a:r>
          </a:p>
          <a:p>
            <a:pPr marL="914400" lvl="2" indent="0">
              <a:buNone/>
            </a:pPr>
            <a:r>
              <a:rPr lang="en-US" i="1" dirty="0"/>
              <a:t>	container(</a:t>
            </a:r>
          </a:p>
          <a:p>
            <a:pPr marL="914400" lvl="2" indent="0">
              <a:buNone/>
            </a:pPr>
            <a:r>
              <a:rPr lang="en-US" i="1" dirty="0"/>
              <a:t>		child: Text(‘child-2’),</a:t>
            </a:r>
          </a:p>
          <a:p>
            <a:pPr marL="914400" lvl="2" indent="0">
              <a:buNone/>
            </a:pPr>
            <a:r>
              <a:rPr lang="en-US" i="1" dirty="0"/>
              <a:t>		color: </a:t>
            </a:r>
            <a:r>
              <a:rPr lang="en-US" i="1" dirty="0" err="1"/>
              <a:t>Colors.green</a:t>
            </a:r>
            <a:r>
              <a:rPr lang="en-US" i="1" dirty="0"/>
              <a:t>)</a:t>
            </a:r>
          </a:p>
          <a:p>
            <a:pPr marL="914400" lvl="2" indent="0">
              <a:buNone/>
            </a:pPr>
            <a:r>
              <a:rPr lang="en-US" i="1" dirty="0"/>
              <a:t>	container(</a:t>
            </a:r>
          </a:p>
          <a:p>
            <a:pPr marL="914400" lvl="2" indent="0">
              <a:buNone/>
            </a:pPr>
            <a:r>
              <a:rPr lang="en-US" i="1" dirty="0"/>
              <a:t>		child: Text(‘child-1’),</a:t>
            </a:r>
          </a:p>
          <a:p>
            <a:pPr marL="914400" lvl="2" indent="0">
              <a:buNone/>
            </a:pPr>
            <a:r>
              <a:rPr lang="en-US" i="1" dirty="0"/>
              <a:t>		color: </a:t>
            </a:r>
            <a:r>
              <a:rPr lang="en-US" i="1" dirty="0" err="1"/>
              <a:t>Colors.blue</a:t>
            </a:r>
            <a:r>
              <a:rPr lang="en-US" i="1" dirty="0"/>
              <a:t>),</a:t>
            </a:r>
          </a:p>
          <a:p>
            <a:pPr marL="914400" lvl="2" indent="0">
              <a:buNone/>
            </a:pPr>
            <a:r>
              <a:rPr lang="en-US" i="1" dirty="0"/>
              <a:t>])</a:t>
            </a:r>
            <a:endParaRPr lang="en-GB" i="1" dirty="0"/>
          </a:p>
        </p:txBody>
      </p:sp>
      <p:sp>
        <p:nvSpPr>
          <p:cNvPr id="3" name="Footer Placeholder 2"/>
          <p:cNvSpPr>
            <a:spLocks noGrp="1"/>
          </p:cNvSpPr>
          <p:nvPr>
            <p:ph type="ftr" sz="quarter" idx="11"/>
          </p:nvPr>
        </p:nvSpPr>
        <p:spPr/>
        <p:txBody>
          <a:bodyPr/>
          <a:lstStyle/>
          <a:p>
            <a:r>
              <a:rPr lang="en-US" dirty="0"/>
              <a:t>IT Industry-Academia Bridge Program</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1194" y="2305416"/>
            <a:ext cx="2428875"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9838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lstStyle/>
          <a:p>
            <a:r>
              <a:rPr lang="en-US" dirty="0"/>
              <a:t>Row</a:t>
            </a:r>
            <a:endParaRPr lang="en-GB" dirty="0"/>
          </a:p>
        </p:txBody>
      </p:sp>
      <p:sp>
        <p:nvSpPr>
          <p:cNvPr id="7" name="Content Placeholder 6"/>
          <p:cNvSpPr>
            <a:spLocks noGrp="1"/>
          </p:cNvSpPr>
          <p:nvPr>
            <p:ph idx="1"/>
          </p:nvPr>
        </p:nvSpPr>
        <p:spPr>
          <a:xfrm>
            <a:off x="838200" y="1825625"/>
            <a:ext cx="7649307" cy="4351338"/>
          </a:xfrm>
        </p:spPr>
        <p:txBody>
          <a:bodyPr>
            <a:normAutofit fontScale="77500" lnSpcReduction="20000"/>
          </a:bodyPr>
          <a:lstStyle/>
          <a:p>
            <a:pPr marL="0" indent="0">
              <a:buNone/>
            </a:pPr>
            <a:r>
              <a:rPr lang="en-US" dirty="0"/>
              <a:t>It allows to arrange its child widgets in a horizontal direction.</a:t>
            </a:r>
          </a:p>
          <a:p>
            <a:pPr marL="0" indent="0">
              <a:buNone/>
            </a:pPr>
            <a:r>
              <a:rPr lang="en-US" dirty="0"/>
              <a:t>Multiple child widget, means this widget can contain more then one widgets as child.</a:t>
            </a:r>
          </a:p>
          <a:p>
            <a:pPr marL="0" indent="0">
              <a:buNone/>
            </a:pPr>
            <a:r>
              <a:rPr lang="en-US" dirty="0"/>
              <a:t>Example:</a:t>
            </a:r>
          </a:p>
          <a:p>
            <a:pPr marL="914400" lvl="2" indent="0">
              <a:buNone/>
            </a:pPr>
            <a:r>
              <a:rPr lang="en-US" i="1" dirty="0"/>
              <a:t>Row(</a:t>
            </a:r>
          </a:p>
          <a:p>
            <a:pPr marL="914400" lvl="2" indent="0">
              <a:buNone/>
            </a:pPr>
            <a:r>
              <a:rPr lang="en-US" i="1" dirty="0"/>
              <a:t>    children: &lt;widget&gt;[</a:t>
            </a:r>
          </a:p>
          <a:p>
            <a:pPr marL="914400" lvl="2" indent="0">
              <a:buNone/>
            </a:pPr>
            <a:r>
              <a:rPr lang="en-US" i="1" dirty="0"/>
              <a:t>	container(</a:t>
            </a:r>
          </a:p>
          <a:p>
            <a:pPr marL="914400" lvl="2" indent="0">
              <a:buNone/>
            </a:pPr>
            <a:r>
              <a:rPr lang="en-US" i="1" dirty="0"/>
              <a:t>		child: Text(‘child-1’),</a:t>
            </a:r>
          </a:p>
          <a:p>
            <a:pPr marL="914400" lvl="2" indent="0">
              <a:buNone/>
            </a:pPr>
            <a:r>
              <a:rPr lang="en-US" i="1" dirty="0"/>
              <a:t>		color: </a:t>
            </a:r>
            <a:r>
              <a:rPr lang="en-US" i="1" dirty="0" err="1"/>
              <a:t>Colors.red</a:t>
            </a:r>
            <a:r>
              <a:rPr lang="en-US" i="1" dirty="0"/>
              <a:t>),</a:t>
            </a:r>
          </a:p>
          <a:p>
            <a:pPr marL="914400" lvl="2" indent="0">
              <a:buNone/>
            </a:pPr>
            <a:r>
              <a:rPr lang="en-US" i="1" dirty="0"/>
              <a:t>	container(</a:t>
            </a:r>
          </a:p>
          <a:p>
            <a:pPr marL="914400" lvl="2" indent="0">
              <a:buNone/>
            </a:pPr>
            <a:r>
              <a:rPr lang="en-US" i="1" dirty="0"/>
              <a:t>		child: Text(‘child-2’),</a:t>
            </a:r>
          </a:p>
          <a:p>
            <a:pPr marL="914400" lvl="2" indent="0">
              <a:buNone/>
            </a:pPr>
            <a:r>
              <a:rPr lang="en-US" i="1" dirty="0"/>
              <a:t>		color: </a:t>
            </a:r>
            <a:r>
              <a:rPr lang="en-US" i="1" dirty="0" err="1"/>
              <a:t>Colors.green</a:t>
            </a:r>
            <a:r>
              <a:rPr lang="en-US" i="1" dirty="0"/>
              <a:t>)</a:t>
            </a:r>
          </a:p>
          <a:p>
            <a:pPr marL="914400" lvl="2" indent="0">
              <a:buNone/>
            </a:pPr>
            <a:r>
              <a:rPr lang="en-US" i="1" dirty="0"/>
              <a:t>	container(</a:t>
            </a:r>
          </a:p>
          <a:p>
            <a:pPr marL="914400" lvl="2" indent="0">
              <a:buNone/>
            </a:pPr>
            <a:r>
              <a:rPr lang="en-US" i="1" dirty="0"/>
              <a:t>		child: Text(‘child-1’),</a:t>
            </a:r>
          </a:p>
          <a:p>
            <a:pPr marL="914400" lvl="2" indent="0">
              <a:buNone/>
            </a:pPr>
            <a:r>
              <a:rPr lang="en-US" i="1" dirty="0"/>
              <a:t>		color: </a:t>
            </a:r>
            <a:r>
              <a:rPr lang="en-US" i="1" dirty="0" err="1"/>
              <a:t>Colors.blue</a:t>
            </a:r>
            <a:r>
              <a:rPr lang="en-US" i="1" dirty="0"/>
              <a:t>),</a:t>
            </a:r>
          </a:p>
          <a:p>
            <a:pPr marL="914400" lvl="2" indent="0">
              <a:buNone/>
            </a:pPr>
            <a:r>
              <a:rPr lang="en-US" i="1" dirty="0"/>
              <a:t>])</a:t>
            </a:r>
            <a:endParaRPr lang="en-GB" i="1" dirty="0"/>
          </a:p>
          <a:p>
            <a:pPr marL="0" indent="0">
              <a:buNone/>
            </a:pPr>
            <a:endParaRPr lang="en-GB" dirty="0"/>
          </a:p>
        </p:txBody>
      </p:sp>
      <p:sp>
        <p:nvSpPr>
          <p:cNvPr id="2" name="Footer Placeholder 1"/>
          <p:cNvSpPr>
            <a:spLocks noGrp="1"/>
          </p:cNvSpPr>
          <p:nvPr>
            <p:ph type="ftr" sz="quarter" idx="11"/>
          </p:nvPr>
        </p:nvSpPr>
        <p:spPr/>
        <p:txBody>
          <a:bodyPr/>
          <a:lstStyle/>
          <a:p>
            <a:r>
              <a:rPr lang="en-US"/>
              <a:t>IT Industry-Academia Bridge Program</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3045" y="2291495"/>
            <a:ext cx="2562225"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7447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9"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8"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5" y="5203766"/>
            <a:ext cx="1602970"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normAutofit/>
          </a:bodyPr>
          <a:lstStyle/>
          <a:p>
            <a:r>
              <a:rPr lang="en-US" sz="3600" b="1" dirty="0"/>
              <a:t>Widget Alignment inside Row &amp; Column</a:t>
            </a:r>
            <a:endParaRPr lang="en-GB" sz="3600" b="1" dirty="0"/>
          </a:p>
        </p:txBody>
      </p:sp>
      <p:sp>
        <p:nvSpPr>
          <p:cNvPr id="9" name="Content Placeholder 8"/>
          <p:cNvSpPr>
            <a:spLocks noGrp="1"/>
          </p:cNvSpPr>
          <p:nvPr>
            <p:ph idx="1"/>
          </p:nvPr>
        </p:nvSpPr>
        <p:spPr>
          <a:xfrm>
            <a:off x="829081" y="1813901"/>
            <a:ext cx="10515600" cy="4351338"/>
          </a:xfrm>
        </p:spPr>
        <p:txBody>
          <a:bodyPr>
            <a:normAutofit fontScale="92500" lnSpcReduction="10000"/>
          </a:bodyPr>
          <a:lstStyle/>
          <a:p>
            <a:pPr marL="0" indent="0">
              <a:buNone/>
            </a:pPr>
            <a:r>
              <a:rPr lang="en-US" sz="2400" b="1" dirty="0" err="1"/>
              <a:t>MainAxisAlighment</a:t>
            </a:r>
            <a:r>
              <a:rPr lang="en-US" sz="2400" b="1" dirty="0"/>
              <a:t>: </a:t>
            </a:r>
            <a:r>
              <a:rPr lang="en-US" sz="2400" dirty="0" err="1"/>
              <a:t>mainAxisAlignment</a:t>
            </a:r>
            <a:r>
              <a:rPr lang="en-US" sz="2400" dirty="0"/>
              <a:t> property of Row/Column align the widgets with horizontal and vertical values. This property has values</a:t>
            </a:r>
            <a:endParaRPr lang="en-GB" sz="2400" dirty="0"/>
          </a:p>
          <a:p>
            <a:pPr lvl="1"/>
            <a:r>
              <a:rPr lang="en-US" sz="1900" u="sng" dirty="0" err="1"/>
              <a:t>cener</a:t>
            </a:r>
            <a:r>
              <a:rPr lang="en-US" sz="1900" dirty="0"/>
              <a:t> - 		put all widgets in row/</a:t>
            </a:r>
            <a:r>
              <a:rPr lang="en-US" sz="1900" dirty="0" err="1"/>
              <a:t>colum</a:t>
            </a:r>
            <a:r>
              <a:rPr lang="en-US" sz="1900" dirty="0"/>
              <a:t> </a:t>
            </a:r>
            <a:r>
              <a:rPr lang="en-US" sz="1900" dirty="0" err="1"/>
              <a:t>centerly</a:t>
            </a:r>
            <a:r>
              <a:rPr lang="en-US" sz="1900" dirty="0"/>
              <a:t> without and padding</a:t>
            </a:r>
            <a:endParaRPr lang="en-GB" sz="1900" dirty="0"/>
          </a:p>
          <a:p>
            <a:pPr lvl="1"/>
            <a:r>
              <a:rPr lang="en-US" sz="1900" dirty="0" err="1"/>
              <a:t>spaceBetween</a:t>
            </a:r>
            <a:r>
              <a:rPr lang="en-US" sz="1900" dirty="0"/>
              <a:t> - 	put all widget from left to right  or up to down without edge space </a:t>
            </a:r>
            <a:endParaRPr lang="en-GB" sz="1900" dirty="0"/>
          </a:p>
          <a:p>
            <a:pPr lvl="1"/>
            <a:r>
              <a:rPr lang="en-US" sz="1900" dirty="0" err="1"/>
              <a:t>spaceEvenly</a:t>
            </a:r>
            <a:r>
              <a:rPr lang="en-US" sz="1900" dirty="0"/>
              <a:t> - 	put all widget from left to right or up to down with edge space</a:t>
            </a:r>
            <a:endParaRPr lang="en-GB" sz="1900" dirty="0"/>
          </a:p>
          <a:p>
            <a:pPr lvl="1"/>
            <a:r>
              <a:rPr lang="en-US" sz="1900" dirty="0"/>
              <a:t>end- 		put all widget at right or bottom side</a:t>
            </a:r>
            <a:endParaRPr lang="en-GB" sz="1900" dirty="0"/>
          </a:p>
          <a:p>
            <a:pPr lvl="1"/>
            <a:r>
              <a:rPr lang="en-US" sz="1900" dirty="0"/>
              <a:t>start - 		put all widget at left or top side (default)</a:t>
            </a:r>
          </a:p>
          <a:p>
            <a:pPr marL="0" indent="0">
              <a:buNone/>
            </a:pPr>
            <a:r>
              <a:rPr lang="en-US" sz="2400" b="1" dirty="0" err="1"/>
              <a:t>CrossAxisAlignment</a:t>
            </a:r>
            <a:r>
              <a:rPr lang="en-US" sz="2400" b="1" dirty="0"/>
              <a:t>:</a:t>
            </a:r>
            <a:r>
              <a:rPr lang="en-US" sz="2400" dirty="0"/>
              <a:t> how the children’s widgets should be places in </a:t>
            </a:r>
            <a:r>
              <a:rPr lang="en-US" sz="2400" dirty="0" err="1"/>
              <a:t>crossAxisAlignment</a:t>
            </a:r>
            <a:r>
              <a:rPr lang="en-US" sz="2400" dirty="0"/>
              <a:t>. For Row it is vertical and for Column it is horizontal.</a:t>
            </a:r>
            <a:endParaRPr lang="en-GB" sz="2400" dirty="0"/>
          </a:p>
          <a:p>
            <a:r>
              <a:rPr lang="en-US" sz="2000" dirty="0" err="1"/>
              <a:t>CrossAxisAlignment.stretch</a:t>
            </a:r>
            <a:r>
              <a:rPr lang="en-US" sz="2000" dirty="0"/>
              <a:t> - stretch the widget from top to bottom</a:t>
            </a:r>
            <a:endParaRPr lang="en-GB" sz="2000" dirty="0"/>
          </a:p>
          <a:p>
            <a:r>
              <a:rPr lang="en-US" sz="2000" dirty="0"/>
              <a:t>The size of the row and column can be fixed by using expanded or flexible widgets.</a:t>
            </a:r>
            <a:endParaRPr lang="en-GB" sz="2000" dirty="0"/>
          </a:p>
          <a:p>
            <a:pPr lvl="0"/>
            <a:r>
              <a:rPr lang="en-US" sz="2000" dirty="0"/>
              <a:t>Widget under Flexible are by default WRAP_CONTENT although you can change it using parameter fit.</a:t>
            </a:r>
            <a:endParaRPr lang="en-GB" sz="2000" dirty="0"/>
          </a:p>
          <a:p>
            <a:pPr lvl="0"/>
            <a:r>
              <a:rPr lang="en-US" sz="2000" dirty="0"/>
              <a:t>Widget under Expanded is MATCH_PARENT you can change it using flex.</a:t>
            </a:r>
            <a:endParaRPr lang="en-GB" sz="2000" dirty="0"/>
          </a:p>
          <a:p>
            <a:pPr marL="0" indent="0">
              <a:buNone/>
            </a:pPr>
            <a:endParaRPr lang="en-GB" sz="1900" dirty="0"/>
          </a:p>
          <a:p>
            <a:pPr marL="0" indent="0">
              <a:buNone/>
            </a:pPr>
            <a:endParaRPr lang="en-GB" dirty="0"/>
          </a:p>
        </p:txBody>
      </p:sp>
      <p:sp>
        <p:nvSpPr>
          <p:cNvPr id="2" name="Footer Placeholder 1"/>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448742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771498" y="656001"/>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11" name="TextBox 10"/>
          <p:cNvSpPr txBox="1"/>
          <p:nvPr/>
        </p:nvSpPr>
        <p:spPr>
          <a:xfrm>
            <a:off x="1250532" y="5854580"/>
            <a:ext cx="184731" cy="523220"/>
          </a:xfrm>
          <a:prstGeom prst="rect">
            <a:avLst/>
          </a:prstGeom>
          <a:noFill/>
        </p:spPr>
        <p:txBody>
          <a:bodyPr wrap="none" lIns="91440" tIns="45720" rIns="91440" bIns="45720" rtlCol="0" anchor="t">
            <a:spAutoFit/>
          </a:bodyPr>
          <a:lstStyle/>
          <a:p>
            <a:endParaRPr lang="en-US" sz="2800" b="1" dirty="0">
              <a:ea typeface="Calibri"/>
              <a:cs typeface="Calibri"/>
            </a:endParaRPr>
          </a:p>
        </p:txBody>
      </p:sp>
      <p:sp>
        <p:nvSpPr>
          <p:cNvPr id="9" name="Isosceles Triangle 3">
            <a:extLst>
              <a:ext uri="{FF2B5EF4-FFF2-40B4-BE49-F238E27FC236}">
                <a16:creationId xmlns:a16="http://schemas.microsoft.com/office/drawing/2014/main" id="{00D729C2-A19B-7576-4C97-DF1C42A75D38}"/>
              </a:ext>
            </a:extLst>
          </p:cNvPr>
          <p:cNvSpPr/>
          <p:nvPr/>
        </p:nvSpPr>
        <p:spPr>
          <a:xfrm flipH="1" flipV="1">
            <a:off x="1276199" y="487767"/>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3">
            <a:extLst>
              <a:ext uri="{FF2B5EF4-FFF2-40B4-BE49-F238E27FC236}">
                <a16:creationId xmlns:a16="http://schemas.microsoft.com/office/drawing/2014/main" id="{12741AE1-298B-1601-8802-D88248A56A01}"/>
              </a:ext>
            </a:extLst>
          </p:cNvPr>
          <p:cNvSpPr/>
          <p:nvPr/>
        </p:nvSpPr>
        <p:spPr>
          <a:xfrm flipH="1" flipV="1">
            <a:off x="632952" y="1190390"/>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0515" y="555926"/>
            <a:ext cx="10515600" cy="1325563"/>
          </a:xfrm>
        </p:spPr>
        <p:txBody>
          <a:bodyPr/>
          <a:lstStyle/>
          <a:p>
            <a:r>
              <a:rPr lang="en-US" dirty="0"/>
              <a:t>Padding and Margin Widgets</a:t>
            </a:r>
            <a:endParaRPr lang="en-GB" dirty="0"/>
          </a:p>
        </p:txBody>
      </p:sp>
      <p:sp>
        <p:nvSpPr>
          <p:cNvPr id="4" name="Content Placeholder 3"/>
          <p:cNvSpPr>
            <a:spLocks noGrp="1"/>
          </p:cNvSpPr>
          <p:nvPr>
            <p:ph idx="1"/>
          </p:nvPr>
        </p:nvSpPr>
        <p:spPr>
          <a:xfrm>
            <a:off x="838199" y="1825625"/>
            <a:ext cx="10498015" cy="4351338"/>
          </a:xfrm>
        </p:spPr>
        <p:txBody>
          <a:bodyPr>
            <a:normAutofit/>
          </a:bodyPr>
          <a:lstStyle/>
          <a:p>
            <a:pPr marL="0" indent="0">
              <a:buNone/>
            </a:pPr>
            <a:r>
              <a:rPr lang="en-US" dirty="0"/>
              <a:t>There are two ways to set Padding in flutter </a:t>
            </a:r>
          </a:p>
          <a:p>
            <a:r>
              <a:rPr lang="en-US" dirty="0"/>
              <a:t>first is using the Padding Widget </a:t>
            </a:r>
          </a:p>
          <a:p>
            <a:pPr marL="914400" lvl="2" indent="0">
              <a:buNone/>
            </a:pPr>
            <a:r>
              <a:rPr lang="en-US" i="1" dirty="0"/>
              <a:t> Padding (</a:t>
            </a:r>
            <a:endParaRPr lang="en-GB" i="1" dirty="0"/>
          </a:p>
          <a:p>
            <a:pPr marL="914400" lvl="2" indent="0">
              <a:buNone/>
            </a:pPr>
            <a:r>
              <a:rPr lang="en-US" i="1" dirty="0"/>
              <a:t>   padding: </a:t>
            </a:r>
            <a:r>
              <a:rPr lang="en-US" i="1" dirty="0" err="1"/>
              <a:t>EdgeInsets.all</a:t>
            </a:r>
            <a:r>
              <a:rPr lang="en-US" i="1" dirty="0"/>
              <a:t>(90),</a:t>
            </a:r>
            <a:endParaRPr lang="en-GB" i="1" dirty="0"/>
          </a:p>
          <a:p>
            <a:pPr marL="914400" lvl="2" indent="0">
              <a:buNone/>
            </a:pPr>
            <a:r>
              <a:rPr lang="en-US" i="1" dirty="0"/>
              <a:t>   child: Text(“Hello”),</a:t>
            </a:r>
            <a:endParaRPr lang="en-GB" i="1" dirty="0"/>
          </a:p>
          <a:p>
            <a:pPr marL="914400" lvl="2" indent="0">
              <a:buNone/>
            </a:pPr>
            <a:r>
              <a:rPr lang="en-US" i="1" dirty="0"/>
              <a:t>)</a:t>
            </a:r>
            <a:r>
              <a:rPr lang="en-US" dirty="0"/>
              <a:t>, </a:t>
            </a:r>
            <a:endParaRPr lang="en-GB" dirty="0"/>
          </a:p>
          <a:p>
            <a:r>
              <a:rPr lang="en-US" dirty="0"/>
              <a:t>second is using the Padding as a property of an widget like container.</a:t>
            </a:r>
          </a:p>
          <a:p>
            <a:pPr marL="914400" lvl="2" indent="0">
              <a:buNone/>
            </a:pPr>
            <a:r>
              <a:rPr lang="en-US" i="1" dirty="0"/>
              <a:t>Container (</a:t>
            </a:r>
            <a:endParaRPr lang="en-GB" i="1" dirty="0"/>
          </a:p>
          <a:p>
            <a:pPr marL="914400" lvl="2" indent="0">
              <a:buNone/>
            </a:pPr>
            <a:r>
              <a:rPr lang="en-US" i="1" dirty="0"/>
              <a:t>   padding: </a:t>
            </a:r>
            <a:r>
              <a:rPr lang="en-US" i="1" dirty="0" err="1"/>
              <a:t>EdgeInsets.all</a:t>
            </a:r>
            <a:r>
              <a:rPr lang="en-US" i="1" dirty="0"/>
              <a:t>(20),</a:t>
            </a:r>
            <a:endParaRPr lang="en-GB" i="1" dirty="0"/>
          </a:p>
          <a:p>
            <a:pPr marL="914400" lvl="2" indent="0">
              <a:buNone/>
            </a:pPr>
            <a:r>
              <a:rPr lang="en-US" i="1" dirty="0"/>
              <a:t>   child: Text(‘Hello’),</a:t>
            </a:r>
            <a:endParaRPr lang="en-GB" i="1" dirty="0"/>
          </a:p>
          <a:p>
            <a:pPr marL="914400" lvl="2" indent="0">
              <a:buNone/>
            </a:pPr>
            <a:r>
              <a:rPr lang="en-US" i="1" dirty="0"/>
              <a:t>),</a:t>
            </a:r>
            <a:endParaRPr lang="en-GB" i="1" dirty="0"/>
          </a:p>
        </p:txBody>
      </p:sp>
      <p:sp>
        <p:nvSpPr>
          <p:cNvPr id="3" name="Footer Placeholder 2"/>
          <p:cNvSpPr>
            <a:spLocks noGrp="1"/>
          </p:cNvSpPr>
          <p:nvPr>
            <p:ph type="ftr" sz="quarter" idx="11"/>
          </p:nvPr>
        </p:nvSpPr>
        <p:spPr/>
        <p:txBody>
          <a:bodyPr/>
          <a:lstStyle/>
          <a:p>
            <a:r>
              <a:rPr lang="en-US" dirty="0"/>
              <a:t>IT Industry-Academia Bridge Program</a:t>
            </a:r>
          </a:p>
        </p:txBody>
      </p:sp>
      <p:pic>
        <p:nvPicPr>
          <p:cNvPr id="12" name="Picture 1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87507" y="3171776"/>
            <a:ext cx="1440815" cy="1170940"/>
          </a:xfrm>
          <a:prstGeom prst="rect">
            <a:avLst/>
          </a:prstGeom>
          <a:noFill/>
          <a:ln>
            <a:noFill/>
          </a:ln>
        </p:spPr>
      </p:pic>
    </p:spTree>
    <p:extLst>
      <p:ext uri="{BB962C8B-B14F-4D97-AF65-F5344CB8AC3E}">
        <p14:creationId xmlns:p14="http://schemas.microsoft.com/office/powerpoint/2010/main" val="1919458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9421" y="612532"/>
            <a:ext cx="2714837" cy="806694"/>
          </a:xfrm>
          <a:prstGeom prst="rect">
            <a:avLst/>
          </a:prstGeom>
        </p:spPr>
      </p:pic>
      <p:sp>
        <p:nvSpPr>
          <p:cNvPr id="3" name="Title 2"/>
          <p:cNvSpPr>
            <a:spLocks noGrp="1"/>
          </p:cNvSpPr>
          <p:nvPr>
            <p:ph type="title"/>
          </p:nvPr>
        </p:nvSpPr>
        <p:spPr/>
        <p:txBody>
          <a:bodyPr/>
          <a:lstStyle/>
          <a:p>
            <a:r>
              <a:rPr lang="en-US" dirty="0"/>
              <a:t>Container</a:t>
            </a:r>
            <a:endParaRPr lang="en-GB" dirty="0"/>
          </a:p>
        </p:txBody>
      </p:sp>
      <p:sp>
        <p:nvSpPr>
          <p:cNvPr id="7" name="Content Placeholder 6"/>
          <p:cNvSpPr>
            <a:spLocks noGrp="1"/>
          </p:cNvSpPr>
          <p:nvPr>
            <p:ph idx="1"/>
          </p:nvPr>
        </p:nvSpPr>
        <p:spPr/>
        <p:txBody>
          <a:bodyPr>
            <a:normAutofit lnSpcReduction="10000"/>
          </a:bodyPr>
          <a:lstStyle/>
          <a:p>
            <a:pPr marL="0" indent="0">
              <a:buNone/>
            </a:pPr>
            <a:r>
              <a:rPr lang="en-US" dirty="0"/>
              <a:t>It is the most popular layout widget that provides customizable options for painting, positioning, and sizing of widgets. Basically a container is like a box to store contents. </a:t>
            </a:r>
          </a:p>
          <a:p>
            <a:pPr marL="0" indent="0">
              <a:buNone/>
            </a:pPr>
            <a:r>
              <a:rPr lang="en-US" dirty="0"/>
              <a:t>It is a single child widget</a:t>
            </a:r>
          </a:p>
          <a:p>
            <a:pPr marL="0" indent="0">
              <a:buNone/>
            </a:pPr>
            <a:r>
              <a:rPr lang="en-US" dirty="0"/>
              <a:t>Example:</a:t>
            </a:r>
          </a:p>
          <a:p>
            <a:pPr marL="914400" lvl="2" indent="0">
              <a:buNone/>
            </a:pPr>
            <a:r>
              <a:rPr lang="en-US" sz="2200" dirty="0"/>
              <a:t>Container(  </a:t>
            </a:r>
          </a:p>
          <a:p>
            <a:pPr marL="914400" lvl="2" indent="0">
              <a:buNone/>
            </a:pPr>
            <a:r>
              <a:rPr lang="en-US" sz="2200" dirty="0"/>
              <a:t>    margin: </a:t>
            </a:r>
            <a:r>
              <a:rPr lang="en-US" sz="2200" b="1" dirty="0" err="1"/>
              <a:t>const</a:t>
            </a:r>
            <a:r>
              <a:rPr lang="en-US" sz="2200" dirty="0"/>
              <a:t> </a:t>
            </a:r>
            <a:r>
              <a:rPr lang="en-US" sz="2200" dirty="0" err="1"/>
              <a:t>EdgeInsets.all</a:t>
            </a:r>
            <a:r>
              <a:rPr lang="en-US" sz="2200" dirty="0"/>
              <a:t>(15.0),  </a:t>
            </a:r>
          </a:p>
          <a:p>
            <a:pPr marL="914400" lvl="2" indent="0">
              <a:buNone/>
            </a:pPr>
            <a:r>
              <a:rPr lang="en-US" sz="2200" dirty="0"/>
              <a:t>    color: </a:t>
            </a:r>
            <a:r>
              <a:rPr lang="en-US" sz="2200" dirty="0" err="1"/>
              <a:t>Colors.blue</a:t>
            </a:r>
            <a:r>
              <a:rPr lang="en-US" sz="2200" dirty="0"/>
              <a:t>,  </a:t>
            </a:r>
          </a:p>
          <a:p>
            <a:pPr marL="914400" lvl="2" indent="0">
              <a:buNone/>
            </a:pPr>
            <a:r>
              <a:rPr lang="en-US" sz="2200" dirty="0"/>
              <a:t>    width: 42.0,  </a:t>
            </a:r>
          </a:p>
          <a:p>
            <a:pPr marL="914400" lvl="2" indent="0">
              <a:buNone/>
            </a:pPr>
            <a:r>
              <a:rPr lang="en-US" sz="2200" dirty="0"/>
              <a:t>    height: 42.0,  </a:t>
            </a:r>
          </a:p>
          <a:p>
            <a:pPr marL="914400" lvl="2" indent="0">
              <a:buNone/>
            </a:pPr>
            <a:r>
              <a:rPr lang="en-US" sz="2200" dirty="0"/>
              <a:t>  ),  </a:t>
            </a:r>
          </a:p>
          <a:p>
            <a:pPr marL="0" indent="0">
              <a:buNone/>
            </a:pPr>
            <a:endParaRPr lang="en-GB" dirty="0"/>
          </a:p>
        </p:txBody>
      </p:sp>
      <p:sp>
        <p:nvSpPr>
          <p:cNvPr id="2" name="Footer Placeholder 1"/>
          <p:cNvSpPr>
            <a:spLocks noGrp="1"/>
          </p:cNvSpPr>
          <p:nvPr>
            <p:ph type="ftr" sz="quarter" idx="11"/>
          </p:nvPr>
        </p:nvSpPr>
        <p:spPr/>
        <p:txBody>
          <a:bodyPr/>
          <a:lstStyle/>
          <a:p>
            <a:r>
              <a:rPr lang="en-US"/>
              <a:t>IT Industry-Academia Bridge Program</a:t>
            </a:r>
          </a:p>
        </p:txBody>
      </p:sp>
    </p:spTree>
    <p:extLst>
      <p:ext uri="{BB962C8B-B14F-4D97-AF65-F5344CB8AC3E}">
        <p14:creationId xmlns:p14="http://schemas.microsoft.com/office/powerpoint/2010/main" val="2346827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1325</Words>
  <Application>Microsoft Office PowerPoint</Application>
  <PresentationFormat>Widescreen</PresentationFormat>
  <Paragraphs>173</Paragraphs>
  <Slides>14</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Topics to be Covered</vt:lpstr>
      <vt:lpstr>PowerPoint Presentation</vt:lpstr>
      <vt:lpstr>Layout Widgets</vt:lpstr>
      <vt:lpstr>Column</vt:lpstr>
      <vt:lpstr>Row</vt:lpstr>
      <vt:lpstr>Widget Alignment inside Row &amp; Column</vt:lpstr>
      <vt:lpstr>Padding and Margin Widgets</vt:lpstr>
      <vt:lpstr>Container</vt:lpstr>
      <vt:lpstr>Container Properties</vt:lpstr>
      <vt:lpstr>Expanded</vt:lpstr>
      <vt:lpstr>Center, SizeBox, Align Widgets</vt:lpstr>
      <vt:lpstr>Summary</vt:lpstr>
      <vt:lpstr>In Next Lecture: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Designer</dc:creator>
  <cp:lastModifiedBy>LPT-006</cp:lastModifiedBy>
  <cp:revision>50</cp:revision>
  <dcterms:created xsi:type="dcterms:W3CDTF">2022-04-06T09:07:20Z</dcterms:created>
  <dcterms:modified xsi:type="dcterms:W3CDTF">2022-05-16T12:01:48Z</dcterms:modified>
</cp:coreProperties>
</file>