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01" r:id="rId3"/>
    <p:sldId id="256" r:id="rId4"/>
    <p:sldId id="257" r:id="rId5"/>
    <p:sldId id="262" r:id="rId6"/>
    <p:sldId id="263" r:id="rId7"/>
    <p:sldId id="264" r:id="rId8"/>
    <p:sldId id="300" r:id="rId9"/>
    <p:sldId id="265" r:id="rId10"/>
    <p:sldId id="266" r:id="rId11"/>
    <p:sldId id="267" r:id="rId12"/>
    <p:sldId id="268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78" autoAdjust="0"/>
  </p:normalViewPr>
  <p:slideViewPr>
    <p:cSldViewPr snapToGrid="0">
      <p:cViewPr varScale="1">
        <p:scale>
          <a:sx n="62" d="100"/>
          <a:sy n="62" d="100"/>
        </p:scale>
        <p:origin x="10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 are used to gather information from user. It can be used for user authentication,  adding user, searching, filtering, ordering, booking etc. The form widget acts as a container, which allows us to group and validate the multiple form fields.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apps that use Material Design, there are two primary options for navigation: tabs and drawers. When there is insufficient space to support tabs, drawers provide a handy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Flutter – Lecture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3708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13" y="527608"/>
            <a:ext cx="10515600" cy="1325563"/>
          </a:xfrm>
        </p:spPr>
        <p:txBody>
          <a:bodyPr/>
          <a:lstStyle/>
          <a:p>
            <a:r>
              <a:rPr lang="en-US" dirty="0"/>
              <a:t>Card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A card is a sheet in rounded corner shape and has a shadow. Its properties</a:t>
            </a:r>
          </a:p>
          <a:p>
            <a:pPr marL="0" indent="0">
              <a:buNone/>
            </a:pPr>
            <a:r>
              <a:rPr lang="en-US" sz="2600" b="1" dirty="0" err="1"/>
              <a:t>borderOnForeground</a:t>
            </a:r>
            <a:r>
              <a:rPr lang="en-US" sz="2600" b="1" dirty="0"/>
              <a:t>:</a:t>
            </a:r>
            <a:r>
              <a:rPr lang="en-US" sz="2600" dirty="0"/>
              <a:t>  Used to paint the border in front of a child. By default it is true.</a:t>
            </a:r>
          </a:p>
          <a:p>
            <a:pPr marL="0" indent="0">
              <a:buNone/>
            </a:pPr>
            <a:r>
              <a:rPr lang="en-US" sz="2600" b="1" dirty="0"/>
              <a:t>color:</a:t>
            </a:r>
            <a:r>
              <a:rPr lang="en-US" sz="2600" dirty="0"/>
              <a:t> Card’s background color</a:t>
            </a:r>
          </a:p>
          <a:p>
            <a:pPr marL="0" indent="0">
              <a:buNone/>
            </a:pPr>
            <a:r>
              <a:rPr lang="en-US" sz="2600" b="1" dirty="0"/>
              <a:t>elevation:</a:t>
            </a:r>
            <a:r>
              <a:rPr lang="en-US" sz="2600" dirty="0"/>
              <a:t> controls the shadow size below the card.</a:t>
            </a:r>
          </a:p>
          <a:p>
            <a:pPr marL="0" indent="0">
              <a:buNone/>
            </a:pPr>
            <a:r>
              <a:rPr lang="en-US" sz="2600" b="1" dirty="0"/>
              <a:t>margin:</a:t>
            </a:r>
            <a:r>
              <a:rPr lang="en-US" sz="2600" dirty="0"/>
              <a:t> used  for card’s outer space.</a:t>
            </a:r>
          </a:p>
          <a:p>
            <a:pPr marL="0" indent="0">
              <a:buNone/>
            </a:pPr>
            <a:r>
              <a:rPr lang="en-US" sz="2600" b="1" dirty="0"/>
              <a:t>shape:</a:t>
            </a:r>
            <a:r>
              <a:rPr lang="en-US" sz="2600" dirty="0"/>
              <a:t> used for the shape of the card</a:t>
            </a:r>
          </a:p>
          <a:p>
            <a:pPr marL="0" indent="0">
              <a:buNone/>
            </a:pPr>
            <a:r>
              <a:rPr lang="en-US" sz="2600" b="1" dirty="0" err="1"/>
              <a:t>shadowColor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Shadowcolor</a:t>
            </a:r>
            <a:r>
              <a:rPr lang="en-US" sz="2600" dirty="0"/>
              <a:t> of a card</a:t>
            </a:r>
          </a:p>
          <a:p>
            <a:pPr marL="0" indent="0">
              <a:buNone/>
            </a:pPr>
            <a:r>
              <a:rPr lang="en-US" sz="2600" b="1" dirty="0" err="1"/>
              <a:t>clipBehavior</a:t>
            </a:r>
            <a:r>
              <a:rPr lang="en-US" sz="2600" b="1" dirty="0"/>
              <a:t>:</a:t>
            </a:r>
            <a:r>
              <a:rPr lang="en-US" sz="2600" dirty="0"/>
              <a:t> used to clip the content of the card</a:t>
            </a:r>
          </a:p>
          <a:p>
            <a:pPr marL="0" indent="0">
              <a:buNone/>
            </a:pPr>
            <a:r>
              <a:rPr lang="en-US" sz="2600" b="1" dirty="0"/>
              <a:t>Note: </a:t>
            </a:r>
            <a:r>
              <a:rPr lang="en-US" sz="2600" dirty="0"/>
              <a:t>to customize (set width and size) the card’s size, it is required to place it in a Container or </a:t>
            </a:r>
            <a:r>
              <a:rPr lang="en-US" sz="2600" dirty="0" err="1"/>
              <a:t>SizedBox</a:t>
            </a:r>
            <a:r>
              <a:rPr lang="en-US" sz="2600" dirty="0"/>
              <a:t> widget. 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drawer is an invisible side screen.  It is a sliding left menu that generally contain important links  and occupies half of the screen when displayed. It is used with </a:t>
            </a:r>
            <a:r>
              <a:rPr lang="en-US" b="1" dirty="0"/>
              <a:t>scaffold drawer</a:t>
            </a:r>
            <a:r>
              <a:rPr lang="en-US" dirty="0"/>
              <a:t> property. The child of the drawer is usually a </a:t>
            </a:r>
            <a:r>
              <a:rPr lang="en-US" b="1" dirty="0" err="1"/>
              <a:t>ListView</a:t>
            </a:r>
            <a:r>
              <a:rPr lang="en-US" dirty="0"/>
              <a:t>, which  first child is a </a:t>
            </a:r>
            <a:r>
              <a:rPr lang="en-US" b="1" dirty="0" err="1"/>
              <a:t>DrawerHeader</a:t>
            </a:r>
            <a:r>
              <a:rPr lang="en-US" dirty="0"/>
              <a:t> and remaining </a:t>
            </a:r>
            <a:r>
              <a:rPr lang="en-US" dirty="0" err="1"/>
              <a:t>childrens</a:t>
            </a:r>
            <a:r>
              <a:rPr lang="en-US" dirty="0"/>
              <a:t> are often constructed with </a:t>
            </a:r>
            <a:r>
              <a:rPr lang="en-US" b="1" dirty="0" err="1"/>
              <a:t>ListTiles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It is useful when you want to perform different page actions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Gestures allows us to interact with the mobile app some of the examples of gestures are:</a:t>
            </a:r>
          </a:p>
          <a:p>
            <a:r>
              <a:rPr lang="en-US" dirty="0"/>
              <a:t>When the mobile screen is locked, you slide your finger across the screen to unlock it.</a:t>
            </a:r>
          </a:p>
          <a:p>
            <a:r>
              <a:rPr lang="en-US" dirty="0"/>
              <a:t>Tapping a button on your mobile screen, and</a:t>
            </a:r>
          </a:p>
          <a:p>
            <a:r>
              <a:rPr lang="en-US" dirty="0"/>
              <a:t>Tapping and holding an app icon on a touch-based device to drag it across screens.</a:t>
            </a:r>
          </a:p>
          <a:p>
            <a:pPr marL="0" indent="0">
              <a:buNone/>
            </a:pPr>
            <a:r>
              <a:rPr lang="en-US" dirty="0"/>
              <a:t>Flutter divides the gesture system into two different layers</a:t>
            </a:r>
          </a:p>
          <a:p>
            <a:pPr>
              <a:buAutoNum type="arabicParenR"/>
            </a:pPr>
            <a:r>
              <a:rPr lang="en-US" dirty="0"/>
              <a:t>Pointers</a:t>
            </a:r>
          </a:p>
          <a:p>
            <a:pPr>
              <a:buAutoNum type="arabicParenR"/>
            </a:pPr>
            <a:r>
              <a:rPr lang="en-US" dirty="0"/>
              <a:t>Gestures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Today we have learned about: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Stack </a:t>
            </a:r>
          </a:p>
          <a:p>
            <a:r>
              <a:rPr lang="en-US" sz="2400" dirty="0"/>
              <a:t>Stack Properties</a:t>
            </a:r>
          </a:p>
          <a:p>
            <a:r>
              <a:rPr lang="en-US" sz="2400" dirty="0" err="1"/>
              <a:t>IndexStack</a:t>
            </a:r>
            <a:endParaRPr lang="en-US" sz="2400" dirty="0"/>
          </a:p>
          <a:p>
            <a:r>
              <a:rPr lang="en-US" sz="2400" dirty="0"/>
              <a:t>Forms</a:t>
            </a:r>
          </a:p>
          <a:p>
            <a:r>
              <a:rPr lang="en-US" sz="2400" dirty="0" err="1"/>
              <a:t>AlertDialog</a:t>
            </a:r>
            <a:endParaRPr lang="en-US" sz="2400" dirty="0"/>
          </a:p>
          <a:p>
            <a:r>
              <a:rPr lang="en-US" sz="2400" dirty="0"/>
              <a:t>Alert Dialogue Properties</a:t>
            </a:r>
          </a:p>
          <a:p>
            <a:r>
              <a:rPr lang="en-US" sz="2400" dirty="0"/>
              <a:t>Card</a:t>
            </a:r>
          </a:p>
          <a:p>
            <a:r>
              <a:rPr lang="en-US" sz="2400" dirty="0"/>
              <a:t>Navigation Drawer</a:t>
            </a:r>
          </a:p>
          <a:p>
            <a:r>
              <a:rPr lang="en-US" sz="2400" dirty="0"/>
              <a:t>Gesture</a:t>
            </a:r>
          </a:p>
          <a:p>
            <a:pPr marL="3690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82" y="500988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Next Lecture: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 will Cover:</a:t>
            </a:r>
          </a:p>
          <a:p>
            <a:pPr marL="0" indent="0">
              <a:buNone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ListView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ListTile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GrideView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2">
              <a:lnSpc>
                <a:spcPct val="120000"/>
              </a:lnSpc>
              <a:spcAft>
                <a:spcPts val="1000"/>
              </a:spcAft>
            </a:pPr>
            <a:endParaRPr lang="en-PK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33400" y="29421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900" y="656001"/>
            <a:ext cx="10515600" cy="1325563"/>
          </a:xfrm>
        </p:spPr>
        <p:txBody>
          <a:bodyPr/>
          <a:lstStyle/>
          <a:p>
            <a:r>
              <a:rPr lang="en-US" b="1" dirty="0"/>
              <a:t>Topics to be Covered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7513" y="19793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We will Cover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Stack</a:t>
            </a:r>
          </a:p>
          <a:p>
            <a:r>
              <a:rPr lang="en-US" sz="3200" dirty="0" err="1"/>
              <a:t>IndexStack</a:t>
            </a:r>
            <a:endParaRPr lang="en-US" sz="3200" dirty="0"/>
          </a:p>
          <a:p>
            <a:r>
              <a:rPr lang="en-US" sz="3200" dirty="0"/>
              <a:t>Forms</a:t>
            </a:r>
          </a:p>
          <a:p>
            <a:r>
              <a:rPr lang="en-US" sz="3200" dirty="0" err="1"/>
              <a:t>AlertDialog</a:t>
            </a:r>
            <a:endParaRPr lang="en-US" sz="3200" dirty="0"/>
          </a:p>
          <a:p>
            <a:r>
              <a:rPr lang="en-US" sz="3200" dirty="0"/>
              <a:t>Card</a:t>
            </a:r>
          </a:p>
          <a:p>
            <a:r>
              <a:rPr lang="en-US" sz="3200" dirty="0"/>
              <a:t>Navigation Drawer</a:t>
            </a:r>
          </a:p>
          <a:p>
            <a:r>
              <a:rPr lang="en-US" sz="3200" dirty="0"/>
              <a:t>Gesture</a:t>
            </a:r>
          </a:p>
          <a:p>
            <a:pPr lvl="2">
              <a:lnSpc>
                <a:spcPct val="120000"/>
              </a:lnSpc>
              <a:spcAft>
                <a:spcPts val="1000"/>
              </a:spcAf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6511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7538" y="2749177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More on Widgets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9081" y="1511908"/>
            <a:ext cx="10515600" cy="48288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Stack widget contains a list of widgets and positions them on top of the other. It allows developers to overlap multiple widgets into a single screen and render them from bottom to top. Hence the first widget is the bottom most item, and the last widget is the topmost item. 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Stack(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children: &lt;Widget&gt;[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// Max Size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Container(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  color: </a:t>
            </a:r>
            <a:r>
              <a:rPr lang="en-US" sz="1800" dirty="0" err="1"/>
              <a:t>Colors.green</a:t>
            </a:r>
            <a:r>
              <a:rPr lang="en-US" sz="1800" dirty="0"/>
              <a:t>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),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Container(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  color: </a:t>
            </a:r>
            <a:r>
              <a:rPr lang="en-US" sz="1800" dirty="0" err="1"/>
              <a:t>Colors.blue</a:t>
            </a:r>
            <a:r>
              <a:rPr lang="en-US" sz="1800" dirty="0"/>
              <a:t>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),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Container(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   color: </a:t>
            </a:r>
            <a:r>
              <a:rPr lang="en-US" sz="1800" dirty="0" err="1"/>
              <a:t>Colors.yellow</a:t>
            </a:r>
            <a:r>
              <a:rPr lang="en-US" sz="1800" dirty="0"/>
              <a:t>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/>
              <a:t>   )   ],), 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Properties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alignment:</a:t>
            </a:r>
            <a:r>
              <a:rPr lang="en-US" sz="1800" dirty="0"/>
              <a:t> how the children widgets are positioned in the stack. It can be top, bottom, center, center-right,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i="1" dirty="0"/>
              <a:t>alignment: </a:t>
            </a:r>
            <a:r>
              <a:rPr lang="en-US" sz="1800" i="1" dirty="0" err="1"/>
              <a:t>Alighment.topCenter</a:t>
            </a:r>
            <a:r>
              <a:rPr lang="en-US" sz="1800" i="1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/>
              <a:t>textDirection</a:t>
            </a:r>
            <a:r>
              <a:rPr lang="en-US" sz="1800" b="1" dirty="0"/>
              <a:t>:</a:t>
            </a:r>
            <a:r>
              <a:rPr lang="en-US" sz="1800" dirty="0"/>
              <a:t> To determines the txt direction, it can be </a:t>
            </a:r>
            <a:r>
              <a:rPr lang="en-US" sz="1800" dirty="0" err="1"/>
              <a:t>ltr</a:t>
            </a:r>
            <a:r>
              <a:rPr lang="en-US" sz="1800" dirty="0"/>
              <a:t> (left to right), or </a:t>
            </a:r>
            <a:r>
              <a:rPr lang="en-US" sz="1800" dirty="0" err="1"/>
              <a:t>rtl</a:t>
            </a:r>
            <a:r>
              <a:rPr lang="en-US" sz="1800" dirty="0"/>
              <a:t> (right to left)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/>
              <a:t>			</a:t>
            </a:r>
            <a:r>
              <a:rPr lang="en-US" sz="1800" i="1" dirty="0" err="1"/>
              <a:t>textDirection</a:t>
            </a:r>
            <a:r>
              <a:rPr lang="en-US" sz="1800" i="1" dirty="0"/>
              <a:t>: </a:t>
            </a:r>
            <a:r>
              <a:rPr lang="en-US" sz="1800" i="1" dirty="0" err="1"/>
              <a:t>TextDirection.rtl</a:t>
            </a:r>
            <a:r>
              <a:rPr lang="en-US" sz="1800" i="1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fit:</a:t>
            </a:r>
            <a:r>
              <a:rPr lang="en-US" sz="1800" dirty="0"/>
              <a:t> It will control the size of non-positioned  children widgets in the stack. It has three types: loose, expand and </a:t>
            </a:r>
            <a:r>
              <a:rPr lang="en-US" sz="1800" dirty="0" err="1"/>
              <a:t>passthrough</a:t>
            </a:r>
            <a:r>
              <a:rPr lang="en-US" sz="18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/>
              <a:t>			</a:t>
            </a:r>
            <a:r>
              <a:rPr lang="en-US" sz="1800" i="1" dirty="0" err="1"/>
              <a:t>fit:StackFit.passthrough</a:t>
            </a:r>
            <a:r>
              <a:rPr lang="en-US" sz="1800" i="1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overflow:</a:t>
            </a:r>
            <a:r>
              <a:rPr lang="en-US" sz="1800" dirty="0"/>
              <a:t> It control the children widget, whether visible or clipped, when it’s content overflowing outside the stack.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/>
              <a:t>			overflow: </a:t>
            </a:r>
            <a:r>
              <a:rPr lang="en-US" sz="1800" i="1" dirty="0" err="1"/>
              <a:t>Overflow.clip</a:t>
            </a:r>
            <a:endParaRPr lang="en-US" sz="18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Note:</a:t>
            </a:r>
            <a:r>
              <a:rPr lang="en-US" sz="1800" dirty="0"/>
              <a:t> To define width and height of a Stack widget, you can wrap it inside container.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Positioned():</a:t>
            </a:r>
            <a:r>
              <a:rPr lang="en-US" sz="1800" dirty="0"/>
              <a:t> It is not the stack parameter but can be used in the stack to position (left, right, top, bottom) the child widget.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/>
              <a:t>			</a:t>
            </a:r>
            <a:r>
              <a:rPr lang="en-US" sz="2000" i="1" dirty="0"/>
              <a:t>Positioned ( top: , left: , right: , bottom:, width: , height:, ) </a:t>
            </a:r>
            <a:endParaRPr lang="en-GB" sz="20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9" y="682053"/>
            <a:ext cx="10515600" cy="1325563"/>
          </a:xfrm>
        </p:spPr>
        <p:txBody>
          <a:bodyPr/>
          <a:lstStyle/>
          <a:p>
            <a:r>
              <a:rPr lang="en-US" dirty="0" err="1"/>
              <a:t>IndexedStack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1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3100" dirty="0" err="1"/>
              <a:t>IndexedStack</a:t>
            </a:r>
            <a:r>
              <a:rPr lang="en-US" sz="3100" dirty="0"/>
              <a:t> widget is similar to stack, but it will display only one child at a time.  We use it for easily switching between one child to another child according to our needs.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 err="1"/>
              <a:t>IndexedStack</a:t>
            </a:r>
            <a:r>
              <a:rPr lang="en-US" i="1" dirty="0"/>
              <a:t>(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index: 1,  				//index value decide, which child will display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children: &lt;Widget&gt;[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Container(  				//index 0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  color: </a:t>
            </a:r>
            <a:r>
              <a:rPr lang="en-US" i="1" dirty="0" err="1"/>
              <a:t>Colors.green</a:t>
            </a:r>
            <a:r>
              <a:rPr lang="en-US" i="1" dirty="0"/>
              <a:t>,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),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Container(  				//index 1	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  color: </a:t>
            </a:r>
            <a:r>
              <a:rPr lang="en-US" i="1" dirty="0" err="1"/>
              <a:t>Colors.blue</a:t>
            </a:r>
            <a:r>
              <a:rPr lang="en-US" i="1" dirty="0"/>
              <a:t>,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),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Container(  				//index 2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  color: </a:t>
            </a:r>
            <a:r>
              <a:rPr lang="en-US" i="1" dirty="0" err="1"/>
              <a:t>Colors.yellow</a:t>
            </a:r>
            <a:r>
              <a:rPr lang="en-US" i="1" dirty="0"/>
              <a:t>,  </a:t>
            </a:r>
          </a:p>
          <a:p>
            <a:pPr marL="40005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/>
              <a:t>    ) ],  ) 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44" y="612532"/>
            <a:ext cx="2517014" cy="7479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93969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To create a form,</a:t>
            </a:r>
          </a:p>
          <a:p>
            <a:r>
              <a:rPr lang="en-US" dirty="0"/>
              <a:t>Provide the </a:t>
            </a:r>
            <a:r>
              <a:rPr lang="en-US" dirty="0" err="1"/>
              <a:t>GlobalKey</a:t>
            </a:r>
            <a:r>
              <a:rPr lang="en-US" dirty="0"/>
              <a:t>,  which is used to retrieve the form widgets. </a:t>
            </a:r>
          </a:p>
          <a:p>
            <a:r>
              <a:rPr lang="en-US" dirty="0"/>
              <a:t>Use </a:t>
            </a:r>
            <a:r>
              <a:rPr lang="en-US" dirty="0" err="1"/>
              <a:t>TextFormField</a:t>
            </a:r>
            <a:r>
              <a:rPr lang="en-US" dirty="0"/>
              <a:t> to give the input field with validator property</a:t>
            </a:r>
          </a:p>
          <a:p>
            <a:r>
              <a:rPr lang="en-US" dirty="0"/>
              <a:t>Create a button to validate form fields and display validation error.</a:t>
            </a:r>
          </a:p>
          <a:p>
            <a:pPr marL="1257300" lvl="3" indent="0">
              <a:buNone/>
            </a:pPr>
            <a:r>
              <a:rPr lang="en-GB" sz="2100" i="1" dirty="0"/>
              <a:t>final _</a:t>
            </a:r>
            <a:r>
              <a:rPr lang="en-GB" sz="2100" i="1" dirty="0" err="1"/>
              <a:t>formKey</a:t>
            </a:r>
            <a:r>
              <a:rPr lang="en-GB" sz="2100" i="1" dirty="0"/>
              <a:t> = </a:t>
            </a:r>
            <a:r>
              <a:rPr lang="en-GB" sz="2100" i="1" dirty="0" err="1"/>
              <a:t>GlobalKey</a:t>
            </a:r>
            <a:r>
              <a:rPr lang="en-GB" sz="2100" i="1" dirty="0"/>
              <a:t>&lt;</a:t>
            </a:r>
            <a:r>
              <a:rPr lang="en-GB" sz="2100" i="1" dirty="0" err="1"/>
              <a:t>FormState</a:t>
            </a:r>
            <a:r>
              <a:rPr lang="en-GB" sz="2100" i="1" dirty="0"/>
              <a:t>&gt;();</a:t>
            </a:r>
          </a:p>
          <a:p>
            <a:pPr marL="1257300" lvl="3" indent="0">
              <a:buNone/>
            </a:pPr>
            <a:r>
              <a:rPr lang="en-GB" sz="2100" i="1" dirty="0"/>
              <a:t>Form(</a:t>
            </a:r>
            <a:br>
              <a:rPr lang="en-GB" sz="2100" i="1" dirty="0"/>
            </a:br>
            <a:r>
              <a:rPr lang="en-GB" sz="2100" i="1" dirty="0"/>
              <a:t>    key: _</a:t>
            </a:r>
            <a:r>
              <a:rPr lang="en-GB" sz="2100" i="1" dirty="0" err="1"/>
              <a:t>formKey</a:t>
            </a:r>
            <a:r>
              <a:rPr lang="en-GB" sz="2100" i="1" dirty="0"/>
              <a:t>,</a:t>
            </a:r>
            <a:br>
              <a:rPr lang="en-GB" sz="2100" i="1" dirty="0"/>
            </a:br>
            <a:r>
              <a:rPr lang="en-GB" sz="2100" i="1" dirty="0"/>
              <a:t>    child: Column(</a:t>
            </a:r>
            <a:br>
              <a:rPr lang="en-GB" sz="2100" i="1" dirty="0"/>
            </a:br>
            <a:r>
              <a:rPr lang="en-GB" sz="2100" i="1" dirty="0"/>
              <a:t>      children: [</a:t>
            </a:r>
            <a:br>
              <a:rPr lang="en-GB" sz="2100" i="1" dirty="0"/>
            </a:br>
            <a:r>
              <a:rPr lang="en-GB" sz="2100" i="1" dirty="0"/>
              <a:t>        </a:t>
            </a:r>
            <a:r>
              <a:rPr lang="en-GB" sz="2100" i="1" dirty="0" err="1"/>
              <a:t>TextFormField</a:t>
            </a:r>
            <a:r>
              <a:rPr lang="en-GB" sz="2100" i="1" dirty="0"/>
              <a:t>(</a:t>
            </a:r>
            <a:br>
              <a:rPr lang="en-GB" sz="2100" i="1" dirty="0"/>
            </a:br>
            <a:r>
              <a:rPr lang="en-GB" sz="2100" i="1" dirty="0"/>
              <a:t>          decoration: </a:t>
            </a:r>
            <a:r>
              <a:rPr lang="en-GB" sz="2100" i="1" dirty="0" err="1"/>
              <a:t>InputDecoration</a:t>
            </a:r>
            <a:r>
              <a:rPr lang="en-GB" sz="2100" i="1" dirty="0"/>
              <a:t>(</a:t>
            </a:r>
            <a:br>
              <a:rPr lang="en-GB" sz="2100" i="1" dirty="0"/>
            </a:br>
            <a:r>
              <a:rPr lang="en-GB" sz="2100" i="1" dirty="0"/>
              <a:t>            </a:t>
            </a:r>
            <a:r>
              <a:rPr lang="en-GB" sz="2100" i="1" dirty="0" err="1"/>
              <a:t>hintText</a:t>
            </a:r>
            <a:r>
              <a:rPr lang="en-GB" sz="2100" i="1" dirty="0"/>
              <a:t>: 'Enter Your Name: ',</a:t>
            </a:r>
            <a:br>
              <a:rPr lang="en-GB" sz="2100" i="1" dirty="0"/>
            </a:br>
            <a:r>
              <a:rPr lang="en-GB" sz="2100" i="1" dirty="0"/>
              <a:t>            </a:t>
            </a:r>
            <a:r>
              <a:rPr lang="en-GB" sz="2100" i="1" dirty="0" err="1"/>
              <a:t>labelText</a:t>
            </a:r>
            <a:r>
              <a:rPr lang="en-GB" sz="2100" i="1" dirty="0"/>
              <a:t>: 'Name',</a:t>
            </a:r>
            <a:br>
              <a:rPr lang="en-GB" sz="2100" i="1" dirty="0"/>
            </a:br>
            <a:r>
              <a:rPr lang="en-GB" sz="2100" i="1" dirty="0"/>
              <a:t>            icon: Icon(</a:t>
            </a:r>
            <a:r>
              <a:rPr lang="en-GB" sz="2100" i="1" dirty="0" err="1"/>
              <a:t>Icons.person</a:t>
            </a:r>
            <a:r>
              <a:rPr lang="en-GB" sz="2100" i="1" dirty="0"/>
              <a:t>),</a:t>
            </a:r>
            <a:br>
              <a:rPr lang="en-GB" sz="2100" i="1" dirty="0"/>
            </a:br>
            <a:r>
              <a:rPr lang="en-GB" sz="2100" i="1" dirty="0"/>
              <a:t>          ),</a:t>
            </a:r>
            <a:br>
              <a:rPr lang="en-GB" sz="2100" i="1" dirty="0"/>
            </a:br>
            <a:r>
              <a:rPr lang="en-GB" sz="2100" i="1" dirty="0"/>
              <a:t>          validator: (value){</a:t>
            </a:r>
            <a:br>
              <a:rPr lang="en-GB" sz="2100" i="1" dirty="0"/>
            </a:br>
            <a:r>
              <a:rPr lang="en-GB" sz="2100" i="1" dirty="0"/>
              <a:t>          if(value!.</a:t>
            </a:r>
            <a:r>
              <a:rPr lang="en-GB" sz="2100" i="1" dirty="0" err="1"/>
              <a:t>isEmpty</a:t>
            </a:r>
            <a:r>
              <a:rPr lang="en-GB" sz="2100" i="1" dirty="0"/>
              <a:t>){</a:t>
            </a:r>
            <a:br>
              <a:rPr lang="en-GB" sz="2100" i="1" dirty="0"/>
            </a:br>
            <a:r>
              <a:rPr lang="en-GB" sz="2100" i="1" dirty="0"/>
              <a:t>            return 'Please Enter Your Name';</a:t>
            </a:r>
            <a:br>
              <a:rPr lang="en-GB" sz="2100" i="1" dirty="0"/>
            </a:br>
            <a:r>
              <a:rPr lang="en-GB" sz="2100" i="1" dirty="0"/>
              <a:t>          }</a:t>
            </a:r>
            <a:br>
              <a:rPr lang="en-GB" sz="2100" i="1" dirty="0"/>
            </a:br>
            <a:r>
              <a:rPr lang="en-GB" sz="2100" i="1" dirty="0"/>
              <a:t>          return null;</a:t>
            </a:r>
            <a:br>
              <a:rPr lang="en-GB" sz="2100" i="1" dirty="0"/>
            </a:br>
            <a:r>
              <a:rPr lang="en-GB" sz="2100" i="1" dirty="0"/>
              <a:t>          }, ),</a:t>
            </a:r>
            <a:endParaRPr lang="en-US" sz="2100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Dialogs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a pop-up box that appears at the top of the app content  and middle of the screen.  We can categories Alert dialogs </a:t>
            </a:r>
          </a:p>
          <a:p>
            <a:r>
              <a:rPr lang="en-US" sz="2400" b="1" dirty="0"/>
              <a:t>Basic </a:t>
            </a:r>
            <a:r>
              <a:rPr lang="en-US" sz="2400" b="1" dirty="0" err="1"/>
              <a:t>AlertDialog</a:t>
            </a:r>
            <a:r>
              <a:rPr lang="en-US" sz="2400" b="1" dirty="0"/>
              <a:t>:</a:t>
            </a:r>
            <a:r>
              <a:rPr lang="en-US" sz="2400" dirty="0"/>
              <a:t> It is an acknowledgment or confirmation notification </a:t>
            </a:r>
          </a:p>
          <a:p>
            <a:r>
              <a:rPr lang="en-US" sz="2400" b="1" dirty="0"/>
              <a:t>Confirmation </a:t>
            </a:r>
            <a:r>
              <a:rPr lang="en-US" sz="2400" b="1" dirty="0" err="1"/>
              <a:t>AlertDialog</a:t>
            </a:r>
            <a:r>
              <a:rPr lang="en-US" sz="2400" b="1" dirty="0"/>
              <a:t>:</a:t>
            </a:r>
            <a:r>
              <a:rPr lang="en-US" sz="2400" dirty="0"/>
              <a:t> To confirm a particular choice before moving forward in the application  (like confirmation before deleting a contact)</a:t>
            </a:r>
          </a:p>
          <a:p>
            <a:r>
              <a:rPr lang="en-US" sz="2400" b="1" dirty="0"/>
              <a:t>Select </a:t>
            </a:r>
            <a:r>
              <a:rPr lang="en-US" sz="2400" b="1" dirty="0" err="1"/>
              <a:t>AlertDialog</a:t>
            </a:r>
            <a:r>
              <a:rPr lang="en-US" sz="2400" b="1" dirty="0"/>
              <a:t>:</a:t>
            </a:r>
            <a:r>
              <a:rPr lang="en-US" sz="2400" dirty="0"/>
              <a:t> This dialog displays the list of items, which takes immediate action when selected.</a:t>
            </a:r>
          </a:p>
          <a:p>
            <a:r>
              <a:rPr lang="en-US" sz="2400" b="1" dirty="0" err="1"/>
              <a:t>TextField</a:t>
            </a:r>
            <a:r>
              <a:rPr lang="en-US" sz="2400" b="1" dirty="0"/>
              <a:t> </a:t>
            </a:r>
            <a:r>
              <a:rPr lang="en-US" sz="2400" b="1" dirty="0" err="1"/>
              <a:t>AlertDialog</a:t>
            </a:r>
            <a:r>
              <a:rPr lang="en-US" sz="2400" b="1" dirty="0"/>
              <a:t>:</a:t>
            </a:r>
            <a:r>
              <a:rPr lang="en-US" sz="2400" dirty="0"/>
              <a:t> To accept user input ad alert Dialog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733643E2-4864-4CBD-AB8E-01500362CDD4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07077-3C2C-415C-9BB8-4807B7AABE79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D8CEF-AD35-4379-AB10-71B39273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44" y="612532"/>
            <a:ext cx="2517014" cy="7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r>
              <a:rPr lang="en-US" dirty="0"/>
              <a:t> Properties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Title:</a:t>
            </a:r>
            <a:r>
              <a:rPr lang="en-US" dirty="0"/>
              <a:t> 	</a:t>
            </a:r>
            <a:r>
              <a:rPr lang="en-US" i="1" dirty="0"/>
              <a:t>		</a:t>
            </a:r>
            <a:r>
              <a:rPr lang="en-GB" i="1" dirty="0" err="1"/>
              <a:t>AlertDialog</a:t>
            </a:r>
            <a:r>
              <a:rPr lang="en-GB" i="1" dirty="0"/>
              <a:t>(title: Text("Sample Alert Dialog"),  </a:t>
            </a:r>
          </a:p>
          <a:p>
            <a:r>
              <a:rPr lang="en-US" b="1" dirty="0"/>
              <a:t>Action:</a:t>
            </a:r>
            <a:r>
              <a:rPr lang="en-US" dirty="0"/>
              <a:t>	Action  properties is required to choose yes or no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	actions: &lt;Widget&gt;[  </a:t>
            </a:r>
          </a:p>
          <a:p>
            <a:pPr marL="0" indent="0">
              <a:buNone/>
            </a:pPr>
            <a:r>
              <a:rPr lang="en-US" i="1" dirty="0"/>
              <a:t>  			</a:t>
            </a:r>
            <a:r>
              <a:rPr lang="en-US" i="1" dirty="0" err="1"/>
              <a:t>FlatButton</a:t>
            </a:r>
            <a:r>
              <a:rPr lang="en-US" i="1" dirty="0"/>
              <a:t>(child: Text("Yes"),),  </a:t>
            </a:r>
          </a:p>
          <a:p>
            <a:pPr marL="0" indent="0">
              <a:buNone/>
            </a:pPr>
            <a:r>
              <a:rPr lang="en-US" i="1" dirty="0"/>
              <a:t>    			</a:t>
            </a:r>
            <a:r>
              <a:rPr lang="en-US" i="1" dirty="0" err="1"/>
              <a:t>FlatButton</a:t>
            </a:r>
            <a:r>
              <a:rPr lang="en-US" i="1" dirty="0"/>
              <a:t>(child: Text("No"),)  </a:t>
            </a:r>
          </a:p>
          <a:p>
            <a:pPr marL="0" indent="0">
              <a:buNone/>
            </a:pPr>
            <a:r>
              <a:rPr lang="en-US" i="1" dirty="0"/>
              <a:t>		],)  </a:t>
            </a:r>
          </a:p>
          <a:p>
            <a:r>
              <a:rPr lang="en-US" b="1" dirty="0"/>
              <a:t>Content:</a:t>
            </a:r>
            <a:r>
              <a:rPr lang="en-US" dirty="0"/>
              <a:t>  It contain the body of </a:t>
            </a:r>
            <a:r>
              <a:rPr lang="en-US" dirty="0" err="1"/>
              <a:t>AlertDialog</a:t>
            </a:r>
            <a:r>
              <a:rPr lang="en-US" dirty="0"/>
              <a:t> widget. It can hold any kind of layout widget. 	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		content: Text("It is the body of the alert Dialog"),  </a:t>
            </a:r>
          </a:p>
          <a:p>
            <a:r>
              <a:rPr lang="en-US" b="1" dirty="0"/>
              <a:t>Shape:</a:t>
            </a:r>
            <a:r>
              <a:rPr lang="en-US" dirty="0"/>
              <a:t> provides the shape to the alert dialog box.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		shape: </a:t>
            </a:r>
            <a:r>
              <a:rPr lang="en-GB" i="1" dirty="0" err="1"/>
              <a:t>CircleBorder</a:t>
            </a:r>
            <a:r>
              <a:rPr lang="en-GB" i="1" dirty="0"/>
              <a:t>(),  </a:t>
            </a:r>
          </a:p>
          <a:p>
            <a:pPr marL="0" indent="0">
              <a:buNone/>
            </a:pPr>
            <a:r>
              <a:rPr lang="en-GB" i="1" dirty="0"/>
              <a:t>			shape: </a:t>
            </a:r>
            <a:r>
              <a:rPr lang="en-GB" i="1" dirty="0" err="1"/>
              <a:t>CurveBorder</a:t>
            </a:r>
            <a:r>
              <a:rPr lang="en-GB" i="1" dirty="0"/>
              <a:t>(),</a:t>
            </a:r>
          </a:p>
          <a:p>
            <a:pPr marL="0" indent="0">
              <a:buNone/>
            </a:pPr>
            <a:r>
              <a:rPr lang="en-US" b="1" dirty="0" err="1"/>
              <a:t>ContentPadding</a:t>
            </a:r>
            <a:r>
              <a:rPr lang="en-US" b="1" dirty="0"/>
              <a:t>:</a:t>
            </a:r>
            <a:r>
              <a:rPr lang="en-US" dirty="0"/>
              <a:t>  Padding required for the content inside the </a:t>
            </a:r>
            <a:r>
              <a:rPr lang="en-US" dirty="0" err="1"/>
              <a:t>AlertDialog</a:t>
            </a:r>
            <a:r>
              <a:rPr lang="en-US" dirty="0"/>
              <a:t> widget.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		</a:t>
            </a:r>
            <a:r>
              <a:rPr lang="en-GB" i="1" dirty="0" err="1"/>
              <a:t>contentPadding</a:t>
            </a:r>
            <a:r>
              <a:rPr lang="en-GB" i="1" dirty="0"/>
              <a:t>: </a:t>
            </a:r>
            <a:r>
              <a:rPr lang="en-GB" i="1" dirty="0" err="1"/>
              <a:t>EdgeInsets.all</a:t>
            </a:r>
            <a:r>
              <a:rPr lang="en-GB" i="1" dirty="0"/>
              <a:t>(32.0),</a:t>
            </a:r>
            <a:endParaRPr lang="en-US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1264</Words>
  <Application>Microsoft Office PowerPoint</Application>
  <PresentationFormat>Widescreen</PresentationFormat>
  <Paragraphs>150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Topics to be Covered</vt:lpstr>
      <vt:lpstr>PowerPoint Presentation</vt:lpstr>
      <vt:lpstr>Stack</vt:lpstr>
      <vt:lpstr>Stack Properties</vt:lpstr>
      <vt:lpstr>IndexedStack </vt:lpstr>
      <vt:lpstr>Forms</vt:lpstr>
      <vt:lpstr>Alert Dialogs</vt:lpstr>
      <vt:lpstr>AlertDialog Properties</vt:lpstr>
      <vt:lpstr>Card</vt:lpstr>
      <vt:lpstr>Navigation Drawer</vt:lpstr>
      <vt:lpstr>Gestures</vt:lpstr>
      <vt:lpstr>Summary</vt:lpstr>
      <vt:lpstr>In Next Lecture: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LPT-006</cp:lastModifiedBy>
  <cp:revision>44</cp:revision>
  <dcterms:created xsi:type="dcterms:W3CDTF">2022-04-06T09:07:20Z</dcterms:created>
  <dcterms:modified xsi:type="dcterms:W3CDTF">2022-05-16T12:07:38Z</dcterms:modified>
</cp:coreProperties>
</file>