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02" r:id="rId2"/>
    <p:sldId id="301" r:id="rId3"/>
    <p:sldId id="262" r:id="rId4"/>
    <p:sldId id="263" r:id="rId5"/>
    <p:sldId id="264" r:id="rId6"/>
    <p:sldId id="265" r:id="rId7"/>
    <p:sldId id="300" r:id="rId8"/>
    <p:sldId id="266" r:id="rId9"/>
    <p:sldId id="267" r:id="rId10"/>
    <p:sldId id="269" r:id="rId11"/>
    <p:sldId id="268"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85E"/>
    <a:srgbClr val="029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A061F-5945-4858-A547-239B8D0C13AD}" v="56" dt="2022-04-06T12:03:49.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757" autoAdjust="0"/>
  </p:normalViewPr>
  <p:slideViewPr>
    <p:cSldViewPr snapToGrid="0">
      <p:cViewPr varScale="1">
        <p:scale>
          <a:sx n="59" d="100"/>
          <a:sy n="59" d="100"/>
        </p:scale>
        <p:origin x="114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929D73-9A87-44BA-87AF-7C64578B240F}"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56B15-0856-4121-AAB7-C8F0CBDE875A}" type="slidenum">
              <a:rPr lang="en-US" smtClean="0"/>
              <a:t>‹#›</a:t>
            </a:fld>
            <a:endParaRPr lang="en-US"/>
          </a:p>
        </p:txBody>
      </p:sp>
    </p:spTree>
    <p:extLst>
      <p:ext uri="{BB962C8B-B14F-4D97-AF65-F5344CB8AC3E}">
        <p14:creationId xmlns:p14="http://schemas.microsoft.com/office/powerpoint/2010/main" val="41258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2</a:t>
            </a:fld>
            <a:endParaRPr lang="en-US"/>
          </a:p>
        </p:txBody>
      </p:sp>
    </p:spTree>
    <p:extLst>
      <p:ext uri="{BB962C8B-B14F-4D97-AF65-F5344CB8AC3E}">
        <p14:creationId xmlns:p14="http://schemas.microsoft.com/office/powerpoint/2010/main" val="3720286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ListView</a:t>
            </a:r>
            <a:r>
              <a:rPr lang="en-US" dirty="0"/>
              <a:t> is a list of scrolling widgets. which displays its children one after another in scroll direction.</a:t>
            </a:r>
          </a:p>
        </p:txBody>
      </p:sp>
      <p:sp>
        <p:nvSpPr>
          <p:cNvPr id="4" name="Slide Number Placeholder 3"/>
          <p:cNvSpPr>
            <a:spLocks noGrp="1"/>
          </p:cNvSpPr>
          <p:nvPr>
            <p:ph type="sldNum" sz="quarter" idx="10"/>
          </p:nvPr>
        </p:nvSpPr>
        <p:spPr/>
        <p:txBody>
          <a:bodyPr/>
          <a:lstStyle/>
          <a:p>
            <a:fld id="{80556B15-0856-4121-AAB7-C8F0CBDE875A}" type="slidenum">
              <a:rPr lang="en-US" smtClean="0"/>
              <a:t>3</a:t>
            </a:fld>
            <a:endParaRPr lang="en-US"/>
          </a:p>
        </p:txBody>
      </p:sp>
    </p:spTree>
    <p:extLst>
      <p:ext uri="{BB962C8B-B14F-4D97-AF65-F5344CB8AC3E}">
        <p14:creationId xmlns:p14="http://schemas.microsoft.com/office/powerpoint/2010/main" val="2422939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4</a:t>
            </a:fld>
            <a:endParaRPr lang="en-US"/>
          </a:p>
        </p:txBody>
      </p:sp>
    </p:spTree>
    <p:extLst>
      <p:ext uri="{BB962C8B-B14F-4D97-AF65-F5344CB8AC3E}">
        <p14:creationId xmlns:p14="http://schemas.microsoft.com/office/powerpoint/2010/main" val="2299511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main difference between </a:t>
            </a:r>
            <a:r>
              <a:rPr lang="en-US" dirty="0" err="1"/>
              <a:t>ListView</a:t>
            </a:r>
            <a:r>
              <a:rPr lang="en-US" dirty="0"/>
              <a:t> and </a:t>
            </a:r>
            <a:r>
              <a:rPr lang="en-US" dirty="0" err="1"/>
              <a:t>ListView.builder</a:t>
            </a:r>
            <a:r>
              <a:rPr lang="en-US" dirty="0"/>
              <a:t> is that </a:t>
            </a:r>
            <a:r>
              <a:rPr lang="en-US" dirty="0" err="1"/>
              <a:t>ListView</a:t>
            </a:r>
            <a:r>
              <a:rPr lang="en-US" dirty="0"/>
              <a:t> creates all items at once, whereas the </a:t>
            </a:r>
            <a:r>
              <a:rPr lang="en-US" dirty="0" err="1"/>
              <a:t>ListView.builder</a:t>
            </a:r>
            <a:r>
              <a:rPr lang="en-US" dirty="0"/>
              <a:t>() constructor creates items when they are scrolled onto the screen.</a:t>
            </a:r>
            <a:endParaRPr lang="en-GB" dirty="0"/>
          </a:p>
          <a:p>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5</a:t>
            </a:fld>
            <a:endParaRPr lang="en-US"/>
          </a:p>
        </p:txBody>
      </p:sp>
    </p:spTree>
    <p:extLst>
      <p:ext uri="{BB962C8B-B14F-4D97-AF65-F5344CB8AC3E}">
        <p14:creationId xmlns:p14="http://schemas.microsoft.com/office/powerpoint/2010/main" val="1786280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ListView.builder</a:t>
            </a:r>
            <a:r>
              <a:rPr lang="en-US" sz="1200" b="0" i="0" kern="1200" dirty="0">
                <a:solidFill>
                  <a:schemeClr val="tx1"/>
                </a:solidFill>
                <a:effectLst/>
                <a:latin typeface="+mn-lt"/>
                <a:ea typeface="+mn-ea"/>
                <a:cs typeface="+mn-cs"/>
              </a:rPr>
              <a:t>() is used to render long or infinite lists, especially lists of data fetched from APIs like products, news, messages, search results… Only visible items of the lists are called to reduce resource (CPU, RAM) consumption and improve performance.</a:t>
            </a:r>
            <a:endParaRPr lang="en-US" dirty="0"/>
          </a:p>
        </p:txBody>
      </p:sp>
      <p:sp>
        <p:nvSpPr>
          <p:cNvPr id="4" name="Slide Number Placeholder 3"/>
          <p:cNvSpPr>
            <a:spLocks noGrp="1"/>
          </p:cNvSpPr>
          <p:nvPr>
            <p:ph type="sldNum" sz="quarter" idx="10"/>
          </p:nvPr>
        </p:nvSpPr>
        <p:spPr/>
        <p:txBody>
          <a:bodyPr/>
          <a:lstStyle/>
          <a:p>
            <a:fld id="{80556B15-0856-4121-AAB7-C8F0CBDE875A}" type="slidenum">
              <a:rPr lang="en-US" smtClean="0"/>
              <a:t>6</a:t>
            </a:fld>
            <a:endParaRPr lang="en-US"/>
          </a:p>
        </p:txBody>
      </p:sp>
    </p:spTree>
    <p:extLst>
      <p:ext uri="{BB962C8B-B14F-4D97-AF65-F5344CB8AC3E}">
        <p14:creationId xmlns:p14="http://schemas.microsoft.com/office/powerpoint/2010/main" val="3636275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 Flutter, you can use </a:t>
            </a:r>
            <a:r>
              <a:rPr lang="en-US" sz="1200" b="1" i="0" kern="1200" dirty="0" err="1">
                <a:solidFill>
                  <a:schemeClr val="tx1"/>
                </a:solidFill>
                <a:effectLst/>
                <a:latin typeface="+mn-lt"/>
                <a:ea typeface="+mn-ea"/>
                <a:cs typeface="+mn-cs"/>
              </a:rPr>
              <a:t>ListView.separated</a:t>
            </a:r>
            <a:r>
              <a:rPr lang="en-US" sz="1200" b="0" i="0" kern="1200" dirty="0">
                <a:solidFill>
                  <a:schemeClr val="tx1"/>
                </a:solidFill>
                <a:effectLst/>
                <a:latin typeface="+mn-lt"/>
                <a:ea typeface="+mn-ea"/>
                <a:cs typeface="+mn-cs"/>
              </a:rPr>
              <a:t> to easily create a list view whose items are separated by separators (or dividers). </a:t>
            </a:r>
            <a:r>
              <a:rPr lang="en-US" sz="1200" b="0" i="0" kern="1200">
                <a:solidFill>
                  <a:schemeClr val="tx1"/>
                </a:solidFill>
                <a:effectLst/>
                <a:latin typeface="+mn-lt"/>
                <a:ea typeface="+mn-ea"/>
                <a:cs typeface="+mn-cs"/>
              </a:rPr>
              <a:t>A separator only appears between two list items and never stands before the first or sits after the last item.</a:t>
            </a:r>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7</a:t>
            </a:fld>
            <a:endParaRPr lang="en-US"/>
          </a:p>
        </p:txBody>
      </p:sp>
    </p:spTree>
    <p:extLst>
      <p:ext uri="{BB962C8B-B14F-4D97-AF65-F5344CB8AC3E}">
        <p14:creationId xmlns:p14="http://schemas.microsoft.com/office/powerpoint/2010/main" val="4062372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8</a:t>
            </a:fld>
            <a:endParaRPr lang="en-US"/>
          </a:p>
        </p:txBody>
      </p:sp>
    </p:spTree>
    <p:extLst>
      <p:ext uri="{BB962C8B-B14F-4D97-AF65-F5344CB8AC3E}">
        <p14:creationId xmlns:p14="http://schemas.microsoft.com/office/powerpoint/2010/main" val="4188948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556B15-0856-4121-AAB7-C8F0CBDE875A}" type="slidenum">
              <a:rPr lang="en-US" smtClean="0"/>
              <a:t>10</a:t>
            </a:fld>
            <a:endParaRPr lang="en-US"/>
          </a:p>
        </p:txBody>
      </p:sp>
    </p:spTree>
    <p:extLst>
      <p:ext uri="{BB962C8B-B14F-4D97-AF65-F5344CB8AC3E}">
        <p14:creationId xmlns:p14="http://schemas.microsoft.com/office/powerpoint/2010/main" val="372028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B86AA8-458E-4A4F-AD13-B0B04124F6C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72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92C7A2-8CE1-4A33-83B2-49624AB38BC9}"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27067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54C9B-22E6-44DE-9981-73455F6EBED3}"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757994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E3EB9-6B3E-4CC0-A2CB-6B1ED04CBAE1}"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23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9E772BE-3B88-4448-9D14-22C5EB54937F}" type="datetime1">
              <a:rPr lang="en-US" smtClean="0"/>
              <a:t>5/16/2022</a:t>
            </a:fld>
            <a:endParaRPr lang="en-US"/>
          </a:p>
        </p:txBody>
      </p:sp>
      <p:sp>
        <p:nvSpPr>
          <p:cNvPr id="5" name="Footer Placeholder 4"/>
          <p:cNvSpPr>
            <a:spLocks noGrp="1"/>
          </p:cNvSpPr>
          <p:nvPr>
            <p:ph type="ftr" sz="quarter" idx="11"/>
          </p:nvPr>
        </p:nvSpPr>
        <p:spPr/>
        <p:txBody>
          <a:bodyPr/>
          <a:lstStyle/>
          <a:p>
            <a:r>
              <a:rPr lang="en-US"/>
              <a:t>IT Industry-Academia Bridge Program</a:t>
            </a:r>
          </a:p>
        </p:txBody>
      </p:sp>
      <p:sp>
        <p:nvSpPr>
          <p:cNvPr id="6" name="Slide Number Placeholder 5"/>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174599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0554-2FC9-4002-A79E-635AA29674D6}"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01785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A03513-869C-4A96-8299-A1139FD2C595}" type="datetime1">
              <a:rPr lang="en-US" smtClean="0"/>
              <a:t>5/16/2022</a:t>
            </a:fld>
            <a:endParaRPr lang="en-US"/>
          </a:p>
        </p:txBody>
      </p:sp>
      <p:sp>
        <p:nvSpPr>
          <p:cNvPr id="8" name="Footer Placeholder 7"/>
          <p:cNvSpPr>
            <a:spLocks noGrp="1"/>
          </p:cNvSpPr>
          <p:nvPr>
            <p:ph type="ftr" sz="quarter" idx="11"/>
          </p:nvPr>
        </p:nvSpPr>
        <p:spPr/>
        <p:txBody>
          <a:bodyPr/>
          <a:lstStyle/>
          <a:p>
            <a:r>
              <a:rPr lang="en-US"/>
              <a:t>IT Industry-Academia Bridge Program</a:t>
            </a:r>
          </a:p>
        </p:txBody>
      </p:sp>
      <p:sp>
        <p:nvSpPr>
          <p:cNvPr id="9" name="Slide Number Placeholder 8"/>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74906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1D81E-083C-45EE-B807-4E79B9577858}" type="datetime1">
              <a:rPr lang="en-US" smtClean="0"/>
              <a:t>5/16/2022</a:t>
            </a:fld>
            <a:endParaRPr lang="en-US"/>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Slide Number Placeholder 4"/>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21709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1299-554B-48CC-965A-BF4495463D1B}" type="datetime1">
              <a:rPr lang="en-US" smtClean="0"/>
              <a:t>5/16/2022</a:t>
            </a:fld>
            <a:endParaRPr lang="en-US"/>
          </a:p>
        </p:txBody>
      </p:sp>
      <p:sp>
        <p:nvSpPr>
          <p:cNvPr id="3" name="Footer Placeholder 2"/>
          <p:cNvSpPr>
            <a:spLocks noGrp="1"/>
          </p:cNvSpPr>
          <p:nvPr>
            <p:ph type="ftr" sz="quarter" idx="11"/>
          </p:nvPr>
        </p:nvSpPr>
        <p:spPr/>
        <p:txBody>
          <a:bodyPr/>
          <a:lstStyle/>
          <a:p>
            <a:r>
              <a:rPr lang="en-US"/>
              <a:t>IT Industry-Academia Bridge Program</a:t>
            </a:r>
          </a:p>
        </p:txBody>
      </p:sp>
      <p:sp>
        <p:nvSpPr>
          <p:cNvPr id="4" name="Slide Number Placeholder 3"/>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44059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580748-8DD1-475E-B624-BDEAED64B0BF}"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184759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595C81-ABA7-4EA6-9A2B-7847E819BF33}" type="datetime1">
              <a:rPr lang="en-US" smtClean="0"/>
              <a:t>5/16/2022</a:t>
            </a:fld>
            <a:endParaRPr lang="en-US"/>
          </a:p>
        </p:txBody>
      </p:sp>
      <p:sp>
        <p:nvSpPr>
          <p:cNvPr id="6" name="Footer Placeholder 5"/>
          <p:cNvSpPr>
            <a:spLocks noGrp="1"/>
          </p:cNvSpPr>
          <p:nvPr>
            <p:ph type="ftr" sz="quarter" idx="11"/>
          </p:nvPr>
        </p:nvSpPr>
        <p:spPr/>
        <p:txBody>
          <a:bodyPr/>
          <a:lstStyle/>
          <a:p>
            <a:r>
              <a:rPr lang="en-US"/>
              <a:t>IT Industry-Academia Bridge Program</a:t>
            </a:r>
          </a:p>
        </p:txBody>
      </p:sp>
      <p:sp>
        <p:nvSpPr>
          <p:cNvPr id="7" name="Slide Number Placeholder 6"/>
          <p:cNvSpPr>
            <a:spLocks noGrp="1"/>
          </p:cNvSpPr>
          <p:nvPr>
            <p:ph type="sldNum" sz="quarter" idx="12"/>
          </p:nvPr>
        </p:nvSpPr>
        <p:spPr/>
        <p:txBody>
          <a:bodyPr/>
          <a:lstStyle/>
          <a:p>
            <a:fld id="{CD6EE78D-3A55-4166-9906-926CAD5E0DCA}" type="slidenum">
              <a:rPr lang="en-US" smtClean="0"/>
              <a:t>‹#›</a:t>
            </a:fld>
            <a:endParaRPr lang="en-US"/>
          </a:p>
        </p:txBody>
      </p:sp>
    </p:spTree>
    <p:extLst>
      <p:ext uri="{BB962C8B-B14F-4D97-AF65-F5344CB8AC3E}">
        <p14:creationId xmlns:p14="http://schemas.microsoft.com/office/powerpoint/2010/main" val="336296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937246-9EE9-4ECB-8BB3-D1F347E5C363}" type="datetime1">
              <a:rPr lang="en-US" smtClean="0"/>
              <a:t>5/16/2022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IT Industry-Academia Bridge Program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6EE78D-3A55-4166-9906-926CAD5E0DCA}" type="slidenum">
              <a:rPr lang="en-US" smtClean="0"/>
              <a:t>‹#›</a:t>
            </a:fld>
            <a:endParaRPr lang="en-US"/>
          </a:p>
        </p:txBody>
      </p:sp>
    </p:spTree>
    <p:extLst>
      <p:ext uri="{BB962C8B-B14F-4D97-AF65-F5344CB8AC3E}">
        <p14:creationId xmlns:p14="http://schemas.microsoft.com/office/powerpoint/2010/main" val="191001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8909538" y="3133898"/>
            <a:ext cx="3375287" cy="3724102"/>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2185" y="5287348"/>
            <a:ext cx="2567353" cy="102796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48437" y="5434441"/>
            <a:ext cx="1060999" cy="88087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407" y="5434441"/>
            <a:ext cx="2975931" cy="880876"/>
          </a:xfrm>
          <a:prstGeom prst="rect">
            <a:avLst/>
          </a:prstGeom>
        </p:spPr>
      </p:pic>
      <p:sp>
        <p:nvSpPr>
          <p:cNvPr id="10" name="TextBox 9"/>
          <p:cNvSpPr txBox="1"/>
          <p:nvPr/>
        </p:nvSpPr>
        <p:spPr>
          <a:xfrm>
            <a:off x="1033413" y="2142513"/>
            <a:ext cx="6834554" cy="769441"/>
          </a:xfrm>
          <a:prstGeom prst="rect">
            <a:avLst/>
          </a:prstGeom>
          <a:noFill/>
        </p:spPr>
        <p:txBody>
          <a:bodyPr wrap="square" rtlCol="0">
            <a:spAutoFit/>
          </a:bodyPr>
          <a:lstStyle/>
          <a:p>
            <a:r>
              <a:rPr lang="en-US" sz="4400" b="1" dirty="0"/>
              <a:t>Flutter – Lecture 9</a:t>
            </a:r>
          </a:p>
        </p:txBody>
      </p:sp>
      <p:sp>
        <p:nvSpPr>
          <p:cNvPr id="2" name="Footer Placeholder 1"/>
          <p:cNvSpPr>
            <a:spLocks noGrp="1"/>
          </p:cNvSpPr>
          <p:nvPr>
            <p:ph type="ftr" sz="quarter" idx="11"/>
          </p:nvPr>
        </p:nvSpPr>
        <p:spPr>
          <a:xfrm>
            <a:off x="4038600" y="6446503"/>
            <a:ext cx="4114800" cy="365125"/>
          </a:xfrm>
        </p:spPr>
        <p:txBody>
          <a:bodyPr/>
          <a:lstStyle/>
          <a:p>
            <a:r>
              <a:rPr lang="en-US"/>
              <a:t>IT Industry-Academia Bridge Program</a:t>
            </a:r>
          </a:p>
        </p:txBody>
      </p:sp>
    </p:spTree>
    <p:extLst>
      <p:ext uri="{BB962C8B-B14F-4D97-AF65-F5344CB8AC3E}">
        <p14:creationId xmlns:p14="http://schemas.microsoft.com/office/powerpoint/2010/main" val="137082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676400" y="527608"/>
            <a:ext cx="10515600" cy="1325563"/>
          </a:xfrm>
        </p:spPr>
        <p:txBody>
          <a:bodyPr/>
          <a:lstStyle/>
          <a:p>
            <a:r>
              <a:rPr lang="en-US" dirty="0" err="1"/>
              <a:t>GridView</a:t>
            </a:r>
            <a:endParaRPr lang="en-GB" dirty="0"/>
          </a:p>
        </p:txBody>
      </p:sp>
      <p:sp>
        <p:nvSpPr>
          <p:cNvPr id="4" name="Content Placeholder 3"/>
          <p:cNvSpPr>
            <a:spLocks noGrp="1"/>
          </p:cNvSpPr>
          <p:nvPr>
            <p:ph idx="1"/>
          </p:nvPr>
        </p:nvSpPr>
        <p:spPr/>
        <p:txBody>
          <a:bodyPr>
            <a:normAutofit lnSpcReduction="10000"/>
          </a:bodyPr>
          <a:lstStyle/>
          <a:p>
            <a:pPr marL="0" indent="0">
              <a:buNone/>
            </a:pPr>
            <a:r>
              <a:rPr lang="en-US" dirty="0" err="1"/>
              <a:t>GridView</a:t>
            </a:r>
            <a:r>
              <a:rPr lang="en-US" dirty="0"/>
              <a:t> can be implemented by</a:t>
            </a:r>
          </a:p>
          <a:p>
            <a:pPr fontAlgn="base"/>
            <a:r>
              <a:rPr lang="en-US" b="1" dirty="0" err="1"/>
              <a:t>GridView.count</a:t>
            </a:r>
            <a:r>
              <a:rPr lang="en-US" b="1" dirty="0"/>
              <a:t>():</a:t>
            </a:r>
            <a:r>
              <a:rPr lang="en-US" dirty="0"/>
              <a:t>- This constructor enables you to create a </a:t>
            </a:r>
            <a:r>
              <a:rPr lang="en-US" dirty="0" err="1"/>
              <a:t>GridView</a:t>
            </a:r>
            <a:r>
              <a:rPr lang="en-US" dirty="0"/>
              <a:t> with a fixed number of items.</a:t>
            </a:r>
          </a:p>
          <a:p>
            <a:pPr fontAlgn="base"/>
            <a:r>
              <a:rPr lang="en-US" b="1" dirty="0" err="1"/>
              <a:t>GridView.builder</a:t>
            </a:r>
            <a:r>
              <a:rPr lang="en-US" b="1" dirty="0"/>
              <a:t>():</a:t>
            </a:r>
            <a:r>
              <a:rPr lang="en-US" dirty="0"/>
              <a:t> To show a long list or an infinite number of items that may come from the database.</a:t>
            </a:r>
          </a:p>
          <a:p>
            <a:pPr fontAlgn="base"/>
            <a:r>
              <a:rPr lang="en-US" b="1" dirty="0" err="1"/>
              <a:t>GridView.custom</a:t>
            </a:r>
            <a:r>
              <a:rPr lang="en-US" b="1" dirty="0"/>
              <a:t>():</a:t>
            </a:r>
            <a:r>
              <a:rPr lang="en-US" dirty="0"/>
              <a:t>  Use this constructor to make your own custom </a:t>
            </a:r>
            <a:r>
              <a:rPr lang="en-US" dirty="0" err="1"/>
              <a:t>GridView</a:t>
            </a:r>
            <a:r>
              <a:rPr lang="en-US" dirty="0"/>
              <a:t>.</a:t>
            </a:r>
          </a:p>
          <a:p>
            <a:pPr fontAlgn="base"/>
            <a:r>
              <a:rPr lang="en-US" b="1" dirty="0" err="1"/>
              <a:t>GridView.extent</a:t>
            </a:r>
            <a:r>
              <a:rPr lang="en-US" b="1" dirty="0"/>
              <a:t>():</a:t>
            </a:r>
            <a:r>
              <a:rPr lang="en-US" dirty="0"/>
              <a:t> Use when we want to create a grid with custom </a:t>
            </a:r>
            <a:r>
              <a:rPr lang="en-US" b="1" dirty="0"/>
              <a:t>extent</a:t>
            </a:r>
            <a:r>
              <a:rPr lang="en-US" dirty="0"/>
              <a:t> values. It means each tile has a maximum cross-axis </a:t>
            </a:r>
            <a:r>
              <a:rPr lang="en-US" b="1" dirty="0"/>
              <a:t>extent</a:t>
            </a:r>
            <a:r>
              <a:rPr lang="en-US" dirty="0"/>
              <a:t>.</a:t>
            </a:r>
          </a:p>
          <a:p>
            <a:pPr marL="0" indent="0">
              <a:buNone/>
            </a:pP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140349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err="1"/>
              <a:t>GridView</a:t>
            </a:r>
            <a:r>
              <a:rPr lang="en-US" dirty="0"/>
              <a:t> Properties</a:t>
            </a:r>
            <a:endParaRPr lang="en-GB" dirty="0"/>
          </a:p>
        </p:txBody>
      </p:sp>
      <p:sp>
        <p:nvSpPr>
          <p:cNvPr id="9" name="Content Placeholder 8"/>
          <p:cNvSpPr>
            <a:spLocks noGrp="1"/>
          </p:cNvSpPr>
          <p:nvPr>
            <p:ph idx="1"/>
          </p:nvPr>
        </p:nvSpPr>
        <p:spPr/>
        <p:txBody>
          <a:bodyPr>
            <a:normAutofit/>
          </a:bodyPr>
          <a:lstStyle/>
          <a:p>
            <a:r>
              <a:rPr lang="en-GB" b="1" dirty="0" err="1"/>
              <a:t>crossAxisSpacing</a:t>
            </a:r>
            <a:r>
              <a:rPr lang="en-GB" b="1" dirty="0"/>
              <a:t>: </a:t>
            </a:r>
            <a:r>
              <a:rPr lang="en-US" dirty="0"/>
              <a:t>Setting a value for this property allows you to place a space between items on the cross axis.</a:t>
            </a:r>
            <a:endParaRPr lang="en-GB" b="1" dirty="0"/>
          </a:p>
          <a:p>
            <a:r>
              <a:rPr lang="en-GB" b="1" dirty="0" err="1"/>
              <a:t>mainAxisSpacing</a:t>
            </a:r>
            <a:r>
              <a:rPr lang="en-GB" b="1" dirty="0"/>
              <a:t>: </a:t>
            </a:r>
            <a:r>
              <a:rPr lang="en-US" dirty="0"/>
              <a:t>The main axis refers to the axis in which the list scrolls. </a:t>
            </a:r>
            <a:endParaRPr lang="en-GB" b="1" dirty="0"/>
          </a:p>
          <a:p>
            <a:r>
              <a:rPr lang="en-GB" b="1" dirty="0" err="1"/>
              <a:t>scrollDirection</a:t>
            </a:r>
            <a:r>
              <a:rPr lang="en-GB" b="1" dirty="0"/>
              <a:t>: </a:t>
            </a:r>
            <a:r>
              <a:rPr lang="en-GB" dirty="0"/>
              <a:t>This</a:t>
            </a:r>
            <a:r>
              <a:rPr lang="en-US" dirty="0"/>
              <a:t> change the scroll direction </a:t>
            </a:r>
            <a:endParaRPr lang="en-GB" b="1" dirty="0"/>
          </a:p>
          <a:p>
            <a:r>
              <a:rPr lang="en-GB" b="1" dirty="0"/>
              <a:t>Physics: </a:t>
            </a:r>
            <a:r>
              <a:rPr lang="en-US" dirty="0"/>
              <a:t>This property allows you to set the scroll behavior for the list.</a:t>
            </a:r>
            <a:endParaRPr lang="en-GB" b="1" dirty="0"/>
          </a:p>
          <a:p>
            <a:r>
              <a:rPr lang="en-GB" b="1" dirty="0" err="1"/>
              <a:t>shrinkWrap</a:t>
            </a:r>
            <a:r>
              <a:rPr lang="en-GB" b="1" dirty="0"/>
              <a:t>: </a:t>
            </a:r>
            <a:r>
              <a:rPr lang="en-US" dirty="0"/>
              <a:t>Setting the </a:t>
            </a:r>
            <a:r>
              <a:rPr lang="en-US" dirty="0" err="1"/>
              <a:t>shrinkWrap</a:t>
            </a:r>
            <a:r>
              <a:rPr lang="en-US" dirty="0"/>
              <a:t> value to true causes </a:t>
            </a:r>
            <a:r>
              <a:rPr lang="en-US" dirty="0" err="1"/>
              <a:t>GridView</a:t>
            </a:r>
            <a:r>
              <a:rPr lang="en-US" dirty="0"/>
              <a:t> to take only the required space to fill items in the scroll direction. This defaults to false</a:t>
            </a:r>
            <a:endParaRPr lang="en-GB" b="1" dirty="0"/>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281825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Summary</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rmAutofit/>
          </a:bodyPr>
          <a:lstStyle/>
          <a:p>
            <a:pPr marL="0" indent="0">
              <a:buNone/>
            </a:pPr>
            <a:r>
              <a:rPr lang="en-US" sz="3600" dirty="0"/>
              <a:t>Today we have learned about:</a:t>
            </a:r>
          </a:p>
          <a:p>
            <a:pPr marL="0" indent="0">
              <a:buNone/>
            </a:pPr>
            <a:endParaRPr lang="en-US" sz="2400" dirty="0">
              <a:effectLst/>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r>
              <a:rPr lang="en-US" sz="2400" dirty="0" err="1"/>
              <a:t>ListView</a:t>
            </a:r>
            <a:r>
              <a:rPr lang="en-US" sz="2400" dirty="0"/>
              <a:t> – Properties, Builder, Separator/Divider</a:t>
            </a:r>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err="1"/>
              <a:t>ListTile</a:t>
            </a:r>
            <a:endParaRPr lang="en-US" sz="2400" dirty="0"/>
          </a:p>
          <a:p>
            <a:pPr marL="342900" indent="-342900" algn="l">
              <a:buFont typeface="Arial" panose="020B0604020202020204" pitchFamily="34" charset="0"/>
              <a:buChar char="•"/>
            </a:pPr>
            <a:endParaRPr lang="en-US" sz="2400" dirty="0"/>
          </a:p>
          <a:p>
            <a:pPr marL="342900" indent="-342900" algn="l">
              <a:buFont typeface="Arial" panose="020B0604020202020204" pitchFamily="34" charset="0"/>
              <a:buChar char="•"/>
            </a:pPr>
            <a:r>
              <a:rPr lang="en-US" sz="2400" dirty="0" err="1"/>
              <a:t>GridView</a:t>
            </a:r>
            <a:r>
              <a:rPr lang="en-US" sz="2400" dirty="0"/>
              <a:t> - Properties</a:t>
            </a:r>
            <a:endParaRPr lang="en-GB" sz="2400" dirty="0"/>
          </a:p>
          <a:p>
            <a:pPr marL="36900" indent="0">
              <a:buNone/>
            </a:pPr>
            <a:endParaRPr lang="en-US" sz="2400" dirty="0"/>
          </a:p>
          <a:p>
            <a:pPr marL="0" indent="0">
              <a:buNone/>
            </a:pPr>
            <a:endParaRPr lang="en-US" sz="2400" dirty="0"/>
          </a:p>
          <a:p>
            <a:endParaRPr lang="en-US" sz="2400"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0782" y="500988"/>
            <a:ext cx="3026751" cy="899377"/>
          </a:xfrm>
          <a:prstGeom prst="rect">
            <a:avLst/>
          </a:prstGeom>
        </p:spPr>
      </p:pic>
    </p:spTree>
    <p:extLst>
      <p:ext uri="{BB962C8B-B14F-4D97-AF65-F5344CB8AC3E}">
        <p14:creationId xmlns:p14="http://schemas.microsoft.com/office/powerpoint/2010/main" val="245356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A711-4C89-407D-82E0-D002E4DA2885}"/>
              </a:ext>
            </a:extLst>
          </p:cNvPr>
          <p:cNvSpPr>
            <a:spLocks noGrp="1"/>
          </p:cNvSpPr>
          <p:nvPr>
            <p:ph type="title"/>
          </p:nvPr>
        </p:nvSpPr>
        <p:spPr/>
        <p:txBody>
          <a:bodyPr/>
          <a:lstStyle/>
          <a:p>
            <a:r>
              <a:rPr lang="en-US" dirty="0"/>
              <a:t>In Next Lecture:</a:t>
            </a:r>
            <a:endParaRPr lang="en-PK" dirty="0"/>
          </a:p>
        </p:txBody>
      </p:sp>
      <p:sp>
        <p:nvSpPr>
          <p:cNvPr id="3" name="Content Placeholder 2">
            <a:extLst>
              <a:ext uri="{FF2B5EF4-FFF2-40B4-BE49-F238E27FC236}">
                <a16:creationId xmlns:a16="http://schemas.microsoft.com/office/drawing/2014/main" id="{2C168BBF-002C-450D-BE30-B5BFD8543E23}"/>
              </a:ext>
            </a:extLst>
          </p:cNvPr>
          <p:cNvSpPr>
            <a:spLocks noGrp="1"/>
          </p:cNvSpPr>
          <p:nvPr>
            <p:ph idx="1"/>
          </p:nvPr>
        </p:nvSpPr>
        <p:spPr>
          <a:xfrm>
            <a:off x="838200" y="1690688"/>
            <a:ext cx="10515600" cy="4351338"/>
          </a:xfrm>
        </p:spPr>
        <p:txBody>
          <a:bodyPr>
            <a:noAutofit/>
          </a:bodyPr>
          <a:lstStyle/>
          <a:p>
            <a:pPr marL="0" indent="0">
              <a:buNone/>
            </a:pPr>
            <a:r>
              <a:rPr lang="en-US" sz="3200" dirty="0"/>
              <a:t>We will Cover in more detail:</a:t>
            </a:r>
          </a:p>
          <a:p>
            <a:pPr marL="0" indent="0">
              <a:buNone/>
            </a:pPr>
            <a:endParaRPr lang="en-US" sz="3200" dirty="0"/>
          </a:p>
          <a:p>
            <a:pPr marL="342900" indent="-342900" algn="l">
              <a:buFont typeface="Arial" panose="020B0604020202020204" pitchFamily="34" charset="0"/>
              <a:buChar char="•"/>
            </a:pPr>
            <a:r>
              <a:rPr lang="en-US" sz="3200" dirty="0">
                <a:effectLst/>
                <a:ea typeface="Calibri" panose="020F0502020204030204" pitchFamily="34" charset="0"/>
              </a:rPr>
              <a:t>Scaffold Widgets</a:t>
            </a:r>
          </a:p>
          <a:p>
            <a:pPr marL="342900" indent="-342900" algn="l">
              <a:buFont typeface="Arial" panose="020B0604020202020204" pitchFamily="34" charset="0"/>
              <a:buChar char="•"/>
            </a:pPr>
            <a:r>
              <a:rPr lang="en-GB" sz="3200"/>
              <a:t>Scaffold Properties</a:t>
            </a:r>
          </a:p>
          <a:p>
            <a:pPr lvl="2">
              <a:lnSpc>
                <a:spcPct val="120000"/>
              </a:lnSpc>
              <a:spcAft>
                <a:spcPts val="1000"/>
              </a:spcAft>
            </a:pPr>
            <a:endParaRPr lang="en-PK" sz="3200" dirty="0">
              <a:effectLst/>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612C155-7EA7-48F7-8580-6D177FA5AE16}"/>
              </a:ext>
            </a:extLst>
          </p:cNvPr>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A7BBE944-724E-47B6-8546-F878895367FA}"/>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6DDAE02-12E6-407D-BDEB-61BBF590BB63}"/>
              </a:ext>
            </a:extLst>
          </p:cNvPr>
          <p:cNvSpPr/>
          <p:nvPr/>
        </p:nvSpPr>
        <p:spPr>
          <a:xfrm>
            <a:off x="533400" y="29421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AC9CB5-6E47-4F0C-B720-F9EF61328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416824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780900" y="656001"/>
            <a:ext cx="10515600" cy="1325563"/>
          </a:xfrm>
        </p:spPr>
        <p:txBody>
          <a:bodyPr/>
          <a:lstStyle/>
          <a:p>
            <a:r>
              <a:rPr lang="en-US" b="1" dirty="0"/>
              <a:t>Topics to be Covered</a:t>
            </a:r>
            <a:endParaRPr lang="en-GB" dirty="0"/>
          </a:p>
        </p:txBody>
      </p:sp>
      <p:sp>
        <p:nvSpPr>
          <p:cNvPr id="4" name="Content Placeholder 3"/>
          <p:cNvSpPr>
            <a:spLocks noGrp="1"/>
          </p:cNvSpPr>
          <p:nvPr>
            <p:ph idx="1"/>
          </p:nvPr>
        </p:nvSpPr>
        <p:spPr>
          <a:xfrm>
            <a:off x="1727513" y="1979345"/>
            <a:ext cx="10515600" cy="4351338"/>
          </a:xfrm>
        </p:spPr>
        <p:txBody>
          <a:bodyPr>
            <a:normAutofit/>
          </a:bodyPr>
          <a:lstStyle/>
          <a:p>
            <a:pPr marL="0" indent="0">
              <a:buNone/>
            </a:pPr>
            <a:r>
              <a:rPr lang="en-US" sz="2800" dirty="0"/>
              <a:t>We will Cover :</a:t>
            </a:r>
          </a:p>
          <a:p>
            <a:pPr marL="0" indent="0">
              <a:buNone/>
            </a:pPr>
            <a:endParaRPr lang="en-US" dirty="0"/>
          </a:p>
          <a:p>
            <a:pPr marL="342900" indent="-342900" algn="l">
              <a:buFont typeface="Arial" panose="020B0604020202020204" pitchFamily="34" charset="0"/>
              <a:buChar char="•"/>
            </a:pPr>
            <a:r>
              <a:rPr lang="en-US" sz="3200" dirty="0" err="1"/>
              <a:t>ListView</a:t>
            </a:r>
            <a:endParaRPr lang="en-US" sz="3200" dirty="0"/>
          </a:p>
          <a:p>
            <a:pPr marL="342900" indent="-342900" algn="l">
              <a:buFont typeface="Arial" panose="020B0604020202020204" pitchFamily="34" charset="0"/>
              <a:buChar char="•"/>
            </a:pPr>
            <a:endParaRPr lang="en-US" sz="3200" dirty="0"/>
          </a:p>
          <a:p>
            <a:pPr marL="342900" indent="-342900" algn="l">
              <a:buFont typeface="Arial" panose="020B0604020202020204" pitchFamily="34" charset="0"/>
              <a:buChar char="•"/>
            </a:pPr>
            <a:r>
              <a:rPr lang="en-US" sz="3200" dirty="0" err="1"/>
              <a:t>ListTile</a:t>
            </a:r>
            <a:endParaRPr lang="en-US" sz="3200" dirty="0"/>
          </a:p>
          <a:p>
            <a:pPr marL="342900" indent="-342900" algn="l">
              <a:buFont typeface="Arial" panose="020B0604020202020204" pitchFamily="34" charset="0"/>
              <a:buChar char="•"/>
            </a:pPr>
            <a:endParaRPr lang="en-US" sz="3200" dirty="0"/>
          </a:p>
          <a:p>
            <a:pPr marL="342900" indent="-342900" algn="l">
              <a:buFont typeface="Arial" panose="020B0604020202020204" pitchFamily="34" charset="0"/>
              <a:buChar char="•"/>
            </a:pPr>
            <a:r>
              <a:rPr lang="en-US" sz="3200" dirty="0" err="1"/>
              <a:t>GridView</a:t>
            </a:r>
            <a:endParaRPr lang="en-GB" sz="3200"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65111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err="1"/>
              <a:t>ListView</a:t>
            </a:r>
            <a:endParaRPr lang="en-GB" dirty="0"/>
          </a:p>
        </p:txBody>
      </p:sp>
      <p:sp>
        <p:nvSpPr>
          <p:cNvPr id="9" name="Content Placeholder 8"/>
          <p:cNvSpPr>
            <a:spLocks noGrp="1"/>
          </p:cNvSpPr>
          <p:nvPr>
            <p:ph idx="1"/>
          </p:nvPr>
        </p:nvSpPr>
        <p:spPr>
          <a:xfrm>
            <a:off x="838200" y="1511908"/>
            <a:ext cx="10515600" cy="4665055"/>
          </a:xfrm>
        </p:spPr>
        <p:txBody>
          <a:bodyPr>
            <a:normAutofit fontScale="92500" lnSpcReduction="10000"/>
          </a:bodyPr>
          <a:lstStyle/>
          <a:p>
            <a:r>
              <a:rPr lang="en-US" dirty="0"/>
              <a:t>There are different types of </a:t>
            </a:r>
            <a:r>
              <a:rPr lang="en-US" dirty="0" err="1"/>
              <a:t>ListViews</a:t>
            </a:r>
            <a:r>
              <a:rPr lang="en-US" dirty="0"/>
              <a:t>:</a:t>
            </a:r>
          </a:p>
          <a:p>
            <a:r>
              <a:rPr lang="en-US" dirty="0"/>
              <a:t>Multi-child Layout widget</a:t>
            </a:r>
            <a:endParaRPr lang="en-GB" dirty="0"/>
          </a:p>
          <a:p>
            <a:r>
              <a:rPr lang="en-US" dirty="0"/>
              <a:t>The default behavior of </a:t>
            </a:r>
            <a:r>
              <a:rPr lang="en-US" dirty="0" err="1"/>
              <a:t>ListView</a:t>
            </a:r>
            <a:r>
              <a:rPr lang="en-US" dirty="0"/>
              <a:t>, normally use for display a small number of children. Use it to display a static list of children whose count don’t change. Basic structure of this </a:t>
            </a:r>
            <a:r>
              <a:rPr lang="en-US" dirty="0" err="1"/>
              <a:t>listview</a:t>
            </a:r>
            <a:r>
              <a:rPr lang="en-US" dirty="0"/>
              <a:t> is</a:t>
            </a:r>
            <a:endParaRPr lang="en-GB" dirty="0"/>
          </a:p>
          <a:p>
            <a:pPr marL="914400" lvl="2" indent="0">
              <a:buNone/>
            </a:pPr>
            <a:r>
              <a:rPr lang="en-GB" i="1" dirty="0" err="1"/>
              <a:t>ListView</a:t>
            </a:r>
            <a:r>
              <a:rPr lang="en-GB" i="1" dirty="0"/>
              <a:t>(</a:t>
            </a:r>
          </a:p>
          <a:p>
            <a:pPr marL="914400" lvl="2" indent="0">
              <a:buNone/>
            </a:pPr>
            <a:r>
              <a:rPr lang="en-GB" i="1" dirty="0"/>
              <a:t>        children: [</a:t>
            </a:r>
          </a:p>
          <a:p>
            <a:pPr marL="914400" lvl="2" indent="0">
              <a:buNone/>
            </a:pPr>
            <a:r>
              <a:rPr lang="en-GB" i="1" dirty="0"/>
              <a:t>          child widget1,</a:t>
            </a:r>
          </a:p>
          <a:p>
            <a:pPr marL="914400" lvl="2" indent="0">
              <a:buNone/>
            </a:pPr>
            <a:r>
              <a:rPr lang="en-GB" i="1" dirty="0"/>
              <a:t>          child widget2,</a:t>
            </a:r>
          </a:p>
          <a:p>
            <a:pPr marL="914400" lvl="2" indent="0">
              <a:buNone/>
            </a:pPr>
            <a:r>
              <a:rPr lang="en-GB" i="1" dirty="0"/>
              <a:t>          .....</a:t>
            </a:r>
          </a:p>
          <a:p>
            <a:pPr marL="914400" lvl="2" indent="0">
              <a:buNone/>
            </a:pPr>
            <a:r>
              <a:rPr lang="en-GB" i="1" dirty="0"/>
              <a:t>        ],</a:t>
            </a:r>
          </a:p>
          <a:p>
            <a:pPr marL="914400" lvl="2" indent="0">
              <a:buNone/>
            </a:pPr>
            <a:r>
              <a:rPr lang="en-GB" i="1" dirty="0"/>
              <a:t>        </a:t>
            </a:r>
            <a:r>
              <a:rPr lang="en-GB" i="1" dirty="0" err="1"/>
              <a:t>scrollDirection</a:t>
            </a:r>
            <a:r>
              <a:rPr lang="en-GB" i="1" dirty="0"/>
              <a:t>: </a:t>
            </a:r>
            <a:r>
              <a:rPr lang="en-GB" i="1" dirty="0" err="1"/>
              <a:t>Axis.horizontal</a:t>
            </a:r>
            <a:r>
              <a:rPr lang="en-GB" i="1" dirty="0"/>
              <a:t>,</a:t>
            </a:r>
          </a:p>
          <a:p>
            <a:pPr marL="914400" lvl="2" indent="0">
              <a:buNone/>
            </a:pPr>
            <a:r>
              <a:rPr lang="en-GB" i="1" dirty="0"/>
              <a:t>      )</a:t>
            </a: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3928597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01856" y="551904"/>
            <a:ext cx="10515600" cy="1325563"/>
          </a:xfrm>
        </p:spPr>
        <p:txBody>
          <a:bodyPr/>
          <a:lstStyle/>
          <a:p>
            <a:r>
              <a:rPr lang="en-US" dirty="0"/>
              <a:t>Properties of </a:t>
            </a:r>
            <a:r>
              <a:rPr lang="en-US" dirty="0" err="1"/>
              <a:t>ListView</a:t>
            </a:r>
            <a:endParaRPr lang="en-GB" dirty="0"/>
          </a:p>
        </p:txBody>
      </p:sp>
      <p:sp>
        <p:nvSpPr>
          <p:cNvPr id="4" name="Content Placeholder 3"/>
          <p:cNvSpPr>
            <a:spLocks noGrp="1"/>
          </p:cNvSpPr>
          <p:nvPr>
            <p:ph idx="1"/>
          </p:nvPr>
        </p:nvSpPr>
        <p:spPr/>
        <p:txBody>
          <a:bodyPr>
            <a:normAutofit fontScale="77500" lnSpcReduction="20000"/>
          </a:bodyPr>
          <a:lstStyle/>
          <a:p>
            <a:r>
              <a:rPr lang="en-US" b="1" dirty="0"/>
              <a:t>padding:- </a:t>
            </a:r>
            <a:r>
              <a:rPr lang="en-US" dirty="0"/>
              <a:t>	</a:t>
            </a:r>
            <a:r>
              <a:rPr lang="en-GB" i="1" dirty="0"/>
              <a:t>padding: </a:t>
            </a:r>
            <a:r>
              <a:rPr lang="en-GB" i="1" dirty="0" err="1"/>
              <a:t>EdgeInsets.all</a:t>
            </a:r>
            <a:r>
              <a:rPr lang="en-GB" i="1" dirty="0"/>
              <a:t>(10)</a:t>
            </a:r>
            <a:r>
              <a:rPr lang="en-GB" dirty="0"/>
              <a:t> </a:t>
            </a:r>
          </a:p>
          <a:p>
            <a:r>
              <a:rPr lang="en-US" b="1" dirty="0" err="1"/>
              <a:t>shrinkWrap</a:t>
            </a:r>
            <a:r>
              <a:rPr lang="en-US" b="1" dirty="0"/>
              <a:t>:-</a:t>
            </a:r>
            <a:r>
              <a:rPr lang="en-US" dirty="0"/>
              <a:t> It should be true to save memory wastage and increase app performance.  </a:t>
            </a:r>
            <a:endParaRPr lang="en-GB" dirty="0"/>
          </a:p>
          <a:p>
            <a:pPr marL="0" indent="0">
              <a:buNone/>
            </a:pPr>
            <a:r>
              <a:rPr lang="en-US" i="1" dirty="0"/>
              <a:t>	</a:t>
            </a:r>
            <a:r>
              <a:rPr lang="en-US" i="1" dirty="0" err="1"/>
              <a:t>shrinkWrap</a:t>
            </a:r>
            <a:r>
              <a:rPr lang="en-US" i="1" dirty="0"/>
              <a:t>: true</a:t>
            </a:r>
            <a:endParaRPr lang="en-GB" dirty="0"/>
          </a:p>
          <a:p>
            <a:r>
              <a:rPr lang="en-US" dirty="0"/>
              <a:t> </a:t>
            </a:r>
            <a:r>
              <a:rPr lang="en-US" b="1" dirty="0"/>
              <a:t>reverse:-</a:t>
            </a:r>
            <a:r>
              <a:rPr lang="en-US" dirty="0"/>
              <a:t> Use this property to display the list in reverse order.</a:t>
            </a:r>
            <a:endParaRPr lang="en-GB" dirty="0"/>
          </a:p>
          <a:p>
            <a:pPr marL="0" indent="0">
              <a:buNone/>
            </a:pPr>
            <a:r>
              <a:rPr lang="en-US" dirty="0"/>
              <a:t>	</a:t>
            </a:r>
            <a:r>
              <a:rPr lang="en-US" i="1" dirty="0"/>
              <a:t>reverse: true</a:t>
            </a:r>
            <a:endParaRPr lang="en-GB" dirty="0"/>
          </a:p>
          <a:p>
            <a:r>
              <a:rPr lang="en-US" b="1" dirty="0" err="1"/>
              <a:t>scrollDirection</a:t>
            </a:r>
            <a:r>
              <a:rPr lang="en-US" b="1" dirty="0"/>
              <a:t>:-</a:t>
            </a:r>
            <a:r>
              <a:rPr lang="en-US" dirty="0"/>
              <a:t> Use this property to change the scroll direction of the </a:t>
            </a:r>
            <a:r>
              <a:rPr lang="en-US" dirty="0" err="1"/>
              <a:t>ListView</a:t>
            </a:r>
            <a:r>
              <a:rPr lang="en-US" dirty="0"/>
              <a:t>. Default is </a:t>
            </a:r>
            <a:r>
              <a:rPr lang="en-US" dirty="0" err="1"/>
              <a:t>Axis.vertical</a:t>
            </a:r>
            <a:r>
              <a:rPr lang="en-US" dirty="0"/>
              <a:t>.</a:t>
            </a:r>
            <a:endParaRPr lang="en-GB" dirty="0"/>
          </a:p>
          <a:p>
            <a:pPr marL="0" indent="0">
              <a:buNone/>
            </a:pPr>
            <a:r>
              <a:rPr lang="en-US" dirty="0"/>
              <a:t>	</a:t>
            </a:r>
            <a:r>
              <a:rPr lang="en-US" i="1" dirty="0" err="1"/>
              <a:t>scrollDirection</a:t>
            </a:r>
            <a:r>
              <a:rPr lang="en-US" i="1" dirty="0"/>
              <a:t>: </a:t>
            </a:r>
            <a:r>
              <a:rPr lang="en-US" i="1" dirty="0" err="1"/>
              <a:t>Axis.horizontal</a:t>
            </a:r>
            <a:r>
              <a:rPr lang="en-US" i="1" dirty="0"/>
              <a:t>,</a:t>
            </a:r>
            <a:endParaRPr lang="en-GB" dirty="0"/>
          </a:p>
          <a:p>
            <a:r>
              <a:rPr lang="en-US" b="1" dirty="0" err="1"/>
              <a:t>itemExtent</a:t>
            </a:r>
            <a:r>
              <a:rPr lang="en-US" b="1" dirty="0"/>
              <a:t>:-</a:t>
            </a:r>
            <a:r>
              <a:rPr lang="en-US" dirty="0"/>
              <a:t> Use this property to extend (increase) the item in scroll direction. When the scroll direction is vertical it increases height and when vertical it increases the width of the item.</a:t>
            </a:r>
            <a:endParaRPr lang="en-GB" dirty="0"/>
          </a:p>
          <a:p>
            <a:pPr marL="0" indent="0">
              <a:buNone/>
            </a:pPr>
            <a:r>
              <a:rPr lang="en-US" dirty="0"/>
              <a:t>	</a:t>
            </a:r>
            <a:r>
              <a:rPr lang="en-US" i="1" dirty="0" err="1"/>
              <a:t>itemExtent</a:t>
            </a:r>
            <a:r>
              <a:rPr lang="en-US" i="1" dirty="0"/>
              <a:t>: 100,</a:t>
            </a:r>
            <a:endParaRPr lang="en-GB" dirty="0"/>
          </a:p>
          <a:p>
            <a:pPr marL="0" indent="0">
              <a:buNone/>
            </a:pPr>
            <a:endParaRPr lang="en-GB" dirty="0"/>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239838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err="1"/>
              <a:t>ListView.builder</a:t>
            </a:r>
            <a:endParaRPr lang="en-GB" dirty="0"/>
          </a:p>
        </p:txBody>
      </p:sp>
      <p:sp>
        <p:nvSpPr>
          <p:cNvPr id="7" name="Content Placeholder 6"/>
          <p:cNvSpPr>
            <a:spLocks noGrp="1"/>
          </p:cNvSpPr>
          <p:nvPr>
            <p:ph idx="1"/>
          </p:nvPr>
        </p:nvSpPr>
        <p:spPr>
          <a:xfrm>
            <a:off x="838200" y="2100262"/>
            <a:ext cx="10515600" cy="4351338"/>
          </a:xfrm>
        </p:spPr>
        <p:txBody>
          <a:bodyPr/>
          <a:lstStyle/>
          <a:p>
            <a:pPr marL="0" indent="0">
              <a:buNone/>
            </a:pPr>
            <a:r>
              <a:rPr lang="en-US" dirty="0"/>
              <a:t>Use this constructor to generate the </a:t>
            </a:r>
            <a:r>
              <a:rPr lang="en-US" dirty="0" err="1"/>
              <a:t>ListView</a:t>
            </a:r>
            <a:r>
              <a:rPr lang="en-US" dirty="0"/>
              <a:t> dynamically or with data from API (backend).</a:t>
            </a:r>
          </a:p>
          <a:p>
            <a:pPr marL="0" indent="0">
              <a:buNone/>
            </a:pPr>
            <a:r>
              <a:rPr lang="en-US" b="1" dirty="0" err="1"/>
              <a:t>itemBuilde</a:t>
            </a:r>
            <a:r>
              <a:rPr lang="en-US" b="1" dirty="0"/>
              <a:t>:</a:t>
            </a:r>
            <a:r>
              <a:rPr lang="en-US" dirty="0"/>
              <a:t> it is an important property of </a:t>
            </a:r>
            <a:r>
              <a:rPr lang="en-US" dirty="0" err="1"/>
              <a:t>ListView.builder</a:t>
            </a:r>
            <a:r>
              <a:rPr lang="en-US" dirty="0"/>
              <a:t>. We use this property to generate the children for the </a:t>
            </a:r>
            <a:r>
              <a:rPr lang="en-US" dirty="0" err="1"/>
              <a:t>listview</a:t>
            </a:r>
            <a:r>
              <a:rPr lang="en-US" dirty="0"/>
              <a:t>.</a:t>
            </a:r>
          </a:p>
          <a:p>
            <a:pPr marL="0" indent="0">
              <a:buNone/>
            </a:pPr>
            <a:r>
              <a:rPr lang="en-US" b="1" dirty="0" err="1"/>
              <a:t>itemCount</a:t>
            </a:r>
            <a:r>
              <a:rPr lang="en-US" b="1" dirty="0"/>
              <a:t>:</a:t>
            </a:r>
            <a:r>
              <a:rPr lang="en-US" dirty="0"/>
              <a:t> use to improve the ability of the </a:t>
            </a:r>
            <a:r>
              <a:rPr lang="en-US" dirty="0" err="1"/>
              <a:t>ListView</a:t>
            </a:r>
            <a:r>
              <a:rPr lang="en-US" dirty="0"/>
              <a:t> to estimate the maximum scroll extent.</a:t>
            </a:r>
          </a:p>
          <a:p>
            <a:pPr marL="0" indent="0">
              <a:buNone/>
            </a:pPr>
            <a:endParaRPr lang="en-GB" dirty="0"/>
          </a:p>
        </p:txBody>
      </p:sp>
      <p:sp>
        <p:nvSpPr>
          <p:cNvPr id="2" name="Footer Placeholder 1"/>
          <p:cNvSpPr>
            <a:spLocks noGrp="1"/>
          </p:cNvSpPr>
          <p:nvPr>
            <p:ph type="ftr" sz="quarter" idx="11"/>
          </p:nvPr>
        </p:nvSpPr>
        <p:spPr/>
        <p:txBody>
          <a:bodyPr/>
          <a:lstStyle/>
          <a:p>
            <a:r>
              <a:rPr lang="en-US"/>
              <a:t>IT Industry-Academia Bridge Program</a:t>
            </a:r>
          </a:p>
        </p:txBody>
      </p:sp>
    </p:spTree>
    <p:extLst>
      <p:ext uri="{BB962C8B-B14F-4D97-AF65-F5344CB8AC3E}">
        <p14:creationId xmlns:p14="http://schemas.microsoft.com/office/powerpoint/2010/main" val="52744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49879" y="-16933"/>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3"/>
          <p:cNvSpPr/>
          <p:nvPr/>
        </p:nvSpPr>
        <p:spPr>
          <a:xfrm flipH="1">
            <a:off x="-49878" y="5203766"/>
            <a:ext cx="1836767" cy="1654234"/>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a:off x="10681855" y="5203766"/>
            <a:ext cx="1602970" cy="1654233"/>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err="1"/>
              <a:t>ListView.builder</a:t>
            </a:r>
            <a:endParaRPr lang="en-GB" dirty="0"/>
          </a:p>
        </p:txBody>
      </p:sp>
      <p:sp>
        <p:nvSpPr>
          <p:cNvPr id="9" name="Content Placeholder 8"/>
          <p:cNvSpPr>
            <a:spLocks noGrp="1"/>
          </p:cNvSpPr>
          <p:nvPr>
            <p:ph idx="1"/>
          </p:nvPr>
        </p:nvSpPr>
        <p:spPr>
          <a:xfrm>
            <a:off x="838200" y="1511908"/>
            <a:ext cx="10515600" cy="4665055"/>
          </a:xfrm>
        </p:spPr>
        <p:txBody>
          <a:bodyPr>
            <a:normAutofit fontScale="92500" lnSpcReduction="20000"/>
          </a:bodyPr>
          <a:lstStyle/>
          <a:p>
            <a:pPr marL="0" indent="0">
              <a:buNone/>
            </a:pPr>
            <a:r>
              <a:rPr lang="en-GB" dirty="0"/>
              <a:t>return </a:t>
            </a:r>
            <a:r>
              <a:rPr lang="en-GB" dirty="0" err="1"/>
              <a:t>ListView.builder</a:t>
            </a:r>
            <a:r>
              <a:rPr lang="en-GB" dirty="0"/>
              <a:t>(</a:t>
            </a:r>
            <a:br>
              <a:rPr lang="en-GB" dirty="0"/>
            </a:br>
            <a:r>
              <a:rPr lang="en-GB" dirty="0"/>
              <a:t>  </a:t>
            </a:r>
            <a:r>
              <a:rPr lang="en-GB" dirty="0" err="1"/>
              <a:t>itemBuilder</a:t>
            </a:r>
            <a:r>
              <a:rPr lang="en-GB" dirty="0"/>
              <a:t>: (</a:t>
            </a:r>
            <a:r>
              <a:rPr lang="en-GB" dirty="0" err="1"/>
              <a:t>BuildContext</a:t>
            </a:r>
            <a:r>
              <a:rPr lang="en-GB" dirty="0"/>
              <a:t> context, </a:t>
            </a:r>
            <a:r>
              <a:rPr lang="en-GB" dirty="0" err="1"/>
              <a:t>int</a:t>
            </a:r>
            <a:r>
              <a:rPr lang="en-GB" dirty="0"/>
              <a:t> index) {</a:t>
            </a:r>
            <a:br>
              <a:rPr lang="en-GB" dirty="0"/>
            </a:br>
            <a:r>
              <a:rPr lang="en-GB" dirty="0"/>
              <a:t>  return </a:t>
            </a:r>
            <a:r>
              <a:rPr lang="en-GB" dirty="0" err="1"/>
              <a:t>ListTile</a:t>
            </a:r>
            <a:r>
              <a:rPr lang="en-GB" dirty="0"/>
              <a:t>(</a:t>
            </a:r>
            <a:br>
              <a:rPr lang="en-GB" dirty="0"/>
            </a:br>
            <a:r>
              <a:rPr lang="en-GB" dirty="0"/>
              <a:t>    title: Text('This is title'),</a:t>
            </a:r>
            <a:br>
              <a:rPr lang="en-GB" dirty="0"/>
            </a:br>
            <a:r>
              <a:rPr lang="en-GB" dirty="0"/>
              <a:t>    subtitle: Text('This is subtitle'),</a:t>
            </a:r>
            <a:br>
              <a:rPr lang="en-GB" dirty="0"/>
            </a:br>
            <a:r>
              <a:rPr lang="en-GB" dirty="0"/>
              <a:t>    trailing: Text('This is trailing'),</a:t>
            </a:r>
            <a:br>
              <a:rPr lang="en-GB" dirty="0"/>
            </a:br>
            <a:r>
              <a:rPr lang="en-GB" dirty="0"/>
              <a:t>    leading: </a:t>
            </a:r>
            <a:r>
              <a:rPr lang="en-GB" dirty="0" err="1"/>
              <a:t>CircleAvatar</a:t>
            </a:r>
            <a:r>
              <a:rPr lang="en-GB" dirty="0"/>
              <a:t>(</a:t>
            </a:r>
            <a:r>
              <a:rPr lang="en-GB" dirty="0" err="1"/>
              <a:t>backgroundImage</a:t>
            </a:r>
            <a:r>
              <a:rPr lang="en-GB" dirty="0"/>
              <a:t>: </a:t>
            </a:r>
            <a:r>
              <a:rPr lang="en-GB" dirty="0" err="1"/>
              <a:t>AssetImage</a:t>
            </a:r>
            <a:r>
              <a:rPr lang="en-GB" dirty="0"/>
              <a:t>(</a:t>
            </a:r>
            <a:r>
              <a:rPr lang="en-GB" dirty="0" err="1"/>
              <a:t>imgList</a:t>
            </a:r>
            <a:r>
              <a:rPr lang="en-GB" dirty="0"/>
              <a:t>[index]),),</a:t>
            </a:r>
            <a:br>
              <a:rPr lang="en-GB" dirty="0"/>
            </a:br>
            <a:r>
              <a:rPr lang="en-GB" dirty="0"/>
              <a:t>    </a:t>
            </a:r>
            <a:br>
              <a:rPr lang="en-GB" dirty="0"/>
            </a:br>
            <a:r>
              <a:rPr lang="en-GB" dirty="0"/>
              <a:t>  );</a:t>
            </a:r>
            <a:br>
              <a:rPr lang="en-GB" dirty="0"/>
            </a:br>
            <a:r>
              <a:rPr lang="en-GB" dirty="0"/>
              <a:t>},</a:t>
            </a:r>
            <a:br>
              <a:rPr lang="en-GB" dirty="0"/>
            </a:br>
            <a:r>
              <a:rPr lang="en-GB" dirty="0"/>
              <a:t>  </a:t>
            </a:r>
            <a:r>
              <a:rPr lang="en-GB" dirty="0" err="1"/>
              <a:t>itemCount</a:t>
            </a:r>
            <a:r>
              <a:rPr lang="en-GB" dirty="0"/>
              <a:t>: </a:t>
            </a:r>
            <a:r>
              <a:rPr lang="en-GB" dirty="0" err="1"/>
              <a:t>imgList.length</a:t>
            </a:r>
            <a:r>
              <a:rPr lang="en-GB" dirty="0"/>
              <a:t>,</a:t>
            </a:r>
            <a:br>
              <a:rPr lang="en-GB" dirty="0"/>
            </a:br>
            <a:r>
              <a:rPr lang="en-GB" dirty="0"/>
              <a:t>  </a:t>
            </a:r>
            <a:r>
              <a:rPr lang="en-GB" dirty="0" err="1"/>
              <a:t>shrinkWrap</a:t>
            </a:r>
            <a:r>
              <a:rPr lang="en-GB" dirty="0"/>
              <a:t>: true,</a:t>
            </a:r>
            <a:br>
              <a:rPr lang="en-GB" dirty="0"/>
            </a:br>
            <a:r>
              <a:rPr lang="en-GB" dirty="0"/>
              <a:t>  padding: </a:t>
            </a:r>
            <a:r>
              <a:rPr lang="en-GB" dirty="0" err="1"/>
              <a:t>EdgeInsets.all</a:t>
            </a:r>
            <a:r>
              <a:rPr lang="en-GB" dirty="0"/>
              <a:t>(10),</a:t>
            </a:r>
            <a:br>
              <a:rPr lang="en-GB" dirty="0"/>
            </a:br>
            <a:br>
              <a:rPr lang="en-GB" dirty="0"/>
            </a:br>
            <a:r>
              <a:rPr lang="en-GB" dirty="0"/>
              <a:t>);</a:t>
            </a:r>
          </a:p>
        </p:txBody>
      </p:sp>
      <p:sp>
        <p:nvSpPr>
          <p:cNvPr id="2" name="Footer Placeholder 1"/>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448742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ListView.Seperated</a:t>
            </a:r>
            <a:endParaRPr lang="en-GB" dirty="0"/>
          </a:p>
        </p:txBody>
      </p:sp>
      <p:sp>
        <p:nvSpPr>
          <p:cNvPr id="3" name="Content Placeholder 2"/>
          <p:cNvSpPr>
            <a:spLocks noGrp="1"/>
          </p:cNvSpPr>
          <p:nvPr>
            <p:ph idx="1"/>
          </p:nvPr>
        </p:nvSpPr>
        <p:spPr/>
        <p:txBody>
          <a:bodyPr/>
          <a:lstStyle/>
          <a:p>
            <a:pPr marL="0" indent="0">
              <a:buNone/>
            </a:pPr>
            <a:r>
              <a:rPr lang="en-US" dirty="0"/>
              <a:t>To display a </a:t>
            </a:r>
            <a:r>
              <a:rPr lang="en-US" dirty="0" err="1"/>
              <a:t>listview</a:t>
            </a:r>
            <a:r>
              <a:rPr lang="en-US" dirty="0"/>
              <a:t> with separators / dividers.</a:t>
            </a:r>
          </a:p>
          <a:p>
            <a:pPr marL="0" indent="0">
              <a:buNone/>
            </a:pPr>
            <a:r>
              <a:rPr lang="en-US" dirty="0"/>
              <a:t>It is almost similar to </a:t>
            </a:r>
            <a:r>
              <a:rPr lang="en-US" dirty="0" err="1"/>
              <a:t>listView.builder</a:t>
            </a:r>
            <a:r>
              <a:rPr lang="en-US" dirty="0"/>
              <a:t>() but it has an extra property </a:t>
            </a:r>
            <a:r>
              <a:rPr lang="en-US" b="1" dirty="0" err="1"/>
              <a:t>separatorBuilder</a:t>
            </a:r>
            <a:r>
              <a:rPr lang="en-US" dirty="0"/>
              <a:t>, which is used to build separator to the items of the </a:t>
            </a:r>
            <a:r>
              <a:rPr lang="en-US" dirty="0" err="1"/>
              <a:t>listview</a:t>
            </a:r>
            <a:r>
              <a:rPr lang="en-US" dirty="0"/>
              <a:t>.</a:t>
            </a:r>
          </a:p>
          <a:p>
            <a:pPr marL="914400" lvl="2" indent="0">
              <a:buNone/>
            </a:pPr>
            <a:r>
              <a:rPr lang="en-GB" i="1" dirty="0" err="1"/>
              <a:t>separatorBuilder</a:t>
            </a:r>
            <a:r>
              <a:rPr lang="en-GB" i="1" dirty="0"/>
              <a:t>: (</a:t>
            </a:r>
            <a:r>
              <a:rPr lang="en-GB" i="1" dirty="0" err="1"/>
              <a:t>BuildContext</a:t>
            </a:r>
            <a:r>
              <a:rPr lang="en-GB" i="1" dirty="0"/>
              <a:t> context, </a:t>
            </a:r>
            <a:r>
              <a:rPr lang="en-GB" i="1" dirty="0" err="1"/>
              <a:t>int</a:t>
            </a:r>
            <a:r>
              <a:rPr lang="en-GB" i="1" dirty="0"/>
              <a:t> index) { </a:t>
            </a:r>
          </a:p>
          <a:p>
            <a:pPr marL="914400" lvl="2" indent="0">
              <a:buNone/>
            </a:pPr>
            <a:r>
              <a:rPr lang="en-GB" i="1" dirty="0"/>
              <a:t>return Divider(height: 5,); </a:t>
            </a:r>
          </a:p>
          <a:p>
            <a:pPr marL="914400" lvl="2" indent="0">
              <a:buNone/>
            </a:pPr>
            <a:r>
              <a:rPr lang="en-GB" i="1" dirty="0"/>
              <a:t>},</a:t>
            </a:r>
          </a:p>
          <a:p>
            <a:pPr marL="0" indent="0">
              <a:buNone/>
            </a:pPr>
            <a:endParaRPr lang="en-GB" i="1" dirty="0"/>
          </a:p>
        </p:txBody>
      </p:sp>
      <p:sp>
        <p:nvSpPr>
          <p:cNvPr id="4" name="Footer Placeholder 3"/>
          <p:cNvSpPr>
            <a:spLocks noGrp="1"/>
          </p:cNvSpPr>
          <p:nvPr>
            <p:ph type="ftr" sz="quarter" idx="11"/>
          </p:nvPr>
        </p:nvSpPr>
        <p:spPr/>
        <p:txBody>
          <a:bodyPr/>
          <a:lstStyle/>
          <a:p>
            <a:r>
              <a:rPr lang="en-US"/>
              <a:t>IT Industry-Academia Bridge Program</a:t>
            </a:r>
          </a:p>
        </p:txBody>
      </p:sp>
      <p:sp>
        <p:nvSpPr>
          <p:cNvPr id="5" name="Isosceles Triangle 3">
            <a:extLst>
              <a:ext uri="{FF2B5EF4-FFF2-40B4-BE49-F238E27FC236}">
                <a16:creationId xmlns:a16="http://schemas.microsoft.com/office/drawing/2014/main" id="{6750B6BE-A15C-4046-AADB-C09F3155CDEE}"/>
              </a:ext>
            </a:extLst>
          </p:cNvPr>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84F361DD-6348-4ABB-B367-1D9E083A6DF2}"/>
              </a:ext>
            </a:extLst>
          </p:cNvPr>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1AC5971-EA98-4A1E-A388-672467E0E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Tree>
    <p:extLst>
      <p:ext uri="{BB962C8B-B14F-4D97-AF65-F5344CB8AC3E}">
        <p14:creationId xmlns:p14="http://schemas.microsoft.com/office/powerpoint/2010/main" val="297796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sosceles Triangle 3"/>
          <p:cNvSpPr/>
          <p:nvPr/>
        </p:nvSpPr>
        <p:spPr>
          <a:xfrm flipH="1" flipV="1">
            <a:off x="771498" y="656001"/>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11" name="TextBox 10"/>
          <p:cNvSpPr txBox="1"/>
          <p:nvPr/>
        </p:nvSpPr>
        <p:spPr>
          <a:xfrm>
            <a:off x="1250532" y="5854580"/>
            <a:ext cx="184731" cy="523220"/>
          </a:xfrm>
          <a:prstGeom prst="rect">
            <a:avLst/>
          </a:prstGeom>
          <a:noFill/>
        </p:spPr>
        <p:txBody>
          <a:bodyPr wrap="none" lIns="91440" tIns="45720" rIns="91440" bIns="45720" rtlCol="0" anchor="t">
            <a:spAutoFit/>
          </a:bodyPr>
          <a:lstStyle/>
          <a:p>
            <a:endParaRPr lang="en-US" sz="2800" b="1" dirty="0">
              <a:ea typeface="Calibri"/>
              <a:cs typeface="Calibri"/>
            </a:endParaRPr>
          </a:p>
        </p:txBody>
      </p:sp>
      <p:sp>
        <p:nvSpPr>
          <p:cNvPr id="9" name="Isosceles Triangle 3">
            <a:extLst>
              <a:ext uri="{FF2B5EF4-FFF2-40B4-BE49-F238E27FC236}">
                <a16:creationId xmlns:a16="http://schemas.microsoft.com/office/drawing/2014/main" id="{00D729C2-A19B-7576-4C97-DF1C42A75D38}"/>
              </a:ext>
            </a:extLst>
          </p:cNvPr>
          <p:cNvSpPr/>
          <p:nvPr/>
        </p:nvSpPr>
        <p:spPr>
          <a:xfrm flipH="1" flipV="1">
            <a:off x="1276199" y="487767"/>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Isosceles Triangle 3">
            <a:extLst>
              <a:ext uri="{FF2B5EF4-FFF2-40B4-BE49-F238E27FC236}">
                <a16:creationId xmlns:a16="http://schemas.microsoft.com/office/drawing/2014/main" id="{12741AE1-298B-1601-8802-D88248A56A01}"/>
              </a:ext>
            </a:extLst>
          </p:cNvPr>
          <p:cNvSpPr/>
          <p:nvPr/>
        </p:nvSpPr>
        <p:spPr>
          <a:xfrm flipH="1" flipV="1">
            <a:off x="632952" y="1190390"/>
            <a:ext cx="451314" cy="476599"/>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12985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36731" y="551904"/>
            <a:ext cx="10515600" cy="1325563"/>
          </a:xfrm>
        </p:spPr>
        <p:txBody>
          <a:bodyPr/>
          <a:lstStyle/>
          <a:p>
            <a:r>
              <a:rPr lang="en-US" dirty="0" err="1"/>
              <a:t>ListTile</a:t>
            </a:r>
            <a:endParaRPr lang="en-GB" dirty="0"/>
          </a:p>
        </p:txBody>
      </p:sp>
      <p:sp>
        <p:nvSpPr>
          <p:cNvPr id="4" name="Content Placeholder 3"/>
          <p:cNvSpPr>
            <a:spLocks noGrp="1"/>
          </p:cNvSpPr>
          <p:nvPr>
            <p:ph idx="1"/>
          </p:nvPr>
        </p:nvSpPr>
        <p:spPr/>
        <p:txBody>
          <a:bodyPr>
            <a:normAutofit fontScale="92500" lnSpcReduction="20000"/>
          </a:bodyPr>
          <a:lstStyle/>
          <a:p>
            <a:r>
              <a:rPr lang="en-US" dirty="0"/>
              <a:t>It can be use to display icons (in leading or trailing position) and text in a card. It contains one or three lines of text (title, subtitle) optionally flanked by icons or other widgets, such as check boxes. </a:t>
            </a:r>
            <a:endParaRPr lang="en-GB" dirty="0"/>
          </a:p>
          <a:p>
            <a:r>
              <a:rPr lang="en-US" dirty="0"/>
              <a:t>List tiles are typically used in </a:t>
            </a:r>
            <a:r>
              <a:rPr lang="en-US" dirty="0" err="1"/>
              <a:t>ListViews</a:t>
            </a:r>
            <a:r>
              <a:rPr lang="en-US" dirty="0"/>
              <a:t>, or arranged in Columns in Drawers and Cards.</a:t>
            </a:r>
            <a:endParaRPr lang="en-GB" dirty="0"/>
          </a:p>
          <a:p>
            <a:pPr marL="914400" lvl="2" indent="0">
              <a:buNone/>
            </a:pPr>
            <a:r>
              <a:rPr lang="en-GB" i="1" dirty="0" err="1"/>
              <a:t>ListView</a:t>
            </a:r>
            <a:r>
              <a:rPr lang="en-GB" i="1" dirty="0"/>
              <a:t>(</a:t>
            </a:r>
            <a:br>
              <a:rPr lang="en-GB" i="1" dirty="0"/>
            </a:br>
            <a:r>
              <a:rPr lang="en-GB" i="1" dirty="0"/>
              <a:t>  children: [</a:t>
            </a:r>
          </a:p>
          <a:p>
            <a:pPr marL="914400" lvl="2" indent="0">
              <a:buNone/>
            </a:pPr>
            <a:r>
              <a:rPr lang="en-GB" i="1" dirty="0"/>
              <a:t>     </a:t>
            </a:r>
            <a:r>
              <a:rPr lang="en-GB" i="1" dirty="0" err="1"/>
              <a:t>ListTile</a:t>
            </a:r>
            <a:r>
              <a:rPr lang="en-GB" i="1" dirty="0"/>
              <a:t>(</a:t>
            </a:r>
            <a:br>
              <a:rPr lang="en-GB" i="1" dirty="0"/>
            </a:br>
            <a:r>
              <a:rPr lang="en-GB" i="1" dirty="0"/>
              <a:t>       leading: Icon(</a:t>
            </a:r>
            <a:r>
              <a:rPr lang="en-GB" i="1" dirty="0" err="1"/>
              <a:t>Icons.map</a:t>
            </a:r>
            <a:r>
              <a:rPr lang="en-GB" i="1" dirty="0"/>
              <a:t>)</a:t>
            </a:r>
          </a:p>
          <a:p>
            <a:pPr marL="914400" lvl="2" indent="0">
              <a:buNone/>
            </a:pPr>
            <a:r>
              <a:rPr lang="en-GB" i="1" dirty="0"/>
              <a:t>       //Or leading: </a:t>
            </a:r>
            <a:r>
              <a:rPr lang="en-GB" i="1" dirty="0" err="1"/>
              <a:t>CircleAvatar</a:t>
            </a:r>
            <a:r>
              <a:rPr lang="en-GB" i="1" dirty="0"/>
              <a:t>(</a:t>
            </a:r>
            <a:r>
              <a:rPr lang="en-GB" i="1" dirty="0" err="1"/>
              <a:t>backgroundImage</a:t>
            </a:r>
            <a:r>
              <a:rPr lang="en-GB" i="1" dirty="0"/>
              <a:t>: </a:t>
            </a:r>
            <a:r>
              <a:rPr lang="en-GB" i="1" dirty="0" err="1"/>
              <a:t>AssetImage</a:t>
            </a:r>
            <a:r>
              <a:rPr lang="en-GB" i="1" dirty="0"/>
              <a:t>('assets/img3.jpg')), title:  Text('Apple'),    </a:t>
            </a:r>
            <a:br>
              <a:rPr lang="en-GB" i="1" dirty="0"/>
            </a:br>
            <a:r>
              <a:rPr lang="en-GB" i="1" dirty="0"/>
              <a:t>     ),</a:t>
            </a:r>
          </a:p>
          <a:p>
            <a:pPr marL="914400" lvl="2" indent="0">
              <a:buNone/>
            </a:pPr>
            <a:r>
              <a:rPr lang="en-GB" i="1" dirty="0"/>
              <a:t>     </a:t>
            </a:r>
            <a:r>
              <a:rPr lang="en-GB" i="1" dirty="0" err="1"/>
              <a:t>ListTile</a:t>
            </a:r>
            <a:r>
              <a:rPr lang="en-GB" i="1" dirty="0"/>
              <a:t>(…),</a:t>
            </a:r>
          </a:p>
          <a:p>
            <a:pPr marL="914400" lvl="2" indent="0">
              <a:buNone/>
            </a:pPr>
            <a:r>
              <a:rPr lang="en-GB" i="1" dirty="0"/>
              <a:t>     </a:t>
            </a:r>
            <a:r>
              <a:rPr lang="en-GB" i="1" dirty="0" err="1"/>
              <a:t>ListTile</a:t>
            </a:r>
            <a:r>
              <a:rPr lang="en-GB" i="1" dirty="0"/>
              <a:t>(…),</a:t>
            </a:r>
          </a:p>
          <a:p>
            <a:pPr marL="914400" lvl="2" indent="0">
              <a:buNone/>
            </a:pPr>
            <a:r>
              <a:rPr lang="en-GB" i="1" dirty="0"/>
              <a:t>  ],</a:t>
            </a:r>
          </a:p>
          <a:p>
            <a:pPr marL="914400" lvl="2" indent="0">
              <a:buNone/>
            </a:pPr>
            <a:r>
              <a:rPr lang="en-GB" i="1" dirty="0"/>
              <a:t>);</a:t>
            </a:r>
          </a:p>
        </p:txBody>
      </p:sp>
      <p:sp>
        <p:nvSpPr>
          <p:cNvPr id="3" name="Footer Placeholder 2"/>
          <p:cNvSpPr>
            <a:spLocks noGrp="1"/>
          </p:cNvSpPr>
          <p:nvPr>
            <p:ph type="ftr" sz="quarter" idx="11"/>
          </p:nvPr>
        </p:nvSpPr>
        <p:spPr/>
        <p:txBody>
          <a:bodyPr/>
          <a:lstStyle/>
          <a:p>
            <a:r>
              <a:rPr lang="en-US" dirty="0"/>
              <a:t>IT Industry-Academia Bridge Program</a:t>
            </a:r>
          </a:p>
        </p:txBody>
      </p:sp>
    </p:spTree>
    <p:extLst>
      <p:ext uri="{BB962C8B-B14F-4D97-AF65-F5344CB8AC3E}">
        <p14:creationId xmlns:p14="http://schemas.microsoft.com/office/powerpoint/2010/main" val="191945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10084158" y="4546242"/>
            <a:ext cx="2107842" cy="2311758"/>
          </a:xfrm>
          <a:custGeom>
            <a:avLst/>
            <a:gdLst>
              <a:gd name="connsiteX0" fmla="*/ 0 w 5062451"/>
              <a:gd name="connsiteY0" fmla="*/ 3724102 h 3724102"/>
              <a:gd name="connsiteX1" fmla="*/ 2531226 w 5062451"/>
              <a:gd name="connsiteY1" fmla="*/ 0 h 3724102"/>
              <a:gd name="connsiteX2" fmla="*/ 5062451 w 5062451"/>
              <a:gd name="connsiteY2" fmla="*/ 3724102 h 3724102"/>
              <a:gd name="connsiteX3" fmla="*/ 0 w 5062451"/>
              <a:gd name="connsiteY3" fmla="*/ 3724102 h 3724102"/>
              <a:gd name="connsiteX0" fmla="*/ 0 w 2600605"/>
              <a:gd name="connsiteY0" fmla="*/ 3724102 h 3724102"/>
              <a:gd name="connsiteX1" fmla="*/ 2531226 w 2600605"/>
              <a:gd name="connsiteY1" fmla="*/ 0 h 3724102"/>
              <a:gd name="connsiteX2" fmla="*/ 2600605 w 2600605"/>
              <a:gd name="connsiteY2" fmla="*/ 3712379 h 3724102"/>
              <a:gd name="connsiteX3" fmla="*/ 0 w 2600605"/>
              <a:gd name="connsiteY3" fmla="*/ 3724102 h 3724102"/>
            </a:gdLst>
            <a:ahLst/>
            <a:cxnLst>
              <a:cxn ang="0">
                <a:pos x="connsiteX0" y="connsiteY0"/>
              </a:cxn>
              <a:cxn ang="0">
                <a:pos x="connsiteX1" y="connsiteY1"/>
              </a:cxn>
              <a:cxn ang="0">
                <a:pos x="connsiteX2" y="connsiteY2"/>
              </a:cxn>
              <a:cxn ang="0">
                <a:pos x="connsiteX3" y="connsiteY3"/>
              </a:cxn>
            </a:cxnLst>
            <a:rect l="l" t="t" r="r" b="b"/>
            <a:pathLst>
              <a:path w="2600605" h="3724102">
                <a:moveTo>
                  <a:pt x="0" y="3724102"/>
                </a:moveTo>
                <a:lnTo>
                  <a:pt x="2531226" y="0"/>
                </a:lnTo>
                <a:lnTo>
                  <a:pt x="2600605" y="3712379"/>
                </a:lnTo>
                <a:lnTo>
                  <a:pt x="0" y="3724102"/>
                </a:lnTo>
                <a:close/>
              </a:path>
            </a:pathLst>
          </a:custGeom>
          <a:solidFill>
            <a:srgbClr val="0296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24281" y="389467"/>
            <a:ext cx="11125200" cy="60621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7507" y="612531"/>
            <a:ext cx="3026751" cy="899377"/>
          </a:xfrm>
          <a:prstGeom prst="rect">
            <a:avLst/>
          </a:prstGeom>
        </p:spPr>
      </p:pic>
      <p:sp>
        <p:nvSpPr>
          <p:cNvPr id="3" name="Title 2"/>
          <p:cNvSpPr>
            <a:spLocks noGrp="1"/>
          </p:cNvSpPr>
          <p:nvPr>
            <p:ph type="title"/>
          </p:nvPr>
        </p:nvSpPr>
        <p:spPr/>
        <p:txBody>
          <a:bodyPr/>
          <a:lstStyle/>
          <a:p>
            <a:r>
              <a:rPr lang="en-US" dirty="0" err="1"/>
              <a:t>GridView</a:t>
            </a:r>
            <a:endParaRPr lang="en-GB" dirty="0"/>
          </a:p>
        </p:txBody>
      </p:sp>
      <p:sp>
        <p:nvSpPr>
          <p:cNvPr id="7" name="Content Placeholder 6"/>
          <p:cNvSpPr>
            <a:spLocks noGrp="1"/>
          </p:cNvSpPr>
          <p:nvPr>
            <p:ph idx="1"/>
          </p:nvPr>
        </p:nvSpPr>
        <p:spPr>
          <a:xfrm>
            <a:off x="838201" y="1825625"/>
            <a:ext cx="6676292" cy="4351338"/>
          </a:xfrm>
        </p:spPr>
        <p:txBody>
          <a:bodyPr>
            <a:normAutofit/>
          </a:bodyPr>
          <a:lstStyle/>
          <a:p>
            <a:pPr marL="0" indent="0">
              <a:buNone/>
            </a:pPr>
            <a:r>
              <a:rPr lang="en-US" dirty="0" err="1"/>
              <a:t>GridView</a:t>
            </a:r>
            <a:r>
              <a:rPr lang="en-US" dirty="0"/>
              <a:t> is a widget that displays a list of items as a 2D array. In simple terms, the items are shown in a table format.</a:t>
            </a:r>
          </a:p>
          <a:p>
            <a:pPr marL="0" indent="0">
              <a:buNone/>
            </a:pPr>
            <a:r>
              <a:rPr lang="en-US" dirty="0"/>
              <a:t>It is multi-child layout widget</a:t>
            </a:r>
          </a:p>
          <a:p>
            <a:pPr marL="0" indent="0">
              <a:buNone/>
            </a:pPr>
            <a:r>
              <a:rPr lang="en-US" dirty="0"/>
              <a:t>We can display images, text, icons, </a:t>
            </a:r>
            <a:r>
              <a:rPr lang="en-US" dirty="0" err="1"/>
              <a:t>etc</a:t>
            </a:r>
            <a:r>
              <a:rPr lang="en-US" dirty="0"/>
              <a:t> on </a:t>
            </a:r>
            <a:r>
              <a:rPr lang="en-US" dirty="0" err="1"/>
              <a:t>GridView</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2" name="Footer Placeholder 1"/>
          <p:cNvSpPr>
            <a:spLocks noGrp="1"/>
          </p:cNvSpPr>
          <p:nvPr>
            <p:ph type="ftr" sz="quarter" idx="11"/>
          </p:nvPr>
        </p:nvSpPr>
        <p:spPr/>
        <p:txBody>
          <a:bodyPr/>
          <a:lstStyle/>
          <a:p>
            <a:r>
              <a:rPr lang="en-US"/>
              <a:t>IT Industry-Academia Bridge Program</a:t>
            </a:r>
          </a:p>
        </p:txBody>
      </p:sp>
      <p:pic>
        <p:nvPicPr>
          <p:cNvPr id="1026" name="Picture 2" descr="Keypad 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958" y="1712791"/>
            <a:ext cx="2798153" cy="473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82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1019</Words>
  <Application>Microsoft Office PowerPoint</Application>
  <PresentationFormat>Widescreen</PresentationFormat>
  <Paragraphs>118</Paragraphs>
  <Slides>13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Topics to be Covered</vt:lpstr>
      <vt:lpstr>ListView</vt:lpstr>
      <vt:lpstr>Properties of ListView</vt:lpstr>
      <vt:lpstr>ListView.builder</vt:lpstr>
      <vt:lpstr>ListView.builder</vt:lpstr>
      <vt:lpstr>ListView.Seperated</vt:lpstr>
      <vt:lpstr>ListTile</vt:lpstr>
      <vt:lpstr>GridView</vt:lpstr>
      <vt:lpstr>GridView</vt:lpstr>
      <vt:lpstr>GridView Properties</vt:lpstr>
      <vt:lpstr>Summary</vt:lpstr>
      <vt:lpstr>In 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Designer</dc:creator>
  <cp:lastModifiedBy>LPT-006</cp:lastModifiedBy>
  <cp:revision>44</cp:revision>
  <dcterms:created xsi:type="dcterms:W3CDTF">2022-04-06T09:07:20Z</dcterms:created>
  <dcterms:modified xsi:type="dcterms:W3CDTF">2022-05-16T12:15:44Z</dcterms:modified>
</cp:coreProperties>
</file>