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303" r:id="rId5"/>
    <p:sldId id="304" r:id="rId6"/>
    <p:sldId id="263" r:id="rId7"/>
    <p:sldId id="264" r:id="rId8"/>
    <p:sldId id="305" r:id="rId9"/>
    <p:sldId id="265" r:id="rId10"/>
    <p:sldId id="306" r:id="rId11"/>
    <p:sldId id="266" r:id="rId12"/>
    <p:sldId id="267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Book Antiqua" panose="02040602050305030304" pitchFamily="18" charset="0"/>
              </a:rPr>
              <a:t>Scaffold</a:t>
            </a:r>
            <a:endParaRPr lang="en-US" sz="4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7740" y="316910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Tabbar</a:t>
            </a:r>
            <a:r>
              <a:rPr lang="en-US" b="1" dirty="0">
                <a:latin typeface="Book Antiqua" panose="02040602050305030304" pitchFamily="18" charset="0"/>
              </a:rPr>
              <a:t> Properties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33881" y="15699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bottom: </a:t>
            </a:r>
            <a:r>
              <a:rPr lang="en-US" sz="1800" dirty="0" err="1">
                <a:latin typeface="Book Antiqua" panose="02040602050305030304" pitchFamily="18" charset="0"/>
              </a:rPr>
              <a:t>PreferredSize</a:t>
            </a:r>
            <a:r>
              <a:rPr lang="en-US" sz="1800" dirty="0">
                <a:latin typeface="Book Antiqua" panose="02040602050305030304" pitchFamily="18" charset="0"/>
              </a:rPr>
              <a:t>( </a:t>
            </a:r>
          </a:p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 	</a:t>
            </a:r>
            <a:r>
              <a:rPr lang="en-US" sz="1800" dirty="0" err="1">
                <a:latin typeface="Book Antiqua" panose="02040602050305030304" pitchFamily="18" charset="0"/>
              </a:rPr>
              <a:t>preferredSize</a:t>
            </a:r>
            <a:r>
              <a:rPr lang="en-US" sz="1800" dirty="0">
                <a:latin typeface="Book Antiqua" panose="02040602050305030304" pitchFamily="18" charset="0"/>
              </a:rPr>
              <a:t>: </a:t>
            </a:r>
            <a:r>
              <a:rPr lang="en-US" sz="1800" dirty="0" err="1">
                <a:latin typeface="Book Antiqua" panose="02040602050305030304" pitchFamily="18" charset="0"/>
              </a:rPr>
              <a:t>Size.fromHeight</a:t>
            </a:r>
            <a:r>
              <a:rPr lang="en-US" sz="1800" dirty="0">
                <a:latin typeface="Book Antiqua" panose="02040602050305030304" pitchFamily="18" charset="0"/>
              </a:rPr>
              <a:t>(0), </a:t>
            </a:r>
          </a:p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	child: Container(</a:t>
            </a:r>
          </a:p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		child: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( tabs: [])</a:t>
            </a:r>
          </a:p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US" sz="1800" dirty="0" err="1">
                <a:latin typeface="Book Antiqua" panose="02040602050305030304" pitchFamily="18" charset="0"/>
              </a:rPr>
              <a:t>PreferredSize</a:t>
            </a:r>
            <a:r>
              <a:rPr lang="en-US" sz="1800" dirty="0">
                <a:latin typeface="Book Antiqua" panose="02040602050305030304" pitchFamily="18" charset="0"/>
              </a:rPr>
              <a:t>: You can control the space between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 and </a:t>
            </a:r>
            <a:r>
              <a:rPr lang="en-US" sz="1800" dirty="0" err="1">
                <a:latin typeface="Book Antiqua" panose="02040602050305030304" pitchFamily="18" charset="0"/>
              </a:rPr>
              <a:t>AppBar</a:t>
            </a:r>
            <a:r>
              <a:rPr lang="en-US" sz="1800" dirty="0">
                <a:latin typeface="Book Antiqua" panose="02040602050305030304" pitchFamily="18" charset="0"/>
              </a:rPr>
              <a:t> by wrapping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 with </a:t>
            </a:r>
            <a:r>
              <a:rPr lang="en-US" sz="1800" dirty="0" err="1">
                <a:latin typeface="Book Antiqua" panose="02040602050305030304" pitchFamily="18" charset="0"/>
              </a:rPr>
              <a:t>PrefferedSize</a:t>
            </a:r>
            <a:r>
              <a:rPr lang="en-US" sz="1800" dirty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1800" dirty="0" err="1">
                <a:latin typeface="Book Antiqua" panose="02040602050305030304" pitchFamily="18" charset="0"/>
              </a:rPr>
              <a:t>Tabbar.indicatorColor</a:t>
            </a:r>
            <a:r>
              <a:rPr lang="en-US" sz="1800" dirty="0">
                <a:latin typeface="Book Antiqua" panose="02040602050305030304" pitchFamily="18" charset="0"/>
              </a:rPr>
              <a:t>:  is used to color the small line indicate the selected tab.</a:t>
            </a:r>
          </a:p>
          <a:p>
            <a:pPr marL="0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If different color is required for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, wrap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 in container and use color property.</a:t>
            </a:r>
          </a:p>
          <a:p>
            <a:pPr algn="just"/>
            <a:r>
              <a:rPr lang="en-GB" sz="1800" dirty="0" err="1">
                <a:latin typeface="Book Antiqua" panose="02040602050305030304" pitchFamily="18" charset="0"/>
              </a:rPr>
              <a:t>indicatorSize</a:t>
            </a:r>
            <a:r>
              <a:rPr lang="en-GB" sz="1800" dirty="0">
                <a:latin typeface="Book Antiqua" panose="02040602050305030304" pitchFamily="18" charset="0"/>
              </a:rPr>
              <a:t>: </a:t>
            </a:r>
            <a:r>
              <a:rPr lang="en-GB" sz="1800" dirty="0" err="1">
                <a:latin typeface="Book Antiqua" panose="02040602050305030304" pitchFamily="18" charset="0"/>
              </a:rPr>
              <a:t>TabBarIndicatorSize.label</a:t>
            </a:r>
            <a:r>
              <a:rPr lang="en-GB" sz="1800" dirty="0">
                <a:latin typeface="Book Antiqua" panose="02040602050305030304" pitchFamily="18" charset="0"/>
              </a:rPr>
              <a:t>: Change the width of indicator</a:t>
            </a:r>
          </a:p>
          <a:p>
            <a:pPr algn="just"/>
            <a:r>
              <a:rPr lang="en-GB" sz="1800" dirty="0" err="1">
                <a:latin typeface="Book Antiqua" panose="02040602050305030304" pitchFamily="18" charset="0"/>
              </a:rPr>
              <a:t>indicatorWeight</a:t>
            </a:r>
            <a:r>
              <a:rPr lang="en-GB" sz="1800" dirty="0">
                <a:latin typeface="Book Antiqua" panose="02040602050305030304" pitchFamily="18" charset="0"/>
              </a:rPr>
              <a:t>: 10: Change the height of indicator</a:t>
            </a:r>
          </a:p>
          <a:p>
            <a:pPr algn="just"/>
            <a:r>
              <a:rPr lang="en-GB" sz="1800" dirty="0" err="1">
                <a:latin typeface="Book Antiqua" panose="02040602050305030304" pitchFamily="18" charset="0"/>
              </a:rPr>
              <a:t>Colors.greenAcent</a:t>
            </a:r>
            <a:r>
              <a:rPr lang="en-GB" sz="1800" dirty="0">
                <a:latin typeface="Book Antiqua" panose="02040602050305030304" pitchFamily="18" charset="0"/>
              </a:rPr>
              <a:t>: change the </a:t>
            </a:r>
            <a:r>
              <a:rPr lang="en-GB" sz="1800" dirty="0" err="1">
                <a:latin typeface="Book Antiqua" panose="02040602050305030304" pitchFamily="18" charset="0"/>
              </a:rPr>
              <a:t>tabbar</a:t>
            </a:r>
            <a:r>
              <a:rPr lang="en-GB" sz="1800" dirty="0">
                <a:latin typeface="Book Antiqua" panose="02040602050305030304" pitchFamily="18" charset="0"/>
              </a:rPr>
              <a:t> background </a:t>
            </a:r>
            <a:r>
              <a:rPr lang="en-GB" sz="1800" dirty="0" err="1">
                <a:latin typeface="Book Antiqua" panose="02040602050305030304" pitchFamily="18" charset="0"/>
              </a:rPr>
              <a:t>color</a:t>
            </a:r>
            <a:endParaRPr lang="en-GB" sz="1800" dirty="0">
              <a:latin typeface="Book Antiqua" panose="02040602050305030304" pitchFamily="18" charset="0"/>
            </a:endParaRPr>
          </a:p>
          <a:p>
            <a:pPr algn="just"/>
            <a:r>
              <a:rPr lang="en-GB" sz="1800" dirty="0" err="1">
                <a:latin typeface="Book Antiqua" panose="02040602050305030304" pitchFamily="18" charset="0"/>
              </a:rPr>
              <a:t>TabBar</a:t>
            </a:r>
            <a:r>
              <a:rPr lang="en-GB" sz="1800" dirty="0">
                <a:latin typeface="Book Antiqua" panose="02040602050305030304" pitchFamily="18" charset="0"/>
              </a:rPr>
              <a:t>( </a:t>
            </a:r>
            <a:r>
              <a:rPr lang="en-GB" sz="1800" dirty="0" err="1">
                <a:latin typeface="Book Antiqua" panose="02040602050305030304" pitchFamily="18" charset="0"/>
              </a:rPr>
              <a:t>isScrollable</a:t>
            </a:r>
            <a:r>
              <a:rPr lang="en-GB" sz="1800" dirty="0">
                <a:latin typeface="Book Antiqua" panose="02040602050305030304" pitchFamily="18" charset="0"/>
              </a:rPr>
              <a:t>: true, tabs: [ ... ], ) To create Horizontal scrollable tabs.</a:t>
            </a:r>
          </a:p>
          <a:p>
            <a:pPr marL="0" indent="0" algn="just">
              <a:buNone/>
            </a:pPr>
            <a:endParaRPr lang="en-GB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9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54" y="612531"/>
            <a:ext cx="2524804" cy="750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29" y="53024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PopupMenu</a:t>
            </a:r>
            <a:r>
              <a:rPr lang="en-US" b="1" dirty="0">
                <a:latin typeface="Book Antiqua" panose="02040602050305030304" pitchFamily="18" charset="0"/>
              </a:rPr>
              <a:t> Button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8609" y="1428689"/>
            <a:ext cx="10515600" cy="49213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4000"/>
              </a:lnSpc>
              <a:buNone/>
            </a:pPr>
            <a:r>
              <a:rPr lang="en-US" sz="1600" dirty="0">
                <a:latin typeface="Book Antiqua" panose="02040602050305030304" pitchFamily="18" charset="0"/>
              </a:rPr>
              <a:t>This button that displays the menu, when it is pressed  It contain a list of menu items. The </a:t>
            </a:r>
            <a:r>
              <a:rPr lang="en-US" sz="1600" b="1" dirty="0" err="1">
                <a:latin typeface="Book Antiqua" panose="02040602050305030304" pitchFamily="18" charset="0"/>
              </a:rPr>
              <a:t>ItemBuilder</a:t>
            </a:r>
            <a:r>
              <a:rPr lang="en-US" sz="1600" dirty="0">
                <a:latin typeface="Book Antiqua" panose="02040602050305030304" pitchFamily="18" charset="0"/>
              </a:rPr>
              <a:t>  property is required.  Normally it appear on right upper corner with text ( </a:t>
            </a:r>
            <a:r>
              <a:rPr lang="en-US" sz="1600" dirty="0" smtClean="0">
                <a:latin typeface="Book Antiqua" panose="02040602050305030304" pitchFamily="18" charset="0"/>
              </a:rPr>
              <a:t>    </a:t>
            </a:r>
            <a:r>
              <a:rPr lang="en-US" sz="1600" dirty="0">
                <a:latin typeface="Book Antiqua" panose="02040602050305030304" pitchFamily="18" charset="0"/>
              </a:rPr>
              <a:t>) or icon (</a:t>
            </a:r>
            <a:r>
              <a:rPr lang="en-US" sz="1600" dirty="0" err="1">
                <a:latin typeface="Book Antiqua" panose="02040602050305030304" pitchFamily="18" charset="0"/>
              </a:rPr>
              <a:t>Icons.more_horiz</a:t>
            </a:r>
            <a:r>
              <a:rPr lang="en-US" sz="1600" dirty="0">
                <a:latin typeface="Book Antiqua" panose="02040602050305030304" pitchFamily="18" charset="0"/>
              </a:rPr>
              <a:t>         / </a:t>
            </a:r>
            <a:r>
              <a:rPr lang="en-US" sz="1600" dirty="0" err="1">
                <a:latin typeface="Book Antiqua" panose="02040602050305030304" pitchFamily="18" charset="0"/>
              </a:rPr>
              <a:t>Icons.more_vert</a:t>
            </a:r>
            <a:r>
              <a:rPr lang="en-US" sz="1600" dirty="0">
                <a:latin typeface="Book Antiqua" panose="02040602050305030304" pitchFamily="18" charset="0"/>
              </a:rPr>
              <a:t>       ) style-</a:t>
            </a:r>
          </a:p>
          <a:p>
            <a:pPr marL="0" indent="0" algn="ctr">
              <a:buNone/>
            </a:pPr>
            <a:r>
              <a:rPr lang="en-US" sz="1600" b="1" i="1" dirty="0" smtClean="0">
                <a:latin typeface="Book Antiqua" panose="02040602050305030304" pitchFamily="18" charset="0"/>
              </a:rPr>
              <a:t>	Some </a:t>
            </a:r>
            <a:r>
              <a:rPr lang="en-US" sz="1600" b="1" i="1" dirty="0">
                <a:latin typeface="Book Antiqua" panose="02040602050305030304" pitchFamily="18" charset="0"/>
              </a:rPr>
              <a:t>Important properties are </a:t>
            </a:r>
          </a:p>
          <a:p>
            <a:r>
              <a:rPr lang="en-GB" sz="1600" dirty="0" err="1">
                <a:latin typeface="Book Antiqua" panose="02040602050305030304" pitchFamily="18" charset="0"/>
              </a:rPr>
              <a:t>PopupMenuItemBuilder</a:t>
            </a:r>
            <a:r>
              <a:rPr lang="en-GB" sz="1600" dirty="0">
                <a:latin typeface="Book Antiqua" panose="02040602050305030304" pitchFamily="18" charset="0"/>
              </a:rPr>
              <a:t>&lt;T&gt; </a:t>
            </a:r>
            <a:r>
              <a:rPr lang="en-GB" sz="1600" dirty="0" err="1">
                <a:latin typeface="Book Antiqua" panose="02040602050305030304" pitchFamily="18" charset="0"/>
              </a:rPr>
              <a:t>itemBuilder</a:t>
            </a:r>
            <a:r>
              <a:rPr lang="en-GB" sz="1600" dirty="0">
                <a:latin typeface="Book Antiqua" panose="02040602050305030304" pitchFamily="18" charset="0"/>
              </a:rPr>
              <a:t>, </a:t>
            </a:r>
          </a:p>
          <a:p>
            <a:r>
              <a:rPr lang="en-GB" sz="1600" dirty="0" err="1">
                <a:latin typeface="Book Antiqua" panose="02040602050305030304" pitchFamily="18" charset="0"/>
              </a:rPr>
              <a:t>PopupMenuItemSelected</a:t>
            </a:r>
            <a:r>
              <a:rPr lang="en-GB" sz="1600" dirty="0">
                <a:latin typeface="Book Antiqua" panose="02040602050305030304" pitchFamily="18" charset="0"/>
              </a:rPr>
              <a:t>&lt;T&gt; </a:t>
            </a:r>
            <a:r>
              <a:rPr lang="en-GB" sz="1600" dirty="0" err="1">
                <a:latin typeface="Book Antiqua" panose="02040602050305030304" pitchFamily="18" charset="0"/>
              </a:rPr>
              <a:t>onSelected</a:t>
            </a:r>
            <a:r>
              <a:rPr lang="en-GB" sz="1600" dirty="0">
                <a:latin typeface="Book Antiqua" panose="02040602050305030304" pitchFamily="18" charset="0"/>
              </a:rPr>
              <a:t>, </a:t>
            </a:r>
          </a:p>
          <a:p>
            <a:r>
              <a:rPr lang="en-GB" sz="1600" dirty="0" err="1">
                <a:latin typeface="Book Antiqua" panose="02040602050305030304" pitchFamily="18" charset="0"/>
              </a:rPr>
              <a:t>PopupMenuCanceled</a:t>
            </a:r>
            <a:r>
              <a:rPr lang="en-GB" sz="1600" dirty="0">
                <a:latin typeface="Book Antiqua" panose="02040602050305030304" pitchFamily="18" charset="0"/>
              </a:rPr>
              <a:t> </a:t>
            </a:r>
            <a:r>
              <a:rPr lang="en-GB" sz="1600" dirty="0" err="1">
                <a:latin typeface="Book Antiqua" panose="02040602050305030304" pitchFamily="18" charset="0"/>
              </a:rPr>
              <a:t>onCanceled</a:t>
            </a:r>
            <a:r>
              <a:rPr lang="en-GB" sz="1600" dirty="0">
                <a:latin typeface="Book Antiqua" panose="02040602050305030304" pitchFamily="18" charset="0"/>
              </a:rPr>
              <a:t>, </a:t>
            </a:r>
          </a:p>
          <a:p>
            <a:r>
              <a:rPr lang="en-GB" sz="1600" dirty="0">
                <a:latin typeface="Book Antiqua" panose="02040602050305030304" pitchFamily="18" charset="0"/>
              </a:rPr>
              <a:t>String tooltip, </a:t>
            </a:r>
          </a:p>
          <a:p>
            <a:r>
              <a:rPr lang="en-GB" sz="1600" dirty="0">
                <a:latin typeface="Book Antiqua" panose="02040602050305030304" pitchFamily="18" charset="0"/>
              </a:rPr>
              <a:t>double elevation, </a:t>
            </a:r>
          </a:p>
          <a:p>
            <a:r>
              <a:rPr lang="en-GB" sz="1600" dirty="0" err="1">
                <a:latin typeface="Book Antiqua" panose="02040602050305030304" pitchFamily="18" charset="0"/>
              </a:rPr>
              <a:t>EdgeInsetsGeometry</a:t>
            </a:r>
            <a:r>
              <a:rPr lang="en-GB" sz="1600" dirty="0">
                <a:latin typeface="Book Antiqua" panose="02040602050305030304" pitchFamily="18" charset="0"/>
              </a:rPr>
              <a:t> padding: </a:t>
            </a:r>
            <a:r>
              <a:rPr lang="en-GB" sz="1600" dirty="0" err="1">
                <a:latin typeface="Book Antiqua" panose="02040602050305030304" pitchFamily="18" charset="0"/>
              </a:rPr>
              <a:t>const</a:t>
            </a:r>
            <a:r>
              <a:rPr lang="en-GB" sz="1600" dirty="0">
                <a:latin typeface="Book Antiqua" panose="02040602050305030304" pitchFamily="18" charset="0"/>
              </a:rPr>
              <a:t> </a:t>
            </a:r>
            <a:r>
              <a:rPr lang="en-GB" sz="1600" dirty="0" err="1">
                <a:latin typeface="Book Antiqua" panose="02040602050305030304" pitchFamily="18" charset="0"/>
              </a:rPr>
              <a:t>EdgeInsets.all</a:t>
            </a:r>
            <a:r>
              <a:rPr lang="en-GB" sz="1600" dirty="0">
                <a:latin typeface="Book Antiqua" panose="02040602050305030304" pitchFamily="18" charset="0"/>
              </a:rPr>
              <a:t>(8.0), </a:t>
            </a:r>
          </a:p>
          <a:p>
            <a:r>
              <a:rPr lang="en-GB" sz="1600" dirty="0">
                <a:latin typeface="Book Antiqua" panose="02040602050305030304" pitchFamily="18" charset="0"/>
              </a:rPr>
              <a:t>Widget child, </a:t>
            </a:r>
          </a:p>
          <a:p>
            <a:r>
              <a:rPr lang="en-GB" sz="1600" dirty="0">
                <a:latin typeface="Book Antiqua" panose="02040602050305030304" pitchFamily="18" charset="0"/>
              </a:rPr>
              <a:t>Widget icon, </a:t>
            </a:r>
          </a:p>
          <a:p>
            <a:r>
              <a:rPr lang="en-GB" sz="1600" dirty="0" err="1">
                <a:latin typeface="Book Antiqua" panose="02040602050305030304" pitchFamily="18" charset="0"/>
              </a:rPr>
              <a:t>ShapeBorder</a:t>
            </a:r>
            <a:r>
              <a:rPr lang="en-GB" sz="1600" dirty="0">
                <a:latin typeface="Book Antiqua" panose="02040602050305030304" pitchFamily="18" charset="0"/>
              </a:rPr>
              <a:t> shape, 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The </a:t>
            </a:r>
            <a:r>
              <a:rPr lang="en-US" sz="1600" b="1" dirty="0" err="1">
                <a:latin typeface="Book Antiqua" panose="02040602050305030304" pitchFamily="18" charset="0"/>
              </a:rPr>
              <a:t>onSelected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property is used to invoke the </a:t>
            </a:r>
            <a:r>
              <a:rPr lang="en-US" sz="1600" dirty="0" err="1">
                <a:latin typeface="Book Antiqua" panose="02040602050305030304" pitchFamily="18" charset="0"/>
              </a:rPr>
              <a:t>onSelected</a:t>
            </a:r>
            <a:r>
              <a:rPr lang="en-US" sz="1600" dirty="0">
                <a:latin typeface="Book Antiqua" panose="02040602050305030304" pitchFamily="18" charset="0"/>
              </a:rPr>
              <a:t> callback when the user selects an item from the popup menu.</a:t>
            </a:r>
            <a:endParaRPr lang="en-GB" sz="1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sz="16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41" y="2012722"/>
            <a:ext cx="438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09" y="1955571"/>
            <a:ext cx="447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24" y="2226697"/>
            <a:ext cx="342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PopupMenu</a:t>
            </a:r>
            <a:r>
              <a:rPr lang="en-US" b="1" dirty="0">
                <a:latin typeface="Book Antiqua" panose="02040602050305030304" pitchFamily="18" charset="0"/>
              </a:rPr>
              <a:t> Button </a:t>
            </a:r>
            <a:r>
              <a:rPr lang="en-US" b="1" dirty="0" err="1">
                <a:latin typeface="Book Antiqua" panose="02040602050305030304" pitchFamily="18" charset="0"/>
              </a:rPr>
              <a:t>OnClick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 Antiqua" panose="02040602050305030304" pitchFamily="18" charset="0"/>
              </a:rPr>
              <a:t>onTap</a:t>
            </a:r>
            <a:r>
              <a:rPr lang="en-US" sz="2400" dirty="0">
                <a:latin typeface="Book Antiqua" panose="02040602050305030304" pitchFamily="18" charset="0"/>
              </a:rPr>
              <a:t>: (){}  Its </a:t>
            </a:r>
            <a:r>
              <a:rPr lang="en-US" sz="2400" dirty="0" err="1">
                <a:latin typeface="Book Antiqua" panose="02040602050305030304" pitchFamily="18" charset="0"/>
              </a:rPr>
              <a:t>PopupMenuItem</a:t>
            </a:r>
            <a:r>
              <a:rPr lang="en-US" sz="2400" dirty="0">
                <a:latin typeface="Book Antiqua" panose="02040602050305030304" pitchFamily="18" charset="0"/>
              </a:rPr>
              <a:t> property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 Antiqua" panose="02040602050305030304" pitchFamily="18" charset="0"/>
              </a:rPr>
              <a:t>onSelected</a:t>
            </a:r>
            <a:r>
              <a:rPr lang="en-US" sz="2400" dirty="0">
                <a:latin typeface="Book Antiqua" panose="02040602050305030304" pitchFamily="18" charset="0"/>
              </a:rPr>
              <a:t>(value){ }  Its </a:t>
            </a:r>
            <a:r>
              <a:rPr lang="en-US" sz="2400" dirty="0" err="1">
                <a:latin typeface="Book Antiqua" panose="02040602050305030304" pitchFamily="18" charset="0"/>
              </a:rPr>
              <a:t>PopupMenuButton</a:t>
            </a:r>
            <a:r>
              <a:rPr lang="en-US" sz="2400" dirty="0">
                <a:latin typeface="Book Antiqua" panose="02040602050305030304" pitchFamily="18" charset="0"/>
              </a:rPr>
              <a:t> property. This property is called, when the user selects a value from the popup menu created by </a:t>
            </a:r>
            <a:r>
              <a:rPr lang="en-US" sz="2400" dirty="0" err="1">
                <a:latin typeface="Book Antiqua" panose="02040602050305030304" pitchFamily="18" charset="0"/>
              </a:rPr>
              <a:t>PopupMenuButton</a:t>
            </a:r>
            <a:r>
              <a:rPr lang="en-US" sz="2400" dirty="0">
                <a:latin typeface="Book Antiqua" panose="02040602050305030304" pitchFamily="18" charset="0"/>
              </a:rPr>
              <a:t> or value passed to </a:t>
            </a:r>
            <a:r>
              <a:rPr lang="en-US" sz="2400" dirty="0" err="1">
                <a:latin typeface="Book Antiqua" panose="02040602050305030304" pitchFamily="18" charset="0"/>
              </a:rPr>
              <a:t>onSelected</a:t>
            </a:r>
            <a:r>
              <a:rPr lang="en-US" sz="2400" dirty="0">
                <a:latin typeface="Book Antiqua" panose="02040602050305030304" pitchFamily="18" charset="0"/>
              </a:rPr>
              <a:t> is the value of selected menu item.  </a:t>
            </a:r>
            <a:r>
              <a:rPr lang="en-US" sz="2400" dirty="0" err="1">
                <a:latin typeface="Book Antiqua" panose="02040602050305030304" pitchFamily="18" charset="0"/>
              </a:rPr>
              <a:t>PopupMenu</a:t>
            </a:r>
            <a:r>
              <a:rPr lang="en-US" sz="2400" dirty="0">
                <a:latin typeface="Book Antiqua" panose="02040602050305030304" pitchFamily="18" charset="0"/>
              </a:rPr>
              <a:t> Button use </a:t>
            </a:r>
            <a:r>
              <a:rPr lang="en-US" sz="2400" dirty="0" err="1">
                <a:latin typeface="Book Antiqua" panose="02040602050305030304" pitchFamily="18" charset="0"/>
              </a:rPr>
              <a:t>stateful</a:t>
            </a:r>
            <a:r>
              <a:rPr lang="en-US" sz="2400" dirty="0">
                <a:latin typeface="Book Antiqua" panose="02040602050305030304" pitchFamily="18" charset="0"/>
              </a:rPr>
              <a:t>  state, therefore </a:t>
            </a:r>
            <a:r>
              <a:rPr lang="en-US" sz="2400" dirty="0" err="1">
                <a:latin typeface="Book Antiqua" panose="02040602050305030304" pitchFamily="18" charset="0"/>
              </a:rPr>
              <a:t>setState</a:t>
            </a:r>
            <a:r>
              <a:rPr lang="en-US" sz="2400" dirty="0">
                <a:latin typeface="Book Antiqua" panose="02040602050305030304" pitchFamily="18" charset="0"/>
              </a:rPr>
              <a:t>() function is required to update the </a:t>
            </a:r>
            <a:r>
              <a:rPr lang="en-US" sz="2400" dirty="0" err="1">
                <a:latin typeface="Book Antiqua" panose="02040602050305030304" pitchFamily="18" charset="0"/>
              </a:rPr>
              <a:t>statful</a:t>
            </a:r>
            <a:r>
              <a:rPr lang="en-US" sz="2400" dirty="0">
                <a:latin typeface="Book Antiqua" panose="02040602050305030304" pitchFamily="18" charset="0"/>
              </a:rPr>
              <a:t> widget.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i="1" dirty="0">
                <a:latin typeface="Book Antiqua" panose="02040602050305030304" pitchFamily="18" charset="0"/>
              </a:rPr>
              <a:t>	</a:t>
            </a:r>
            <a:r>
              <a:rPr lang="en-US" sz="2400" b="1" i="1" dirty="0" err="1">
                <a:latin typeface="Book Antiqua" panose="02040602050305030304" pitchFamily="18" charset="0"/>
              </a:rPr>
              <a:t>onSelected</a:t>
            </a:r>
            <a:r>
              <a:rPr lang="en-US" sz="2400" b="1" i="1" dirty="0">
                <a:latin typeface="Book Antiqua" panose="02040602050305030304" pitchFamily="18" charset="0"/>
              </a:rPr>
              <a:t> (value) { </a:t>
            </a:r>
            <a:r>
              <a:rPr lang="en-US" sz="2400" b="1" i="1" dirty="0" err="1">
                <a:latin typeface="Book Antiqua" panose="02040602050305030304" pitchFamily="18" charset="0"/>
              </a:rPr>
              <a:t>setState</a:t>
            </a:r>
            <a:r>
              <a:rPr lang="en-US" sz="2400" b="1" i="1" dirty="0">
                <a:latin typeface="Book Antiqua" panose="02040602050305030304" pitchFamily="18" charset="0"/>
              </a:rPr>
              <a:t>() { _value = value} }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If the popup menu is dismissed without  selecting a value, </a:t>
            </a:r>
            <a:r>
              <a:rPr lang="en-US" sz="2400" dirty="0" err="1">
                <a:latin typeface="Book Antiqua" panose="02040602050305030304" pitchFamily="18" charset="0"/>
              </a:rPr>
              <a:t>onCanceled</a:t>
            </a:r>
            <a:r>
              <a:rPr lang="en-US" sz="2400" dirty="0">
                <a:latin typeface="Book Antiqua" panose="02040602050305030304" pitchFamily="18" charset="0"/>
              </a:rPr>
              <a:t> is </a:t>
            </a:r>
            <a:r>
              <a:rPr lang="en-US" sz="2400" dirty="0" err="1">
                <a:latin typeface="Book Antiqua" panose="02040602050305030304" pitchFamily="18" charset="0"/>
              </a:rPr>
              <a:t>is</a:t>
            </a:r>
            <a:r>
              <a:rPr lang="en-US" sz="2400" dirty="0">
                <a:latin typeface="Book Antiqua" panose="02040602050305030304" pitchFamily="18" charset="0"/>
              </a:rPr>
              <a:t> called instead.</a:t>
            </a:r>
          </a:p>
          <a:p>
            <a:pPr algn="just">
              <a:lnSpc>
                <a:spcPct val="150000"/>
              </a:lnSpc>
            </a:pPr>
            <a:endParaRPr lang="en-GB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41770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Scoffold</a:t>
            </a:r>
            <a:endParaRPr lang="en-GB" sz="6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Scaffold will provide a framework to implement the basic material design layout of the application. </a:t>
            </a:r>
            <a:endParaRPr lang="en-GB" sz="2400" dirty="0">
              <a:latin typeface="Book Antiqua" panose="02040602050305030304" pitchFamily="18" charset="0"/>
            </a:endParaRP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Scaffold is able to expand or occupy the whole device screen.</a:t>
            </a:r>
            <a:endParaRPr lang="en-GB" sz="2400" dirty="0">
              <a:latin typeface="Book Antiqua" panose="02040602050305030304" pitchFamily="18" charset="0"/>
            </a:endParaRP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Scaffold </a:t>
            </a:r>
            <a:r>
              <a:rPr lang="en-US" sz="2400" dirty="0">
                <a:latin typeface="Book Antiqua" panose="02040602050305030304" pitchFamily="18" charset="0"/>
              </a:rPr>
              <a:t>is a class in flutter which provides many widgets or we can say APIs like 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Book Antiqua" panose="02040602050305030304" pitchFamily="18" charset="0"/>
              </a:rPr>
              <a:t>appBar</a:t>
            </a:r>
            <a:r>
              <a:rPr lang="en-US" sz="2400" i="1" dirty="0">
                <a:latin typeface="Book Antiqua" panose="02040602050305030304" pitchFamily="18" charset="0"/>
              </a:rPr>
              <a:t>, body, </a:t>
            </a:r>
            <a:r>
              <a:rPr lang="en-US" sz="2400" i="1" dirty="0" err="1">
                <a:latin typeface="Book Antiqua" panose="02040602050305030304" pitchFamily="18" charset="0"/>
              </a:rPr>
              <a:t>floatingActionButton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r>
              <a:rPr lang="en-US" sz="2400" i="1" dirty="0" err="1">
                <a:latin typeface="Book Antiqua" panose="02040602050305030304" pitchFamily="18" charset="0"/>
              </a:rPr>
              <a:t>floatingActionButtonLocation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r>
              <a:rPr lang="en-US" sz="2400" i="1" dirty="0" err="1">
                <a:latin typeface="Book Antiqua" panose="02040602050305030304" pitchFamily="18" charset="0"/>
              </a:rPr>
              <a:t>persistentFooterButtons</a:t>
            </a:r>
            <a:r>
              <a:rPr lang="en-US" sz="2400" i="1" dirty="0">
                <a:latin typeface="Book Antiqua" panose="02040602050305030304" pitchFamily="18" charset="0"/>
              </a:rPr>
              <a:t>, drawer, </a:t>
            </a:r>
            <a:r>
              <a:rPr lang="en-US" sz="2400" i="1" dirty="0" err="1">
                <a:latin typeface="Book Antiqua" panose="02040602050305030304" pitchFamily="18" charset="0"/>
              </a:rPr>
              <a:t>endDrawer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r>
              <a:rPr lang="en-US" sz="2400" i="1" dirty="0" err="1">
                <a:latin typeface="Book Antiqua" panose="02040602050305030304" pitchFamily="18" charset="0"/>
              </a:rPr>
              <a:t>bottomNavigationBar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r>
              <a:rPr lang="en-US" sz="2400" i="1" dirty="0" err="1">
                <a:latin typeface="Book Antiqua" panose="02040602050305030304" pitchFamily="18" charset="0"/>
              </a:rPr>
              <a:t>bottomSheet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r>
              <a:rPr lang="en-US" sz="2400" i="1" dirty="0" err="1">
                <a:latin typeface="Book Antiqua" panose="02040602050305030304" pitchFamily="18" charset="0"/>
              </a:rPr>
              <a:t>floatingActionButtonAnimator</a:t>
            </a:r>
            <a:r>
              <a:rPr lang="en-US" sz="2400" i="1" dirty="0">
                <a:latin typeface="Book Antiqua" panose="02040602050305030304" pitchFamily="18" charset="0"/>
              </a:rPr>
              <a:t>, </a:t>
            </a:r>
            <a:endParaRPr lang="en-US" sz="2400" i="1" dirty="0" smtClean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Scaffold Properties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6650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 err="1">
                <a:latin typeface="Book Antiqua" panose="02040602050305030304" pitchFamily="18" charset="0"/>
              </a:rPr>
              <a:t>appBar</a:t>
            </a:r>
            <a:r>
              <a:rPr lang="en-GB" sz="1800" b="1" dirty="0">
                <a:latin typeface="Book Antiqua" panose="02040602050305030304" pitchFamily="18" charset="0"/>
              </a:rPr>
              <a:t>:</a:t>
            </a:r>
            <a:r>
              <a:rPr lang="en-US" sz="1800" dirty="0">
                <a:latin typeface="Book Antiqua" panose="02040602050305030304" pitchFamily="18" charset="0"/>
              </a:rPr>
              <a:t> It is a horizontal bar that is mainly display at the top of the Scaffold widget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GB" sz="1800" b="1" dirty="0">
                <a:latin typeface="Book Antiqua" panose="02040602050305030304" pitchFamily="18" charset="0"/>
              </a:rPr>
              <a:t>body:</a:t>
            </a:r>
            <a:r>
              <a:rPr lang="en-GB" sz="1800" dirty="0">
                <a:latin typeface="Book Antiqua" panose="02040602050305030304" pitchFamily="18" charset="0"/>
              </a:rPr>
              <a:t> </a:t>
            </a:r>
            <a:r>
              <a:rPr lang="en-US" sz="1800" dirty="0">
                <a:latin typeface="Book Antiqua" panose="02040602050305030304" pitchFamily="18" charset="0"/>
              </a:rPr>
              <a:t>It is primary and required property of this widget, which will display the main content in the Scaffold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GB" sz="1800" b="1" dirty="0">
                <a:latin typeface="Book Antiqua" panose="02040602050305030304" pitchFamily="18" charset="0"/>
              </a:rPr>
              <a:t>drawer:</a:t>
            </a:r>
            <a:r>
              <a:rPr lang="en-GB" sz="1800" dirty="0">
                <a:latin typeface="Book Antiqua" panose="02040602050305030304" pitchFamily="18" charset="0"/>
              </a:rPr>
              <a:t> </a:t>
            </a:r>
            <a:r>
              <a:rPr lang="en-US" sz="1800" dirty="0">
                <a:latin typeface="Book Antiqua" panose="02040602050305030304" pitchFamily="18" charset="0"/>
              </a:rPr>
              <a:t>It is a slider panel that is displayed at the side of the body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latin typeface="Book Antiqua" panose="02040602050305030304" pitchFamily="18" charset="0"/>
              </a:rPr>
              <a:t>floatingActionButton</a:t>
            </a:r>
            <a:r>
              <a:rPr lang="en-US" sz="1800" b="1" dirty="0">
                <a:latin typeface="Book Antiqua" panose="02040602050305030304" pitchFamily="18" charset="0"/>
              </a:rPr>
              <a:t>:</a:t>
            </a:r>
            <a:r>
              <a:rPr lang="en-US" sz="1800" dirty="0">
                <a:latin typeface="Book Antiqua" panose="02040602050305030304" pitchFamily="18" charset="0"/>
              </a:rPr>
              <a:t> It is a button displayed at the bottom right corner and floating above the body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latin typeface="Book Antiqua" panose="02040602050305030304" pitchFamily="18" charset="0"/>
              </a:rPr>
              <a:t>backgroundColor</a:t>
            </a:r>
            <a:r>
              <a:rPr lang="en-US" sz="1800" b="1" dirty="0">
                <a:latin typeface="Book Antiqua" panose="02040602050305030304" pitchFamily="18" charset="0"/>
              </a:rPr>
              <a:t>:</a:t>
            </a:r>
            <a:r>
              <a:rPr lang="en-US" sz="1800" dirty="0">
                <a:latin typeface="Book Antiqua" panose="02040602050305030304" pitchFamily="18" charset="0"/>
              </a:rPr>
              <a:t> This property is used to set the background color of the whole Scaffold widget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GB" sz="18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Book Antiqua" panose="02040602050305030304" pitchFamily="18" charset="0"/>
              </a:rPr>
              <a:t>primary:</a:t>
            </a:r>
            <a:r>
              <a:rPr lang="en-US" sz="1800" dirty="0" smtClean="0">
                <a:latin typeface="Book Antiqua" panose="02040602050305030304" pitchFamily="18" charset="0"/>
              </a:rPr>
              <a:t> It is used to tell whether the Scaffold will be displayed at the top of the screen or not.</a:t>
            </a:r>
          </a:p>
          <a:p>
            <a:pPr marL="0" indent="0" algn="just">
              <a:buNone/>
            </a:pPr>
            <a:r>
              <a:rPr lang="en-US" sz="1800" b="1" dirty="0" err="1" smtClean="0">
                <a:latin typeface="Book Antiqua" panose="02040602050305030304" pitchFamily="18" charset="0"/>
              </a:rPr>
              <a:t>persistentFooterButton</a:t>
            </a:r>
            <a:r>
              <a:rPr lang="en-US" sz="1800" b="1" dirty="0" smtClean="0">
                <a:latin typeface="Book Antiqua" panose="02040602050305030304" pitchFamily="18" charset="0"/>
              </a:rPr>
              <a:t>: </a:t>
            </a:r>
            <a:r>
              <a:rPr lang="en-US" sz="1800" dirty="0" smtClean="0">
                <a:latin typeface="Book Antiqua" panose="02040602050305030304" pitchFamily="18" charset="0"/>
              </a:rPr>
              <a:t>It is a list of buttons that are displayed at the bottom of the Scaffold widget.</a:t>
            </a:r>
          </a:p>
          <a:p>
            <a:pPr marL="0" indent="0" algn="just">
              <a:buNone/>
            </a:pPr>
            <a:r>
              <a:rPr lang="en-US" sz="1800" b="1" dirty="0" err="1" smtClean="0">
                <a:latin typeface="Book Antiqua" panose="02040602050305030304" pitchFamily="18" charset="0"/>
              </a:rPr>
              <a:t>bottomNavigationBar</a:t>
            </a:r>
            <a:r>
              <a:rPr lang="en-US" sz="1800" b="1" dirty="0" smtClean="0">
                <a:latin typeface="Book Antiqua" panose="02040602050305030304" pitchFamily="18" charset="0"/>
              </a:rPr>
              <a:t>:</a:t>
            </a:r>
            <a:r>
              <a:rPr lang="en-US" sz="1800" dirty="0" smtClean="0">
                <a:latin typeface="Book Antiqua" panose="02040602050305030304" pitchFamily="18" charset="0"/>
              </a:rPr>
              <a:t> This property is like a menu that displays a navigation bar at the bottom of the Scaffold.</a:t>
            </a:r>
            <a:endParaRPr lang="en-GB" sz="18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Scaffold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Properties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6650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Book Antiqua" panose="02040602050305030304" pitchFamily="18" charset="0"/>
              </a:rPr>
              <a:t>primary:</a:t>
            </a:r>
            <a:r>
              <a:rPr lang="en-US" sz="2000" dirty="0" smtClean="0">
                <a:latin typeface="Book Antiqua" panose="02040602050305030304" pitchFamily="18" charset="0"/>
              </a:rPr>
              <a:t> It is used to tell whether the Scaffold will be displayed at the top of the screen or not.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Book Antiqua" panose="02040602050305030304" pitchFamily="18" charset="0"/>
              </a:rPr>
              <a:t>persistentFooterButton</a:t>
            </a:r>
            <a:r>
              <a:rPr lang="en-US" sz="2000" b="1" dirty="0" smtClean="0">
                <a:latin typeface="Book Antiqua" panose="02040602050305030304" pitchFamily="18" charset="0"/>
              </a:rPr>
              <a:t>: </a:t>
            </a:r>
            <a:r>
              <a:rPr lang="en-US" sz="2000" dirty="0" smtClean="0">
                <a:latin typeface="Book Antiqua" panose="02040602050305030304" pitchFamily="18" charset="0"/>
              </a:rPr>
              <a:t>It is a list of buttons that are displayed at the bottom of the Scaffold widget.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Book Antiqua" panose="02040602050305030304" pitchFamily="18" charset="0"/>
              </a:rPr>
              <a:t>bottomNavigationBar</a:t>
            </a:r>
            <a:r>
              <a:rPr lang="en-US" sz="2000" b="1" dirty="0" smtClean="0">
                <a:latin typeface="Book Antiqua" panose="02040602050305030304" pitchFamily="18" charset="0"/>
              </a:rPr>
              <a:t>:</a:t>
            </a:r>
            <a:r>
              <a:rPr lang="en-US" sz="2000" dirty="0" smtClean="0">
                <a:latin typeface="Book Antiqua" panose="02040602050305030304" pitchFamily="18" charset="0"/>
              </a:rPr>
              <a:t> This property is like a menu that displays a navigation bar at the bottom of the Scaffold.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7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Floating Action Button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643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dirty="0">
                <a:latin typeface="Book Antiqua" panose="02040602050305030304" pitchFamily="18" charset="0"/>
              </a:rPr>
              <a:t>A FAB is a circular icon button hover over content.  It most commonly used in the Scaffold field.. Use it for create, share, or navigate.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dirty="0">
                <a:latin typeface="Book Antiqua" panose="02040602050305030304" pitchFamily="18" charset="0"/>
              </a:rPr>
              <a:t> There are two types of Floating Action Button</a:t>
            </a:r>
          </a:p>
          <a:p>
            <a:r>
              <a:rPr lang="en-US" sz="1600" dirty="0" err="1">
                <a:latin typeface="Book Antiqua" panose="02040602050305030304" pitchFamily="18" charset="0"/>
              </a:rPr>
              <a:t>FloatingActionButton</a:t>
            </a:r>
            <a:r>
              <a:rPr lang="en-US" sz="1600" dirty="0">
                <a:latin typeface="Book Antiqua" panose="02040602050305030304" pitchFamily="18" charset="0"/>
              </a:rPr>
              <a:t>: Simple circular floating button with a child </a:t>
            </a:r>
            <a:r>
              <a:rPr lang="en-US" sz="1600" dirty="0" smtClean="0">
                <a:latin typeface="Book Antiqua" panose="02040602050305030304" pitchFamily="18" charset="0"/>
              </a:rPr>
              <a:t>widget.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Scaffold(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 err="1">
                <a:latin typeface="Book Antiqua" panose="02040602050305030304" pitchFamily="18" charset="0"/>
              </a:rPr>
              <a:t>floatingActionButton</a:t>
            </a:r>
            <a:r>
              <a:rPr lang="en-US" sz="1600" i="1" dirty="0">
                <a:latin typeface="Book Antiqua" panose="02040602050305030304" pitchFamily="18" charset="0"/>
              </a:rPr>
              <a:t>: </a:t>
            </a:r>
            <a:r>
              <a:rPr lang="en-US" sz="1600" i="1" dirty="0" err="1">
                <a:latin typeface="Book Antiqua" panose="02040602050305030304" pitchFamily="18" charset="0"/>
              </a:rPr>
              <a:t>FloatingActionButton</a:t>
            </a:r>
            <a:r>
              <a:rPr lang="en-US" sz="1600" i="1" dirty="0">
                <a:latin typeface="Book Antiqua" panose="02040602050305030304" pitchFamily="18" charset="0"/>
              </a:rPr>
              <a:t>(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        </a:t>
            </a:r>
            <a:r>
              <a:rPr lang="en-US" sz="1600" i="1" dirty="0" err="1">
                <a:latin typeface="Book Antiqua" panose="02040602050305030304" pitchFamily="18" charset="0"/>
              </a:rPr>
              <a:t>onPressed</a:t>
            </a:r>
            <a:r>
              <a:rPr lang="en-US" sz="1600" i="1" dirty="0">
                <a:latin typeface="Book Antiqua" panose="02040602050305030304" pitchFamily="18" charset="0"/>
              </a:rPr>
              <a:t>: () { },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        </a:t>
            </a:r>
            <a:r>
              <a:rPr lang="en-US" sz="1600" i="1" dirty="0" err="1">
                <a:latin typeface="Book Antiqua" panose="02040602050305030304" pitchFamily="18" charset="0"/>
              </a:rPr>
              <a:t>backgroundColor</a:t>
            </a:r>
            <a:r>
              <a:rPr lang="en-US" sz="1600" i="1" dirty="0">
                <a:latin typeface="Book Antiqua" panose="02040602050305030304" pitchFamily="18" charset="0"/>
              </a:rPr>
              <a:t>: </a:t>
            </a:r>
            <a:r>
              <a:rPr lang="en-US" sz="1600" i="1" dirty="0" err="1">
                <a:latin typeface="Book Antiqua" panose="02040602050305030304" pitchFamily="18" charset="0"/>
              </a:rPr>
              <a:t>Colors.green</a:t>
            </a:r>
            <a:r>
              <a:rPr lang="en-US" sz="1600" i="1" dirty="0">
                <a:latin typeface="Book Antiqua" panose="02040602050305030304" pitchFamily="18" charset="0"/>
              </a:rPr>
              <a:t>,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        child: </a:t>
            </a:r>
            <a:r>
              <a:rPr lang="en-US" sz="1600" i="1" dirty="0" err="1">
                <a:latin typeface="Book Antiqua" panose="02040602050305030304" pitchFamily="18" charset="0"/>
              </a:rPr>
              <a:t>const</a:t>
            </a:r>
            <a:r>
              <a:rPr lang="en-US" sz="1600" i="1" dirty="0">
                <a:latin typeface="Book Antiqua" panose="02040602050305030304" pitchFamily="18" charset="0"/>
              </a:rPr>
              <a:t> Icon(</a:t>
            </a:r>
            <a:r>
              <a:rPr lang="en-US" sz="1600" i="1" dirty="0" err="1">
                <a:latin typeface="Book Antiqua" panose="02040602050305030304" pitchFamily="18" charset="0"/>
              </a:rPr>
              <a:t>Icons.navigation</a:t>
            </a:r>
            <a:r>
              <a:rPr lang="en-US" sz="1600" i="1" dirty="0">
                <a:latin typeface="Book Antiqua" panose="02040602050305030304" pitchFamily="18" charset="0"/>
              </a:rPr>
              <a:t>),</a:t>
            </a:r>
          </a:p>
          <a:p>
            <a:pPr marL="80010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Book Antiqua" panose="02040602050305030304" pitchFamily="18" charset="0"/>
              </a:rPr>
              <a:t>      ),),</a:t>
            </a:r>
          </a:p>
          <a:p>
            <a:r>
              <a:rPr lang="en-US" sz="1600" dirty="0" err="1">
                <a:latin typeface="Book Antiqua" panose="02040602050305030304" pitchFamily="18" charset="0"/>
              </a:rPr>
              <a:t>FloatingActionButton.extended</a:t>
            </a:r>
            <a:r>
              <a:rPr lang="en-US" sz="1600" dirty="0">
                <a:latin typeface="Book Antiqua" panose="02040602050305030304" pitchFamily="18" charset="0"/>
              </a:rPr>
              <a:t>: Wide floating button along with an icon and label inside it. </a:t>
            </a:r>
          </a:p>
          <a:p>
            <a:pPr marL="914400" lvl="2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Scaffold(</a:t>
            </a:r>
            <a:endParaRPr lang="en-GB" sz="1600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GB" sz="1600" dirty="0" err="1">
                <a:latin typeface="Book Antiqua" panose="02040602050305030304" pitchFamily="18" charset="0"/>
              </a:rPr>
              <a:t>floatingActionButton</a:t>
            </a:r>
            <a:r>
              <a:rPr lang="en-GB" sz="1600" dirty="0">
                <a:latin typeface="Book Antiqua" panose="02040602050305030304" pitchFamily="18" charset="0"/>
              </a:rPr>
              <a:t>: </a:t>
            </a:r>
            <a:r>
              <a:rPr lang="en-GB" sz="1600" dirty="0" err="1">
                <a:latin typeface="Book Antiqua" panose="02040602050305030304" pitchFamily="18" charset="0"/>
              </a:rPr>
              <a:t>FloatingActionButton.extended</a:t>
            </a:r>
            <a:r>
              <a:rPr lang="en-GB" sz="1600" dirty="0">
                <a:latin typeface="Book Antiqua" panose="02040602050305030304" pitchFamily="18" charset="0"/>
              </a:rPr>
              <a:t>(</a:t>
            </a:r>
          </a:p>
          <a:p>
            <a:pPr marL="914400" lvl="2" indent="0">
              <a:buNone/>
            </a:pPr>
            <a:r>
              <a:rPr lang="en-GB" sz="1600" dirty="0">
                <a:latin typeface="Book Antiqua" panose="02040602050305030304" pitchFamily="18" charset="0"/>
              </a:rPr>
              <a:t>        </a:t>
            </a:r>
            <a:r>
              <a:rPr lang="en-GB" sz="1600" dirty="0" err="1">
                <a:latin typeface="Book Antiqua" panose="02040602050305030304" pitchFamily="18" charset="0"/>
              </a:rPr>
              <a:t>onPressed</a:t>
            </a:r>
            <a:r>
              <a:rPr lang="en-GB" sz="1600" dirty="0">
                <a:latin typeface="Book Antiqua" panose="02040602050305030304" pitchFamily="18" charset="0"/>
              </a:rPr>
              <a:t>: () { },</a:t>
            </a:r>
          </a:p>
          <a:p>
            <a:pPr marL="914400" lvl="2" indent="0">
              <a:buNone/>
            </a:pPr>
            <a:r>
              <a:rPr lang="en-GB" sz="1600" dirty="0">
                <a:latin typeface="Book Antiqua" panose="02040602050305030304" pitchFamily="18" charset="0"/>
              </a:rPr>
              <a:t>        label: </a:t>
            </a:r>
            <a:r>
              <a:rPr lang="en-GB" sz="1600" dirty="0" err="1">
                <a:latin typeface="Book Antiqua" panose="02040602050305030304" pitchFamily="18" charset="0"/>
              </a:rPr>
              <a:t>const</a:t>
            </a:r>
            <a:r>
              <a:rPr lang="en-GB" sz="1600" dirty="0">
                <a:latin typeface="Book Antiqua" panose="02040602050305030304" pitchFamily="18" charset="0"/>
              </a:rPr>
              <a:t> Text('Approve'),</a:t>
            </a:r>
          </a:p>
          <a:p>
            <a:pPr marL="914400" lvl="2" indent="0">
              <a:buNone/>
            </a:pPr>
            <a:r>
              <a:rPr lang="en-GB" sz="1600" dirty="0">
                <a:latin typeface="Book Antiqua" panose="02040602050305030304" pitchFamily="18" charset="0"/>
              </a:rPr>
              <a:t>        icon: </a:t>
            </a:r>
            <a:r>
              <a:rPr lang="en-GB" sz="1600" dirty="0" err="1">
                <a:latin typeface="Book Antiqua" panose="02040602050305030304" pitchFamily="18" charset="0"/>
              </a:rPr>
              <a:t>const</a:t>
            </a:r>
            <a:r>
              <a:rPr lang="en-GB" sz="1600" dirty="0">
                <a:latin typeface="Book Antiqua" panose="02040602050305030304" pitchFamily="18" charset="0"/>
              </a:rPr>
              <a:t> Icon(</a:t>
            </a:r>
            <a:r>
              <a:rPr lang="en-GB" sz="1600" dirty="0" err="1">
                <a:latin typeface="Book Antiqua" panose="02040602050305030304" pitchFamily="18" charset="0"/>
              </a:rPr>
              <a:t>Icons.thumb_up</a:t>
            </a:r>
            <a:r>
              <a:rPr lang="en-GB" sz="1600" dirty="0">
                <a:latin typeface="Book Antiqua" panose="02040602050305030304" pitchFamily="18" charset="0"/>
              </a:rPr>
              <a:t>),</a:t>
            </a:r>
          </a:p>
          <a:p>
            <a:pPr marL="914400" lvl="2" indent="0">
              <a:buNone/>
            </a:pPr>
            <a:r>
              <a:rPr lang="en-GB" sz="1600" dirty="0">
                <a:latin typeface="Book Antiqua" panose="02040602050305030304" pitchFamily="18" charset="0"/>
              </a:rPr>
              <a:t>        </a:t>
            </a:r>
            <a:r>
              <a:rPr lang="en-GB" sz="1600" dirty="0" err="1">
                <a:latin typeface="Book Antiqua" panose="02040602050305030304" pitchFamily="18" charset="0"/>
              </a:rPr>
              <a:t>backgroundColor</a:t>
            </a:r>
            <a:r>
              <a:rPr lang="en-GB" sz="1600" dirty="0">
                <a:latin typeface="Book Antiqua" panose="02040602050305030304" pitchFamily="18" charset="0"/>
              </a:rPr>
              <a:t>: </a:t>
            </a:r>
            <a:r>
              <a:rPr lang="en-GB" sz="1600" dirty="0" err="1">
                <a:latin typeface="Book Antiqua" panose="02040602050305030304" pitchFamily="18" charset="0"/>
              </a:rPr>
              <a:t>Colors.pink</a:t>
            </a:r>
            <a:r>
              <a:rPr lang="en-GB" sz="1600" dirty="0">
                <a:latin typeface="Book Antiqua" panose="02040602050305030304" pitchFamily="18" charset="0"/>
              </a:rPr>
              <a:t>,</a:t>
            </a:r>
          </a:p>
          <a:p>
            <a:pPr marL="914400" lvl="2" indent="0">
              <a:buNone/>
            </a:pPr>
            <a:r>
              <a:rPr lang="en-GB" sz="1600" dirty="0">
                <a:latin typeface="Book Antiqua" panose="02040602050305030304" pitchFamily="18" charset="0"/>
              </a:rPr>
              <a:t>      ),),</a:t>
            </a:r>
          </a:p>
          <a:p>
            <a:pPr marL="0" indent="0">
              <a:buNone/>
            </a:pPr>
            <a:endParaRPr lang="en-GB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20174" y="436884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186" y="612532"/>
            <a:ext cx="1752072" cy="520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024875" y="26865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381628" y="971273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784" y="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Book Antiqua" panose="02040602050305030304" pitchFamily="18" charset="0"/>
              </a:rPr>
              <a:t>A</a:t>
            </a:r>
            <a:r>
              <a:rPr lang="en-US" b="1" dirty="0" err="1">
                <a:latin typeface="Book Antiqua" panose="02040602050305030304" pitchFamily="18" charset="0"/>
              </a:rPr>
              <a:t>ppBa</a:t>
            </a:r>
            <a:r>
              <a:rPr lang="en-US" b="1" dirty="0" err="1">
                <a:latin typeface="Book Antiqua" panose="02040602050305030304" pitchFamily="18" charset="0"/>
              </a:rPr>
              <a:t>r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488" y="1072233"/>
            <a:ext cx="10515600" cy="5170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It is a </a:t>
            </a:r>
            <a:r>
              <a:rPr lang="en-US" sz="1800" b="1" dirty="0">
                <a:latin typeface="Book Antiqua" panose="02040602050305030304" pitchFamily="18" charset="0"/>
              </a:rPr>
              <a:t>horizontal bar</a:t>
            </a:r>
            <a:r>
              <a:rPr lang="en-US" sz="1800" dirty="0">
                <a:latin typeface="Book Antiqua" panose="02040602050305030304" pitchFamily="18" charset="0"/>
              </a:rPr>
              <a:t> that is mainly displayed at the </a:t>
            </a:r>
            <a:r>
              <a:rPr lang="en-US" sz="1800" b="1" dirty="0">
                <a:latin typeface="Book Antiqua" panose="02040602050305030304" pitchFamily="18" charset="0"/>
              </a:rPr>
              <a:t>top</a:t>
            </a:r>
            <a:r>
              <a:rPr lang="en-US" sz="1800" dirty="0">
                <a:latin typeface="Book Antiqua" panose="02040602050305030304" pitchFamily="18" charset="0"/>
              </a:rPr>
              <a:t> of the Scaffold </a:t>
            </a:r>
            <a:r>
              <a:rPr lang="en-US" sz="1800" dirty="0" smtClean="0">
                <a:latin typeface="Book Antiqua" panose="02040602050305030304" pitchFamily="18" charset="0"/>
              </a:rPr>
              <a:t>widget.</a:t>
            </a:r>
          </a:p>
          <a:p>
            <a:pPr marL="0" indent="0"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It </a:t>
            </a:r>
            <a:r>
              <a:rPr lang="en-US" sz="1800" dirty="0">
                <a:latin typeface="Book Antiqua" panose="02040602050305030304" pitchFamily="18" charset="0"/>
              </a:rPr>
              <a:t>is the main part of the Scaffold widget and displays at the top of the screen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GB" sz="1600" dirty="0" err="1">
                <a:latin typeface="Book Antiqua" panose="02040602050305030304" pitchFamily="18" charset="0"/>
              </a:rPr>
              <a:t>appBar</a:t>
            </a:r>
            <a:r>
              <a:rPr lang="en-GB" sz="1600" dirty="0">
                <a:latin typeface="Book Antiqua" panose="02040602050305030304" pitchFamily="18" charset="0"/>
              </a:rPr>
              <a:t>: </a:t>
            </a:r>
            <a:r>
              <a:rPr lang="en-GB" sz="1600" dirty="0" err="1">
                <a:latin typeface="Book Antiqua" panose="02040602050305030304" pitchFamily="18" charset="0"/>
              </a:rPr>
              <a:t>AppBar</a:t>
            </a:r>
            <a:r>
              <a:rPr lang="en-GB" sz="1600" dirty="0">
                <a:latin typeface="Book Antiqua" panose="02040602050305030304" pitchFamily="18" charset="0"/>
              </a:rPr>
              <a:t>(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title: Text('Revision Test App'),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leading: </a:t>
            </a:r>
            <a:r>
              <a:rPr lang="en-GB" sz="1600" dirty="0" err="1">
                <a:latin typeface="Book Antiqua" panose="02040602050305030304" pitchFamily="18" charset="0"/>
              </a:rPr>
              <a:t>GestureDetector</a:t>
            </a:r>
            <a:r>
              <a:rPr lang="en-GB" sz="1600" dirty="0">
                <a:latin typeface="Book Antiqua" panose="02040602050305030304" pitchFamily="18" charset="0"/>
              </a:rPr>
              <a:t>(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</a:t>
            </a:r>
            <a:r>
              <a:rPr lang="en-GB" sz="1600" dirty="0" err="1">
                <a:latin typeface="Book Antiqua" panose="02040602050305030304" pitchFamily="18" charset="0"/>
              </a:rPr>
              <a:t>onTap</a:t>
            </a:r>
            <a:r>
              <a:rPr lang="en-GB" sz="1600" dirty="0">
                <a:latin typeface="Book Antiqua" panose="02040602050305030304" pitchFamily="18" charset="0"/>
              </a:rPr>
              <a:t>: (){/* write listener code here */},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child: Icon(</a:t>
            </a:r>
            <a:r>
              <a:rPr lang="en-GB" sz="1600" dirty="0" err="1">
                <a:latin typeface="Book Antiqua" panose="02040602050305030304" pitchFamily="18" charset="0"/>
              </a:rPr>
              <a:t>Icons.</a:t>
            </a:r>
            <a:r>
              <a:rPr lang="en-GB" sz="1600" i="1" dirty="0" err="1">
                <a:latin typeface="Book Antiqua" panose="02040602050305030304" pitchFamily="18" charset="0"/>
              </a:rPr>
              <a:t>menu</a:t>
            </a:r>
            <a:r>
              <a:rPr lang="en-GB" sz="1600" dirty="0">
                <a:latin typeface="Book Antiqua" panose="02040602050305030304" pitchFamily="18" charset="0"/>
              </a:rPr>
              <a:t>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actions: [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Padding(padding: </a:t>
            </a:r>
            <a:r>
              <a:rPr lang="en-GB" sz="1600" dirty="0" err="1">
                <a:latin typeface="Book Antiqua" panose="02040602050305030304" pitchFamily="18" charset="0"/>
              </a:rPr>
              <a:t>EdgeInsets.all</a:t>
            </a:r>
            <a:r>
              <a:rPr lang="en-GB" sz="1600" dirty="0">
                <a:latin typeface="Book Antiqua" panose="02040602050305030304" pitchFamily="18" charset="0"/>
              </a:rPr>
              <a:t>(10),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child: </a:t>
            </a:r>
            <a:r>
              <a:rPr lang="en-GB" sz="1600" dirty="0" err="1">
                <a:latin typeface="Book Antiqua" panose="02040602050305030304" pitchFamily="18" charset="0"/>
              </a:rPr>
              <a:t>GestureDetector</a:t>
            </a:r>
            <a:r>
              <a:rPr lang="en-GB" sz="1600" dirty="0">
                <a:latin typeface="Book Antiqua" panose="02040602050305030304" pitchFamily="18" charset="0"/>
              </a:rPr>
              <a:t>(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  </a:t>
            </a:r>
            <a:r>
              <a:rPr lang="en-GB" sz="1600" dirty="0" err="1">
                <a:latin typeface="Book Antiqua" panose="02040602050305030304" pitchFamily="18" charset="0"/>
              </a:rPr>
              <a:t>onTap</a:t>
            </a:r>
            <a:r>
              <a:rPr lang="en-GB" sz="1600" dirty="0">
                <a:latin typeface="Book Antiqua" panose="02040602050305030304" pitchFamily="18" charset="0"/>
              </a:rPr>
              <a:t>: (){},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  child: Icon(</a:t>
            </a:r>
            <a:r>
              <a:rPr lang="en-GB" sz="1600" dirty="0" err="1">
                <a:latin typeface="Book Antiqua" panose="02040602050305030304" pitchFamily="18" charset="0"/>
              </a:rPr>
              <a:t>Icons.</a:t>
            </a:r>
            <a:r>
              <a:rPr lang="en-GB" sz="1600" i="1" dirty="0" err="1">
                <a:latin typeface="Book Antiqua" panose="02040602050305030304" pitchFamily="18" charset="0"/>
              </a:rPr>
              <a:t>search</a:t>
            </a:r>
            <a:r>
              <a:rPr lang="en-GB" sz="1600" dirty="0">
                <a:latin typeface="Book Antiqua" panose="02040602050305030304" pitchFamily="18" charset="0"/>
              </a:rPr>
              <a:t>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),),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/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Padding(padding: </a:t>
            </a:r>
            <a:r>
              <a:rPr lang="en-GB" sz="1600" dirty="0" err="1">
                <a:latin typeface="Book Antiqua" panose="02040602050305030304" pitchFamily="18" charset="0"/>
              </a:rPr>
              <a:t>EdgeInsets.all</a:t>
            </a:r>
            <a:r>
              <a:rPr lang="en-GB" sz="1600" dirty="0">
                <a:latin typeface="Book Antiqua" panose="02040602050305030304" pitchFamily="18" charset="0"/>
              </a:rPr>
              <a:t>(10),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child: </a:t>
            </a:r>
            <a:r>
              <a:rPr lang="en-GB" sz="1600" dirty="0" err="1">
                <a:latin typeface="Book Antiqua" panose="02040602050305030304" pitchFamily="18" charset="0"/>
              </a:rPr>
              <a:t>GestureDetector</a:t>
            </a:r>
            <a:r>
              <a:rPr lang="en-GB" sz="1600" dirty="0">
                <a:latin typeface="Book Antiqua" panose="02040602050305030304" pitchFamily="18" charset="0"/>
              </a:rPr>
              <a:t>(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  </a:t>
            </a:r>
            <a:r>
              <a:rPr lang="en-GB" sz="1600" dirty="0" err="1">
                <a:latin typeface="Book Antiqua" panose="02040602050305030304" pitchFamily="18" charset="0"/>
              </a:rPr>
              <a:t>onTap</a:t>
            </a:r>
            <a:r>
              <a:rPr lang="en-GB" sz="1600" dirty="0">
                <a:latin typeface="Book Antiqua" panose="02040602050305030304" pitchFamily="18" charset="0"/>
              </a:rPr>
              <a:t>: (){ },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  child: Icon(</a:t>
            </a:r>
            <a:r>
              <a:rPr lang="en-GB" sz="1600" dirty="0" err="1">
                <a:latin typeface="Book Antiqua" panose="02040602050305030304" pitchFamily="18" charset="0"/>
              </a:rPr>
              <a:t>Icons.</a:t>
            </a:r>
            <a:r>
              <a:rPr lang="en-GB" sz="1600" i="1" dirty="0" err="1">
                <a:latin typeface="Book Antiqua" panose="02040602050305030304" pitchFamily="18" charset="0"/>
              </a:rPr>
              <a:t>more_vert</a:t>
            </a:r>
            <a:r>
              <a:rPr lang="en-GB" sz="1600" dirty="0">
                <a:latin typeface="Book Antiqua" panose="02040602050305030304" pitchFamily="18" charset="0"/>
              </a:rPr>
              <a:t>),)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  )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],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>
                <a:latin typeface="Book Antiqua" panose="02040602050305030304" pitchFamily="18" charset="0"/>
              </a:rPr>
              <a:t>  elevation: 8,</a:t>
            </a:r>
            <a:br>
              <a:rPr lang="en-GB" sz="1600" dirty="0">
                <a:latin typeface="Book Antiqua" panose="02040602050305030304" pitchFamily="18" charset="0"/>
              </a:rPr>
            </a:br>
            <a:r>
              <a:rPr lang="en-GB" sz="1600" dirty="0" smtClean="0">
                <a:latin typeface="Book Antiqua" panose="02040602050305030304" pitchFamily="18" charset="0"/>
              </a:rPr>
              <a:t>),</a:t>
            </a:r>
            <a:endParaRPr lang="en-GB" sz="16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47" y="2647801"/>
            <a:ext cx="3571875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Property of </a:t>
            </a:r>
            <a:r>
              <a:rPr lang="en-US" b="1" dirty="0" err="1" smtClean="0">
                <a:latin typeface="Book Antiqua" panose="02040602050305030304" pitchFamily="18" charset="0"/>
              </a:rPr>
              <a:t>AppBar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sz="2000" b="1" dirty="0" smtClean="0">
                <a:latin typeface="Book Antiqua" panose="02040602050305030304" pitchFamily="18" charset="0"/>
              </a:rPr>
              <a:t>Actions:</a:t>
            </a:r>
            <a:r>
              <a:rPr lang="en-US" sz="2000" b="1" dirty="0">
                <a:latin typeface="Book Antiqua" panose="02040602050305030304" pitchFamily="18" charset="0"/>
              </a:rPr>
              <a:t> </a:t>
            </a:r>
            <a:r>
              <a:rPr lang="en-US" sz="2000" dirty="0">
                <a:latin typeface="Book Antiqua" panose="02040602050305030304" pitchFamily="18" charset="0"/>
              </a:rPr>
              <a:t>This property takes in a list of widgets as a parameter to be displayed after the title if the </a:t>
            </a:r>
            <a:r>
              <a:rPr lang="en-US" sz="2000" i="1" dirty="0" err="1">
                <a:latin typeface="Book Antiqua" panose="02040602050305030304" pitchFamily="18" charset="0"/>
              </a:rPr>
              <a:t>AppBar</a:t>
            </a:r>
            <a:r>
              <a:rPr lang="en-US" sz="2000" dirty="0">
                <a:latin typeface="Book Antiqua" panose="02040602050305030304" pitchFamily="18" charset="0"/>
              </a:rPr>
              <a:t> is a row</a:t>
            </a:r>
            <a:r>
              <a:rPr lang="en-US" sz="2000" i="1" dirty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000" b="1" dirty="0" smtClean="0">
                <a:latin typeface="Book Antiqua" panose="02040602050305030304" pitchFamily="18" charset="0"/>
              </a:rPr>
              <a:t>Title:</a:t>
            </a:r>
            <a:r>
              <a:rPr lang="en-US" sz="2000" dirty="0">
                <a:latin typeface="Book Antiqua" panose="02040602050305030304" pitchFamily="18" charset="0"/>
              </a:rPr>
              <a:t> This property usually takes in the main widget as a parameter to be displayed in the </a:t>
            </a:r>
            <a:r>
              <a:rPr lang="en-US" sz="2000" dirty="0" err="1">
                <a:latin typeface="Book Antiqua" panose="02040602050305030304" pitchFamily="18" charset="0"/>
              </a:rPr>
              <a:t>AppBar</a:t>
            </a:r>
            <a:r>
              <a:rPr lang="en-US" sz="2000" dirty="0">
                <a:latin typeface="Book Antiqua" panose="02040602050305030304" pitchFamily="18" charset="0"/>
              </a:rPr>
              <a:t>.</a:t>
            </a:r>
          </a:p>
          <a:p>
            <a:pPr algn="just" fontAlgn="base"/>
            <a:r>
              <a:rPr lang="en-US" sz="2000" b="1" dirty="0" err="1" smtClean="0">
                <a:latin typeface="Book Antiqua" panose="02040602050305030304" pitchFamily="18" charset="0"/>
              </a:rPr>
              <a:t>Backgroundcolor</a:t>
            </a:r>
            <a:r>
              <a:rPr lang="en-US" sz="2000" b="1" dirty="0" smtClean="0">
                <a:latin typeface="Book Antiqua" panose="02040602050305030304" pitchFamily="18" charset="0"/>
              </a:rPr>
              <a:t>:</a:t>
            </a:r>
            <a:r>
              <a:rPr lang="en-US" sz="2000" dirty="0">
                <a:latin typeface="Book Antiqua" panose="02040602050305030304" pitchFamily="18" charset="0"/>
              </a:rPr>
              <a:t> This property is used to add colors to the background of the </a:t>
            </a:r>
            <a:r>
              <a:rPr lang="en-US" sz="2000" i="1" dirty="0" err="1">
                <a:latin typeface="Book Antiqua" panose="02040602050305030304" pitchFamily="18" charset="0"/>
              </a:rPr>
              <a:t>Appbar</a:t>
            </a:r>
            <a:r>
              <a:rPr lang="en-US" sz="2000" i="1" dirty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  <a:p>
            <a:pPr algn="just" fontAlgn="base"/>
            <a:r>
              <a:rPr lang="en-US" sz="2000" b="1" dirty="0" smtClean="0">
                <a:latin typeface="Book Antiqua" panose="02040602050305030304" pitchFamily="18" charset="0"/>
              </a:rPr>
              <a:t>Elevation:</a:t>
            </a:r>
            <a:r>
              <a:rPr lang="en-US" sz="2000" b="1" dirty="0">
                <a:latin typeface="Book Antiqua" panose="02040602050305030304" pitchFamily="18" charset="0"/>
              </a:rPr>
              <a:t> </a:t>
            </a:r>
            <a:r>
              <a:rPr lang="en-US" sz="2000" dirty="0">
                <a:latin typeface="Book Antiqua" panose="02040602050305030304" pitchFamily="18" charset="0"/>
              </a:rPr>
              <a:t>This property is used to set the z-coordinate at which to place this app bar relative to its parent.</a:t>
            </a:r>
          </a:p>
          <a:p>
            <a:pPr algn="just" fontAlgn="base"/>
            <a:r>
              <a:rPr lang="en-US" sz="2000" b="1" dirty="0" smtClean="0">
                <a:latin typeface="Book Antiqua" panose="02040602050305030304" pitchFamily="18" charset="0"/>
              </a:rPr>
              <a:t>Shape:</a:t>
            </a:r>
            <a:r>
              <a:rPr lang="en-US" sz="2000" b="1" dirty="0">
                <a:latin typeface="Book Antiqua" panose="02040602050305030304" pitchFamily="18" charset="0"/>
              </a:rPr>
              <a:t> </a:t>
            </a:r>
            <a:r>
              <a:rPr lang="en-US" sz="2000" dirty="0">
                <a:latin typeface="Book Antiqua" panose="02040602050305030304" pitchFamily="18" charset="0"/>
              </a:rPr>
              <a:t>This property is used to give shape to the </a:t>
            </a:r>
            <a:r>
              <a:rPr lang="en-US" sz="2000" i="1" dirty="0" err="1">
                <a:latin typeface="Book Antiqua" panose="02040602050305030304" pitchFamily="18" charset="0"/>
              </a:rPr>
              <a:t>Appbar</a:t>
            </a:r>
            <a:r>
              <a:rPr lang="en-US" sz="2000" i="1" dirty="0">
                <a:latin typeface="Book Antiqua" panose="02040602050305030304" pitchFamily="18" charset="0"/>
              </a:rPr>
              <a:t> </a:t>
            </a:r>
            <a:r>
              <a:rPr lang="en-US" sz="2000" dirty="0">
                <a:latin typeface="Book Antiqua" panose="02040602050305030304" pitchFamily="18" charset="0"/>
              </a:rPr>
              <a:t>and manage its shadow.</a:t>
            </a:r>
          </a:p>
          <a:p>
            <a:pPr marL="0" indent="0" algn="just">
              <a:buNone/>
            </a:pPr>
            <a:r>
              <a:rPr lang="en-US" sz="2000" dirty="0">
                <a:latin typeface="Book Antiqua" panose="02040602050305030304" pitchFamily="18" charset="0"/>
              </a:rPr>
              <a:t>Leading is the property of </a:t>
            </a:r>
            <a:r>
              <a:rPr lang="en-US" sz="2000" dirty="0" err="1">
                <a:latin typeface="Book Antiqua" panose="02040602050305030304" pitchFamily="18" charset="0"/>
              </a:rPr>
              <a:t>AppBar</a:t>
            </a:r>
            <a:r>
              <a:rPr lang="en-US" sz="2000" dirty="0">
                <a:latin typeface="Book Antiqua" panose="02040602050305030304" pitchFamily="18" charset="0"/>
              </a:rPr>
              <a:t>, which lead a widget to display before the </a:t>
            </a:r>
            <a:r>
              <a:rPr lang="en-US" sz="2000" dirty="0" err="1">
                <a:latin typeface="Book Antiqua" panose="02040602050305030304" pitchFamily="18" charset="0"/>
              </a:rPr>
              <a:t>AppBar</a:t>
            </a:r>
            <a:r>
              <a:rPr lang="en-US" sz="2000" dirty="0">
                <a:latin typeface="Book Antiqua" panose="02040602050305030304" pitchFamily="18" charset="0"/>
              </a:rPr>
              <a:t> title, Typically the leading widget is an icon or an </a:t>
            </a:r>
            <a:r>
              <a:rPr lang="en-US" sz="2000" dirty="0" err="1">
                <a:latin typeface="Book Antiqua" panose="02040602050305030304" pitchFamily="18" charset="0"/>
              </a:rPr>
              <a:t>iconButton</a:t>
            </a:r>
            <a:r>
              <a:rPr lang="en-US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Book Antiqua" panose="02040602050305030304" pitchFamily="18" charset="0"/>
              </a:rPr>
              <a:t>BottomNavigationBar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29081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err="1">
                <a:latin typeface="Book Antiqua" panose="02040602050305030304" pitchFamily="18" charset="0"/>
              </a:rPr>
              <a:t>BottomNavigationBar</a:t>
            </a:r>
            <a:r>
              <a:rPr lang="en-US" sz="1800" dirty="0">
                <a:latin typeface="Book Antiqua" panose="02040602050305030304" pitchFamily="18" charset="0"/>
              </a:rPr>
              <a:t> is a widget that displays a row of small widgets at the bottom of a Flutter app. Usually, it’s used to show around three to five items. Each item must have a label and an icon.</a:t>
            </a:r>
          </a:p>
          <a:p>
            <a:pPr marL="0" indent="0" algn="just">
              <a:buNone/>
            </a:pPr>
            <a:r>
              <a:rPr lang="en-US" sz="1800" dirty="0" err="1">
                <a:latin typeface="Book Antiqua" panose="02040602050305030304" pitchFamily="18" charset="0"/>
              </a:rPr>
              <a:t>BottomNavigationBar</a:t>
            </a:r>
            <a:r>
              <a:rPr lang="en-US" sz="1800" dirty="0">
                <a:latin typeface="Book Antiqua" panose="02040602050305030304" pitchFamily="18" charset="0"/>
              </a:rPr>
              <a:t> has a required property called items. items accept a widget of a type </a:t>
            </a:r>
            <a:r>
              <a:rPr lang="en-US" sz="1800" dirty="0" err="1">
                <a:latin typeface="Book Antiqua" panose="02040602050305030304" pitchFamily="18" charset="0"/>
              </a:rPr>
              <a:t>BottomNavigationBarItem</a:t>
            </a:r>
            <a:r>
              <a:rPr lang="en-US" sz="1800" dirty="0">
                <a:latin typeface="Book Antiqua" panose="02040602050305030304" pitchFamily="18" charset="0"/>
              </a:rPr>
              <a:t>. </a:t>
            </a:r>
          </a:p>
          <a:p>
            <a:pPr marL="0" indent="0" algn="just"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Properties:</a:t>
            </a:r>
          </a:p>
          <a:p>
            <a:pPr algn="just"/>
            <a:r>
              <a:rPr lang="en-US" sz="1600" b="1" dirty="0">
                <a:latin typeface="Book Antiqua" panose="02040602050305030304" pitchFamily="18" charset="0"/>
              </a:rPr>
              <a:t>Items:</a:t>
            </a:r>
            <a:r>
              <a:rPr lang="en-US" sz="1600" dirty="0">
                <a:latin typeface="Book Antiqua" panose="02040602050305030304" pitchFamily="18" charset="0"/>
              </a:rPr>
              <a:t> defines the list to display within the bottom navigation bar. It use </a:t>
            </a:r>
            <a:r>
              <a:rPr lang="en-US" sz="1600" dirty="0" err="1">
                <a:latin typeface="Book Antiqua" panose="02040602050305030304" pitchFamily="18" charset="0"/>
              </a:rPr>
              <a:t>BottomNavigationBarItem</a:t>
            </a:r>
            <a:r>
              <a:rPr lang="en-US" sz="1600" dirty="0">
                <a:latin typeface="Book Antiqua" panose="02040602050305030304" pitchFamily="18" charset="0"/>
              </a:rPr>
              <a:t> as </a:t>
            </a:r>
            <a:r>
              <a:rPr lang="en-US" sz="1600" dirty="0" err="1">
                <a:latin typeface="Book Antiqua" panose="02040602050305030304" pitchFamily="18" charset="0"/>
              </a:rPr>
              <a:t>arugument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currentIndex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It determines the current active bottom navigation bar item on the screen.</a:t>
            </a: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onTap</a:t>
            </a:r>
            <a:r>
              <a:rPr lang="en-US" sz="1600" b="1" dirty="0">
                <a:latin typeface="Book Antiqua" panose="02040602050305030304" pitchFamily="18" charset="0"/>
              </a:rPr>
              <a:t>: </a:t>
            </a:r>
            <a:r>
              <a:rPr lang="en-US" sz="1600" dirty="0">
                <a:latin typeface="Book Antiqua" panose="02040602050305030304" pitchFamily="18" charset="0"/>
              </a:rPr>
              <a:t>It is called when we tapped one of the item on the screen.</a:t>
            </a: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iconSize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It is used to specify the size of all bottom navigation item icons.</a:t>
            </a:r>
            <a:endParaRPr lang="en-US" sz="1600" b="1" dirty="0">
              <a:latin typeface="Book Antiqua" panose="02040602050305030304" pitchFamily="18" charset="0"/>
            </a:endParaRP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fixedColor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Used to set the color of the selected item. </a:t>
            </a: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backgroundColor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 Change the background color of the </a:t>
            </a:r>
            <a:r>
              <a:rPr lang="en-US" sz="1600" dirty="0" err="1">
                <a:latin typeface="Book Antiqua" panose="02040602050305030304" pitchFamily="18" charset="0"/>
              </a:rPr>
              <a:t>BottomNavigationBar</a:t>
            </a:r>
            <a:endParaRPr lang="en-US" sz="1600" dirty="0">
              <a:latin typeface="Book Antiqua" panose="02040602050305030304" pitchFamily="18" charset="0"/>
            </a:endParaRPr>
          </a:p>
          <a:p>
            <a:pPr algn="just"/>
            <a:r>
              <a:rPr lang="en-US" sz="1600" b="1" dirty="0">
                <a:latin typeface="Book Antiqua" panose="02040602050305030304" pitchFamily="18" charset="0"/>
              </a:rPr>
              <a:t>Elevation:</a:t>
            </a:r>
          </a:p>
          <a:p>
            <a:pPr algn="just"/>
            <a:r>
              <a:rPr lang="en-US" sz="1600" b="1" dirty="0" err="1">
                <a:latin typeface="Book Antiqua" panose="02040602050305030304" pitchFamily="18" charset="0"/>
              </a:rPr>
              <a:t>mouseCursor</a:t>
            </a:r>
            <a:r>
              <a:rPr lang="en-US" sz="1600" b="1" dirty="0">
                <a:latin typeface="Book Antiqua" panose="02040602050305030304" pitchFamily="18" charset="0"/>
              </a:rPr>
              <a:t>: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GB" sz="1600" dirty="0" err="1">
                <a:latin typeface="Book Antiqua" panose="02040602050305030304" pitchFamily="18" charset="0"/>
              </a:rPr>
              <a:t>SystemMouseCursors.grab</a:t>
            </a:r>
            <a:endParaRPr lang="en-GB" sz="1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3881" y="389467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Book Antiqua" panose="02040602050305030304" pitchFamily="18" charset="0"/>
              </a:rPr>
              <a:t>Tabbar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Book Antiqua" panose="02040602050305030304" pitchFamily="18" charset="0"/>
              </a:rPr>
              <a:t>TabBar</a:t>
            </a:r>
            <a:r>
              <a:rPr lang="en-US" sz="2000" dirty="0">
                <a:latin typeface="Book Antiqua" panose="02040602050305030304" pitchFamily="18" charset="0"/>
              </a:rPr>
              <a:t> is a material widget in flutter  that displays a tab layout. Generally, </a:t>
            </a:r>
            <a:r>
              <a:rPr lang="en-US" sz="2000" dirty="0" err="1">
                <a:latin typeface="Book Antiqua" panose="02040602050305030304" pitchFamily="18" charset="0"/>
              </a:rPr>
              <a:t>tabbar</a:t>
            </a:r>
            <a:r>
              <a:rPr lang="en-US" sz="2000" dirty="0">
                <a:latin typeface="Book Antiqua" panose="02040602050305030304" pitchFamily="18" charset="0"/>
              </a:rPr>
              <a:t> is placed at the bottom section of the </a:t>
            </a:r>
            <a:r>
              <a:rPr lang="en-US" sz="2000" dirty="0" err="1">
                <a:latin typeface="Book Antiqua" panose="02040602050305030304" pitchFamily="18" charset="0"/>
              </a:rPr>
              <a:t>appbar</a:t>
            </a:r>
            <a:r>
              <a:rPr lang="en-US" sz="2000" dirty="0">
                <a:latin typeface="Book Antiqua" panose="02040602050305030304" pitchFamily="18" charset="0"/>
              </a:rPr>
              <a:t>. A real-time example for a </a:t>
            </a:r>
            <a:r>
              <a:rPr lang="en-US" sz="2000" dirty="0" err="1">
                <a:latin typeface="Book Antiqua" panose="02040602050305030304" pitchFamily="18" charset="0"/>
              </a:rPr>
              <a:t>TabBar</a:t>
            </a:r>
            <a:r>
              <a:rPr lang="en-US" sz="2000" dirty="0">
                <a:latin typeface="Book Antiqua" panose="02040602050305030304" pitchFamily="18" charset="0"/>
              </a:rPr>
              <a:t> is the </a:t>
            </a:r>
            <a:r>
              <a:rPr lang="en-US" sz="2000" dirty="0" err="1">
                <a:latin typeface="Book Antiqua" panose="02040602050305030304" pitchFamily="18" charset="0"/>
              </a:rPr>
              <a:t>WhatsApp</a:t>
            </a:r>
            <a:r>
              <a:rPr lang="en-US" sz="2000" dirty="0">
                <a:latin typeface="Book Antiqua" panose="02040602050305030304" pitchFamily="18" charset="0"/>
              </a:rPr>
              <a:t> application. It contains a tab bar with tabs like chats, status, and calls.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Book Antiqua" panose="02040602050305030304" pitchFamily="18" charset="0"/>
              </a:rPr>
              <a:t>To implement </a:t>
            </a:r>
            <a:r>
              <a:rPr lang="en-US" sz="2000" dirty="0" err="1">
                <a:latin typeface="Book Antiqua" panose="02040602050305030304" pitchFamily="18" charset="0"/>
              </a:rPr>
              <a:t>tabbar</a:t>
            </a:r>
            <a:r>
              <a:rPr lang="en-US" sz="2000" dirty="0">
                <a:latin typeface="Book Antiqua" panose="02040602050305030304" pitchFamily="18" charset="0"/>
              </a:rPr>
              <a:t> in your application, we require three components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1- </a:t>
            </a:r>
            <a:r>
              <a:rPr lang="en-US" sz="1800" b="1" dirty="0" err="1">
                <a:latin typeface="Book Antiqua" panose="02040602050305030304" pitchFamily="18" charset="0"/>
              </a:rPr>
              <a:t>DefaultTabController</a:t>
            </a:r>
            <a:r>
              <a:rPr lang="en-US" sz="1800" b="1" dirty="0">
                <a:latin typeface="Book Antiqua" panose="02040602050305030304" pitchFamily="18" charset="0"/>
              </a:rPr>
              <a:t>:-</a:t>
            </a:r>
            <a:r>
              <a:rPr lang="en-US" sz="1800" dirty="0">
                <a:latin typeface="Book Antiqua" panose="02040602050305030304" pitchFamily="18" charset="0"/>
              </a:rPr>
              <a:t> The main job of the </a:t>
            </a:r>
            <a:r>
              <a:rPr lang="en-US" sz="1800" dirty="0" err="1">
                <a:latin typeface="Book Antiqua" panose="02040602050305030304" pitchFamily="18" charset="0"/>
              </a:rPr>
              <a:t>TabController</a:t>
            </a:r>
            <a:r>
              <a:rPr lang="en-US" sz="1800" dirty="0">
                <a:latin typeface="Book Antiqua" panose="02040602050305030304" pitchFamily="18" charset="0"/>
              </a:rPr>
              <a:t> is to keep the tab and its content in sync. This default controller we have to set in the </a:t>
            </a:r>
            <a:r>
              <a:rPr lang="en-US" sz="1800" dirty="0" err="1">
                <a:latin typeface="Book Antiqua" panose="02040602050305030304" pitchFamily="18" charset="0"/>
              </a:rPr>
              <a:t>MaterialApp</a:t>
            </a:r>
            <a:r>
              <a:rPr lang="en-US" sz="1800" dirty="0">
                <a:latin typeface="Book Antiqua" panose="02040602050305030304" pitchFamily="18" charset="0"/>
              </a:rPr>
              <a:t> widget. It  required two properties are length and child. You can use it or use </a:t>
            </a:r>
            <a:r>
              <a:rPr lang="en-US" sz="1800" dirty="0" err="1">
                <a:latin typeface="Book Antiqua" panose="02040602050305030304" pitchFamily="18" charset="0"/>
              </a:rPr>
              <a:t>TabController</a:t>
            </a:r>
            <a:r>
              <a:rPr lang="en-US" sz="1800" dirty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2- Tabs:-</a:t>
            </a:r>
            <a:r>
              <a:rPr lang="en-US" sz="1800" dirty="0">
                <a:latin typeface="Book Antiqua" panose="02040602050305030304" pitchFamily="18" charset="0"/>
              </a:rPr>
              <a:t> Create the Tabs, appear on </a:t>
            </a:r>
            <a:r>
              <a:rPr lang="en-US" sz="1800" dirty="0" err="1">
                <a:latin typeface="Book Antiqua" panose="02040602050305030304" pitchFamily="18" charset="0"/>
              </a:rPr>
              <a:t>Tabbar</a:t>
            </a:r>
            <a:r>
              <a:rPr lang="en-US" sz="1800" dirty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3- </a:t>
            </a:r>
            <a:r>
              <a:rPr lang="en-US" sz="1800" b="1" dirty="0" err="1">
                <a:latin typeface="Book Antiqua" panose="02040602050305030304" pitchFamily="18" charset="0"/>
              </a:rPr>
              <a:t>TabBarView</a:t>
            </a:r>
            <a:r>
              <a:rPr lang="en-US" sz="1800" b="1" dirty="0">
                <a:latin typeface="Book Antiqua" panose="02040602050305030304" pitchFamily="18" charset="0"/>
              </a:rPr>
              <a:t>:</a:t>
            </a:r>
            <a:r>
              <a:rPr lang="en-US" sz="1800" dirty="0">
                <a:latin typeface="Book Antiqua" panose="02040602050305030304" pitchFamily="18" charset="0"/>
              </a:rPr>
              <a:t> Create Content (page) for each tab.</a:t>
            </a:r>
            <a:endParaRPr lang="en-GB" sz="18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615</Words>
  <Application>Microsoft Office PowerPoint</Application>
  <PresentationFormat>Widescreen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 Theme</vt:lpstr>
      <vt:lpstr>PowerPoint Presentation</vt:lpstr>
      <vt:lpstr>Scoffold</vt:lpstr>
      <vt:lpstr>Scaffold Properties</vt:lpstr>
      <vt:lpstr>Scaffold Properties cont. . .</vt:lpstr>
      <vt:lpstr>Floating Action Button</vt:lpstr>
      <vt:lpstr>AppBar</vt:lpstr>
      <vt:lpstr>Property of AppBar</vt:lpstr>
      <vt:lpstr>BottomNavigationBar</vt:lpstr>
      <vt:lpstr>Tabbar</vt:lpstr>
      <vt:lpstr>Tabbar Properties</vt:lpstr>
      <vt:lpstr>PopupMenu Button</vt:lpstr>
      <vt:lpstr>PopupMenu Button OnClick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62</cp:revision>
  <dcterms:created xsi:type="dcterms:W3CDTF">2022-04-06T09:07:20Z</dcterms:created>
  <dcterms:modified xsi:type="dcterms:W3CDTF">2022-05-18T09:29:41Z</dcterms:modified>
</cp:coreProperties>
</file>