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985E"/>
    <a:srgbClr val="0296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FA061F-5945-4858-A547-239B8D0C13AD}" v="56" dt="2022-04-06T12:03:49.5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929D73-9A87-44BA-87AF-7C64578B240F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556B15-0856-4121-AAB7-C8F0CBDE8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801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56B15-0856-4121-AAB7-C8F0CBDE875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5112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56B15-0856-4121-AAB7-C8F0CBDE875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9489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56B15-0856-4121-AAB7-C8F0CBDE875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286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86AA8-458E-4A4F-AD13-B0B04124F6C3}" type="datetime1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Industry-Academia Bridge Program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E78D-3A55-4166-9906-926CAD5E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8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2C7A2-8CE1-4A33-83B2-49624AB38BC9}" type="datetime1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Industry-Academia Bridge Program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E78D-3A55-4166-9906-926CAD5E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678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54C9B-22E6-44DE-9981-73455F6EBED3}" type="datetime1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Industry-Academia Bridge Program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E78D-3A55-4166-9906-926CAD5E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994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3EB9-6B3E-4CC0-A2CB-6B1ED04CBAE1}" type="datetime1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Industry-Academia Bridge Program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E78D-3A55-4166-9906-926CAD5E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7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772BE-3B88-4448-9D14-22C5EB54937F}" type="datetime1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Industry-Academia Bridge Program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E78D-3A55-4166-9906-926CAD5E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599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00554-2FC9-4002-A79E-635AA29674D6}" type="datetime1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Industry-Academia Bridge Program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E78D-3A55-4166-9906-926CAD5E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857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03513-869C-4A96-8299-A1139FD2C595}" type="datetime1">
              <a:rPr lang="en-US" smtClean="0"/>
              <a:t>5/18/2022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Industry-Academia Bridge Program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E78D-3A55-4166-9906-926CAD5E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068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1D81E-083C-45EE-B807-4E79B9577858}" type="datetime1">
              <a:rPr lang="en-US" smtClean="0"/>
              <a:t>5/18/2022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Industry-Academia Bridge Program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E78D-3A55-4166-9906-926CAD5E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094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81299-554B-48CC-965A-BF4495463D1B}" type="datetime1">
              <a:rPr lang="en-US" smtClean="0"/>
              <a:t>5/18/2022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Industry-Academia Bridge Program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E78D-3A55-4166-9906-926CAD5E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596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80748-8DD1-475E-B624-BDEAED64B0BF}" type="datetime1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Industry-Academia Bridge Program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E78D-3A55-4166-9906-926CAD5E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591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95C81-ABA7-4EA6-9A2B-7847E819BF33}" type="datetime1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Industry-Academia Bridge Program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E78D-3A55-4166-9906-926CAD5E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963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37246-9EE9-4ECB-8BB3-D1F347E5C363}" type="datetime1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IT Industry-Academia Bridge Program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EE78D-3A55-4166-9906-926CAD5E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015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>
            <a:off x="8909538" y="3133898"/>
            <a:ext cx="3375287" cy="3724102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02967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4281" y="389467"/>
            <a:ext cx="11125200" cy="6062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507" y="612531"/>
            <a:ext cx="3026751" cy="8993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185" y="5287348"/>
            <a:ext cx="2567353" cy="10279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437" y="5434441"/>
            <a:ext cx="1060999" cy="8808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407" y="5434441"/>
            <a:ext cx="2975931" cy="88087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33413" y="2142513"/>
            <a:ext cx="68345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Book Antiqua" panose="02040602050305030304" pitchFamily="18" charset="0"/>
              </a:rPr>
              <a:t>Course </a:t>
            </a:r>
            <a:r>
              <a:rPr lang="en-US" sz="3200" b="1" dirty="0" smtClean="0">
                <a:latin typeface="Book Antiqua" panose="02040602050305030304" pitchFamily="18" charset="0"/>
              </a:rPr>
              <a:t>Name</a:t>
            </a:r>
          </a:p>
          <a:p>
            <a:r>
              <a:rPr lang="en-US" sz="4800" b="1" dirty="0" smtClean="0">
                <a:latin typeface="Book Antiqua" panose="02040602050305030304" pitchFamily="18" charset="0"/>
              </a:rPr>
              <a:t>MAD FLUTTER </a:t>
            </a:r>
            <a:endParaRPr lang="en-US" sz="4800" b="1" dirty="0">
              <a:latin typeface="Book Antiqua" panose="0204060205030503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038600" y="6446503"/>
            <a:ext cx="4114800" cy="365125"/>
          </a:xfrm>
        </p:spPr>
        <p:txBody>
          <a:bodyPr/>
          <a:lstStyle/>
          <a:p>
            <a:r>
              <a:rPr lang="en-US" smtClean="0"/>
              <a:t>IT Industry-Academia Bridge Program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08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3"/>
          <p:cNvSpPr/>
          <p:nvPr/>
        </p:nvSpPr>
        <p:spPr>
          <a:xfrm flipH="1" flipV="1">
            <a:off x="771498" y="656001"/>
            <a:ext cx="451314" cy="476599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4281" y="389467"/>
            <a:ext cx="11125200" cy="6062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507" y="612531"/>
            <a:ext cx="3026751" cy="89937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50532" y="5854580"/>
            <a:ext cx="184731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endParaRPr lang="en-US" sz="2800" b="1" dirty="0">
              <a:ea typeface="Calibri"/>
              <a:cs typeface="Calibri"/>
            </a:endParaRPr>
          </a:p>
        </p:txBody>
      </p:sp>
      <p:sp>
        <p:nvSpPr>
          <p:cNvPr id="9" name="Isosceles Triangle 3">
            <a:extLst>
              <a:ext uri="{FF2B5EF4-FFF2-40B4-BE49-F238E27FC236}">
                <a16:creationId xmlns:a16="http://schemas.microsoft.com/office/drawing/2014/main" xmlns="" id="{00D729C2-A19B-7576-4C97-DF1C42A75D38}"/>
              </a:ext>
            </a:extLst>
          </p:cNvPr>
          <p:cNvSpPr/>
          <p:nvPr/>
        </p:nvSpPr>
        <p:spPr>
          <a:xfrm flipH="1" flipV="1">
            <a:off x="1276199" y="487767"/>
            <a:ext cx="451314" cy="476599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Isosceles Triangle 3">
            <a:extLst>
              <a:ext uri="{FF2B5EF4-FFF2-40B4-BE49-F238E27FC236}">
                <a16:creationId xmlns:a16="http://schemas.microsoft.com/office/drawing/2014/main" xmlns="" id="{12741AE1-298B-1601-8802-D88248A56A01}"/>
              </a:ext>
            </a:extLst>
          </p:cNvPr>
          <p:cNvSpPr/>
          <p:nvPr/>
        </p:nvSpPr>
        <p:spPr>
          <a:xfrm flipH="1" flipV="1">
            <a:off x="632952" y="1190390"/>
            <a:ext cx="451314" cy="476599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Book Antiqua" panose="02040602050305030304" pitchFamily="18" charset="0"/>
                <a:ea typeface="+mn-ea"/>
                <a:cs typeface="+mn-cs"/>
              </a:rPr>
              <a:t>     Extending </a:t>
            </a:r>
            <a:r>
              <a:rPr lang="en-US" sz="4000" b="1" dirty="0">
                <a:latin typeface="Book Antiqua" panose="02040602050305030304" pitchFamily="18" charset="0"/>
                <a:ea typeface="+mn-ea"/>
                <a:cs typeface="+mn-cs"/>
              </a:rPr>
              <a:t>the </a:t>
            </a:r>
            <a:r>
              <a:rPr lang="en-US" sz="4000" b="1" dirty="0" smtClean="0">
                <a:latin typeface="Book Antiqua" panose="02040602050305030304" pitchFamily="18" charset="0"/>
                <a:ea typeface="+mn-ea"/>
                <a:cs typeface="+mn-cs"/>
              </a:rPr>
              <a:t>Parent Theme</a:t>
            </a:r>
            <a:endParaRPr lang="en-GB" sz="4000" b="1" dirty="0">
              <a:latin typeface="Book Antiqua" panose="02040602050305030304" pitchFamily="18" charset="0"/>
              <a:ea typeface="+mn-ea"/>
              <a:cs typeface="+mn-cs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>
                <a:latin typeface="Book Antiqua" panose="02040602050305030304" pitchFamily="18" charset="0"/>
              </a:rPr>
              <a:t>Rather than overriding everything, it often makes sense to extend the parent theme. </a:t>
            </a:r>
          </a:p>
          <a:p>
            <a:pPr algn="just"/>
            <a:r>
              <a:rPr lang="en-US" dirty="0">
                <a:latin typeface="Book Antiqua" panose="02040602050305030304" pitchFamily="18" charset="0"/>
              </a:rPr>
              <a:t>You can handle this by using the </a:t>
            </a:r>
            <a:r>
              <a:rPr lang="en-US" dirty="0" err="1">
                <a:latin typeface="Book Antiqua" panose="02040602050305030304" pitchFamily="18" charset="0"/>
              </a:rPr>
              <a:t>copyWith</a:t>
            </a:r>
            <a:r>
              <a:rPr lang="en-US" dirty="0">
                <a:latin typeface="Book Antiqua" panose="02040602050305030304" pitchFamily="18" charset="0"/>
              </a:rPr>
              <a:t>() method.</a:t>
            </a:r>
          </a:p>
          <a:p>
            <a:pPr marL="914400" lvl="2" indent="0" algn="just">
              <a:buNone/>
            </a:pPr>
            <a:r>
              <a:rPr lang="en-US" sz="2400" dirty="0" smtClean="0">
                <a:latin typeface="Book Antiqua" panose="02040602050305030304" pitchFamily="18" charset="0"/>
              </a:rPr>
              <a:t>Theme</a:t>
            </a:r>
            <a:r>
              <a:rPr lang="en-US" sz="2400" dirty="0">
                <a:latin typeface="Book Antiqua" panose="02040602050305030304" pitchFamily="18" charset="0"/>
              </a:rPr>
              <a:t>(</a:t>
            </a:r>
          </a:p>
          <a:p>
            <a:pPr marL="914400" lvl="2" indent="0" algn="just">
              <a:buNone/>
            </a:pPr>
            <a:r>
              <a:rPr lang="en-US" sz="2400" dirty="0">
                <a:latin typeface="Book Antiqua" panose="02040602050305030304" pitchFamily="18" charset="0"/>
              </a:rPr>
              <a:t> data: </a:t>
            </a:r>
            <a:r>
              <a:rPr lang="en-US" sz="2400" dirty="0" err="1">
                <a:latin typeface="Book Antiqua" panose="02040602050305030304" pitchFamily="18" charset="0"/>
              </a:rPr>
              <a:t>Theme.of</a:t>
            </a:r>
            <a:r>
              <a:rPr lang="en-US" sz="2400" dirty="0">
                <a:latin typeface="Book Antiqua" panose="02040602050305030304" pitchFamily="18" charset="0"/>
              </a:rPr>
              <a:t>(context).</a:t>
            </a:r>
            <a:r>
              <a:rPr lang="en-US" sz="2400" dirty="0" err="1">
                <a:latin typeface="Book Antiqua" panose="02040602050305030304" pitchFamily="18" charset="0"/>
              </a:rPr>
              <a:t>copyWith</a:t>
            </a:r>
            <a:r>
              <a:rPr lang="en-US" sz="2400" dirty="0">
                <a:latin typeface="Book Antiqua" panose="02040602050305030304" pitchFamily="18" charset="0"/>
              </a:rPr>
              <a:t>(</a:t>
            </a:r>
            <a:r>
              <a:rPr lang="en-US" sz="2400" dirty="0" err="1">
                <a:latin typeface="Book Antiqua" panose="02040602050305030304" pitchFamily="18" charset="0"/>
              </a:rPr>
              <a:t>splashColor</a:t>
            </a:r>
            <a:r>
              <a:rPr lang="en-US" sz="2400" dirty="0">
                <a:latin typeface="Book Antiqua" panose="02040602050305030304" pitchFamily="18" charset="0"/>
              </a:rPr>
              <a:t>: </a:t>
            </a:r>
            <a:r>
              <a:rPr lang="en-US" sz="2400" dirty="0" err="1">
                <a:latin typeface="Book Antiqua" panose="02040602050305030304" pitchFamily="18" charset="0"/>
              </a:rPr>
              <a:t>Colors.yellow</a:t>
            </a:r>
            <a:r>
              <a:rPr lang="en-US" sz="2400" dirty="0">
                <a:latin typeface="Book Antiqua" panose="02040602050305030304" pitchFamily="18" charset="0"/>
              </a:rPr>
              <a:t>),</a:t>
            </a:r>
          </a:p>
          <a:p>
            <a:pPr marL="914400" lvl="2" indent="0" algn="just">
              <a:buNone/>
            </a:pPr>
            <a:r>
              <a:rPr lang="en-US" sz="2400" dirty="0">
                <a:latin typeface="Book Antiqua" panose="02040602050305030304" pitchFamily="18" charset="0"/>
              </a:rPr>
              <a:t>  child: </a:t>
            </a:r>
            <a:r>
              <a:rPr lang="en-US" sz="2400" dirty="0" err="1">
                <a:latin typeface="Book Antiqua" panose="02040602050305030304" pitchFamily="18" charset="0"/>
              </a:rPr>
              <a:t>const</a:t>
            </a:r>
            <a:r>
              <a:rPr lang="en-US" sz="2400" dirty="0">
                <a:latin typeface="Book Antiqua" panose="02040602050305030304" pitchFamily="18" charset="0"/>
              </a:rPr>
              <a:t> </a:t>
            </a:r>
            <a:r>
              <a:rPr lang="en-US" sz="2400" dirty="0" err="1">
                <a:latin typeface="Book Antiqua" panose="02040602050305030304" pitchFamily="18" charset="0"/>
              </a:rPr>
              <a:t>FloatingActionButton</a:t>
            </a:r>
            <a:r>
              <a:rPr lang="en-US" sz="2400" dirty="0">
                <a:latin typeface="Book Antiqua" panose="02040602050305030304" pitchFamily="18" charset="0"/>
              </a:rPr>
              <a:t>(</a:t>
            </a:r>
          </a:p>
          <a:p>
            <a:pPr marL="914400" lvl="2" indent="0" algn="just">
              <a:buNone/>
            </a:pPr>
            <a:r>
              <a:rPr lang="en-US" sz="2400" dirty="0">
                <a:latin typeface="Book Antiqua" panose="02040602050305030304" pitchFamily="18" charset="0"/>
              </a:rPr>
              <a:t>    </a:t>
            </a:r>
            <a:r>
              <a:rPr lang="en-US" sz="2400" dirty="0" err="1">
                <a:latin typeface="Book Antiqua" panose="02040602050305030304" pitchFamily="18" charset="0"/>
              </a:rPr>
              <a:t>onPressed</a:t>
            </a:r>
            <a:r>
              <a:rPr lang="en-US" sz="2400" dirty="0">
                <a:latin typeface="Book Antiqua" panose="02040602050305030304" pitchFamily="18" charset="0"/>
              </a:rPr>
              <a:t>: null,</a:t>
            </a:r>
          </a:p>
          <a:p>
            <a:pPr marL="914400" lvl="2" indent="0" algn="just">
              <a:buNone/>
            </a:pPr>
            <a:r>
              <a:rPr lang="en-US" sz="2400" dirty="0">
                <a:latin typeface="Book Antiqua" panose="02040602050305030304" pitchFamily="18" charset="0"/>
              </a:rPr>
              <a:t>    child: Icon(</a:t>
            </a:r>
            <a:r>
              <a:rPr lang="en-US" sz="2400" dirty="0" err="1">
                <a:latin typeface="Book Antiqua" panose="02040602050305030304" pitchFamily="18" charset="0"/>
              </a:rPr>
              <a:t>Icons.add</a:t>
            </a:r>
            <a:r>
              <a:rPr lang="en-US" sz="2400" dirty="0">
                <a:latin typeface="Book Antiqua" panose="02040602050305030304" pitchFamily="18" charset="0"/>
              </a:rPr>
              <a:t>),</a:t>
            </a:r>
          </a:p>
          <a:p>
            <a:pPr marL="914400" lvl="2" indent="0" algn="just">
              <a:buNone/>
            </a:pPr>
            <a:r>
              <a:rPr lang="en-US" sz="2400" dirty="0">
                <a:latin typeface="Book Antiqua" panose="02040602050305030304" pitchFamily="18" charset="0"/>
              </a:rPr>
              <a:t>  ),);</a:t>
            </a:r>
            <a:endParaRPr lang="x-none" sz="2400" dirty="0">
              <a:latin typeface="Book Antiqua" panose="02040602050305030304" pitchFamily="18" charset="0"/>
            </a:endParaRPr>
          </a:p>
          <a:p>
            <a:pPr marL="0" indent="0" algn="just">
              <a:buNone/>
            </a:pPr>
            <a:endParaRPr lang="en-GB" sz="3200" dirty="0">
              <a:latin typeface="Book Antiqua" panose="0204060205030503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IT Industry-Academia Bridge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349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>
            <a:off x="10084158" y="4546242"/>
            <a:ext cx="2107842" cy="2311758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02967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4281" y="389467"/>
            <a:ext cx="11125200" cy="6062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507" y="612531"/>
            <a:ext cx="3026751" cy="89937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49310" y="389467"/>
            <a:ext cx="10515600" cy="1325563"/>
          </a:xfrm>
        </p:spPr>
        <p:txBody>
          <a:bodyPr>
            <a:normAutofit/>
          </a:bodyPr>
          <a:lstStyle/>
          <a:p>
            <a:r>
              <a:rPr lang="en-US" sz="3800" b="1" dirty="0">
                <a:latin typeface="Book Antiqua" panose="02040602050305030304" pitchFamily="18" charset="0"/>
                <a:ea typeface="+mn-ea"/>
                <a:cs typeface="+mn-cs"/>
              </a:rPr>
              <a:t>Themes for </a:t>
            </a:r>
            <a:r>
              <a:rPr lang="en-US" sz="3800" b="1" dirty="0" smtClean="0">
                <a:latin typeface="Book Antiqua" panose="02040602050305030304" pitchFamily="18" charset="0"/>
                <a:ea typeface="+mn-ea"/>
                <a:cs typeface="+mn-cs"/>
              </a:rPr>
              <a:t>Part of an Application</a:t>
            </a:r>
            <a:endParaRPr lang="en-GB" sz="3800" b="1" dirty="0">
              <a:latin typeface="Book Antiqua" panose="02040602050305030304" pitchFamily="18" charset="0"/>
              <a:ea typeface="+mn-ea"/>
              <a:cs typeface="+mn-cs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49310" y="1415427"/>
            <a:ext cx="7558825" cy="4939692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lnSpc>
                <a:spcPct val="160000"/>
              </a:lnSpc>
              <a:buNone/>
            </a:pPr>
            <a:r>
              <a:rPr lang="en-US" sz="2000" dirty="0">
                <a:latin typeface="Book Antiqua" panose="02040602050305030304" pitchFamily="18" charset="0"/>
              </a:rPr>
              <a:t>To override the app-wide theme in part of an application, wrap a section of the app in a Theme widget.</a:t>
            </a:r>
          </a:p>
          <a:p>
            <a:pPr marL="0" indent="0" algn="just">
              <a:buNone/>
            </a:pPr>
            <a:r>
              <a:rPr lang="en-US" sz="2000" dirty="0">
                <a:latin typeface="Book Antiqua" panose="02040602050305030304" pitchFamily="18" charset="0"/>
              </a:rPr>
              <a:t>There are two ways to approach this</a:t>
            </a:r>
          </a:p>
          <a:p>
            <a:pPr lvl="1" algn="just"/>
            <a:r>
              <a:rPr lang="en-US" sz="1600" b="1" i="1" dirty="0" smtClean="0">
                <a:latin typeface="Book Antiqua" panose="02040602050305030304" pitchFamily="18" charset="0"/>
              </a:rPr>
              <a:t>Creating a </a:t>
            </a:r>
            <a:r>
              <a:rPr lang="en-US" sz="1600" b="1" i="1" dirty="0">
                <a:latin typeface="Book Antiqua" panose="02040602050305030304" pitchFamily="18" charset="0"/>
              </a:rPr>
              <a:t>unique </a:t>
            </a:r>
            <a:r>
              <a:rPr lang="en-US" sz="1600" b="1" i="1" dirty="0" err="1">
                <a:latin typeface="Book Antiqua" panose="02040602050305030304" pitchFamily="18" charset="0"/>
              </a:rPr>
              <a:t>ThemeData</a:t>
            </a:r>
            <a:endParaRPr lang="en-US" sz="1600" b="1" i="1" dirty="0">
              <a:latin typeface="Book Antiqua" panose="02040602050305030304" pitchFamily="18" charset="0"/>
            </a:endParaRPr>
          </a:p>
          <a:p>
            <a:pPr lvl="1" algn="just"/>
            <a:r>
              <a:rPr lang="en-US" sz="1600" b="1" i="1" dirty="0" smtClean="0">
                <a:latin typeface="Book Antiqua" panose="02040602050305030304" pitchFamily="18" charset="0"/>
              </a:rPr>
              <a:t>Extending the </a:t>
            </a:r>
            <a:r>
              <a:rPr lang="en-US" sz="1600" b="1" i="1" dirty="0">
                <a:latin typeface="Book Antiqua" panose="02040602050305030304" pitchFamily="18" charset="0"/>
              </a:rPr>
              <a:t>parent </a:t>
            </a:r>
            <a:r>
              <a:rPr lang="en-US" sz="1600" b="1" i="1" dirty="0" smtClean="0">
                <a:latin typeface="Book Antiqua" panose="02040602050305030304" pitchFamily="18" charset="0"/>
              </a:rPr>
              <a:t>theme</a:t>
            </a:r>
            <a:endParaRPr lang="en-US" sz="1600" b="1" i="1" dirty="0" smtClean="0">
              <a:latin typeface="Book Antiqua" panose="02040602050305030304" pitchFamily="18" charset="0"/>
            </a:endParaRPr>
          </a:p>
          <a:p>
            <a:pPr marL="457200" lvl="1" indent="0" algn="just">
              <a:buNone/>
            </a:pPr>
            <a:endParaRPr lang="en-US" sz="1800" dirty="0">
              <a:latin typeface="Book Antiqua" panose="02040602050305030304" pitchFamily="18" charset="0"/>
            </a:endParaRPr>
          </a:p>
          <a:p>
            <a:pPr marL="1828800" lvl="4" indent="0" algn="just">
              <a:buNone/>
            </a:pPr>
            <a:r>
              <a:rPr lang="en-US" dirty="0">
                <a:latin typeface="Book Antiqua" panose="02040602050305030304" pitchFamily="18" charset="0"/>
              </a:rPr>
              <a:t>Theme(</a:t>
            </a:r>
          </a:p>
          <a:p>
            <a:pPr marL="1828800" lvl="4" indent="0" algn="just">
              <a:buNone/>
            </a:pPr>
            <a:r>
              <a:rPr lang="en-US" dirty="0">
                <a:latin typeface="Book Antiqua" panose="02040602050305030304" pitchFamily="18" charset="0"/>
              </a:rPr>
              <a:t>  // Create a unique theme with `</a:t>
            </a:r>
            <a:r>
              <a:rPr lang="en-US" dirty="0" err="1">
                <a:latin typeface="Book Antiqua" panose="02040602050305030304" pitchFamily="18" charset="0"/>
              </a:rPr>
              <a:t>ThemeData</a:t>
            </a:r>
            <a:r>
              <a:rPr lang="en-US" dirty="0">
                <a:latin typeface="Book Antiqua" panose="02040602050305030304" pitchFamily="18" charset="0"/>
              </a:rPr>
              <a:t>`</a:t>
            </a:r>
          </a:p>
          <a:p>
            <a:pPr marL="1828800" lvl="4" indent="0" algn="just">
              <a:buNone/>
            </a:pPr>
            <a:r>
              <a:rPr lang="en-US" dirty="0">
                <a:latin typeface="Book Antiqua" panose="02040602050305030304" pitchFamily="18" charset="0"/>
              </a:rPr>
              <a:t>  data: </a:t>
            </a:r>
            <a:r>
              <a:rPr lang="en-US" dirty="0" err="1">
                <a:latin typeface="Book Antiqua" panose="02040602050305030304" pitchFamily="18" charset="0"/>
              </a:rPr>
              <a:t>ThemeData</a:t>
            </a:r>
            <a:r>
              <a:rPr lang="en-US" dirty="0">
                <a:latin typeface="Book Antiqua" panose="02040602050305030304" pitchFamily="18" charset="0"/>
              </a:rPr>
              <a:t>(</a:t>
            </a:r>
          </a:p>
          <a:p>
            <a:pPr marL="1828800" lvl="4" indent="0" algn="just">
              <a:buNone/>
            </a:pPr>
            <a:r>
              <a:rPr lang="en-US" dirty="0">
                <a:latin typeface="Book Antiqua" panose="02040602050305030304" pitchFamily="18" charset="0"/>
              </a:rPr>
              <a:t>    </a:t>
            </a:r>
            <a:r>
              <a:rPr lang="en-US" dirty="0" err="1">
                <a:latin typeface="Book Antiqua" panose="02040602050305030304" pitchFamily="18" charset="0"/>
              </a:rPr>
              <a:t>splashColor</a:t>
            </a:r>
            <a:r>
              <a:rPr lang="en-US" dirty="0">
                <a:latin typeface="Book Antiqua" panose="02040602050305030304" pitchFamily="18" charset="0"/>
              </a:rPr>
              <a:t>: </a:t>
            </a:r>
            <a:r>
              <a:rPr lang="en-US" dirty="0" err="1">
                <a:latin typeface="Book Antiqua" panose="02040602050305030304" pitchFamily="18" charset="0"/>
              </a:rPr>
              <a:t>Colors.yellow</a:t>
            </a:r>
            <a:r>
              <a:rPr lang="en-US" dirty="0">
                <a:latin typeface="Book Antiqua" panose="02040602050305030304" pitchFamily="18" charset="0"/>
              </a:rPr>
              <a:t>,</a:t>
            </a:r>
          </a:p>
          <a:p>
            <a:pPr marL="1828800" lvl="4" indent="0" algn="just">
              <a:buNone/>
            </a:pPr>
            <a:r>
              <a:rPr lang="en-US" dirty="0">
                <a:latin typeface="Book Antiqua" panose="02040602050305030304" pitchFamily="18" charset="0"/>
              </a:rPr>
              <a:t>  ),</a:t>
            </a:r>
          </a:p>
          <a:p>
            <a:pPr marL="1828800" lvl="4" indent="0" algn="just">
              <a:buNone/>
            </a:pPr>
            <a:r>
              <a:rPr lang="en-US" dirty="0">
                <a:latin typeface="Book Antiqua" panose="02040602050305030304" pitchFamily="18" charset="0"/>
              </a:rPr>
              <a:t>  child: </a:t>
            </a:r>
            <a:r>
              <a:rPr lang="en-US" dirty="0" err="1">
                <a:latin typeface="Book Antiqua" panose="02040602050305030304" pitchFamily="18" charset="0"/>
              </a:rPr>
              <a:t>FloatingActionButton</a:t>
            </a:r>
            <a:r>
              <a:rPr lang="en-US" dirty="0">
                <a:latin typeface="Book Antiqua" panose="02040602050305030304" pitchFamily="18" charset="0"/>
              </a:rPr>
              <a:t>(</a:t>
            </a:r>
          </a:p>
          <a:p>
            <a:pPr marL="1828800" lvl="4" indent="0" algn="just">
              <a:buNone/>
            </a:pPr>
            <a:r>
              <a:rPr lang="en-US" dirty="0">
                <a:latin typeface="Book Antiqua" panose="02040602050305030304" pitchFamily="18" charset="0"/>
              </a:rPr>
              <a:t>    </a:t>
            </a:r>
            <a:r>
              <a:rPr lang="en-US" dirty="0" err="1">
                <a:latin typeface="Book Antiqua" panose="02040602050305030304" pitchFamily="18" charset="0"/>
              </a:rPr>
              <a:t>onPressed</a:t>
            </a:r>
            <a:r>
              <a:rPr lang="en-US" dirty="0">
                <a:latin typeface="Book Antiqua" panose="02040602050305030304" pitchFamily="18" charset="0"/>
              </a:rPr>
              <a:t>: () {},</a:t>
            </a:r>
          </a:p>
          <a:p>
            <a:pPr marL="1828800" lvl="4" indent="0" algn="just">
              <a:buNone/>
            </a:pPr>
            <a:r>
              <a:rPr lang="en-US" dirty="0">
                <a:latin typeface="Book Antiqua" panose="02040602050305030304" pitchFamily="18" charset="0"/>
              </a:rPr>
              <a:t>    child: </a:t>
            </a:r>
            <a:r>
              <a:rPr lang="en-US" dirty="0" err="1">
                <a:latin typeface="Book Antiqua" panose="02040602050305030304" pitchFamily="18" charset="0"/>
              </a:rPr>
              <a:t>const</a:t>
            </a:r>
            <a:r>
              <a:rPr lang="en-US" dirty="0">
                <a:latin typeface="Book Antiqua" panose="02040602050305030304" pitchFamily="18" charset="0"/>
              </a:rPr>
              <a:t> Icon(</a:t>
            </a:r>
            <a:r>
              <a:rPr lang="en-US" dirty="0" err="1">
                <a:latin typeface="Book Antiqua" panose="02040602050305030304" pitchFamily="18" charset="0"/>
              </a:rPr>
              <a:t>Icons.add</a:t>
            </a:r>
            <a:r>
              <a:rPr lang="en-US" dirty="0">
                <a:latin typeface="Book Antiqua" panose="02040602050305030304" pitchFamily="18" charset="0"/>
              </a:rPr>
              <a:t>),</a:t>
            </a:r>
          </a:p>
          <a:p>
            <a:pPr marL="1828800" lvl="4" indent="0" algn="just">
              <a:buNone/>
            </a:pPr>
            <a:r>
              <a:rPr lang="en-US" dirty="0">
                <a:latin typeface="Book Antiqua" panose="02040602050305030304" pitchFamily="18" charset="0"/>
              </a:rPr>
              <a:t>  ),</a:t>
            </a:r>
          </a:p>
          <a:p>
            <a:pPr marL="1828800" lvl="4" indent="0" algn="just">
              <a:buNone/>
            </a:pPr>
            <a:r>
              <a:rPr lang="en-US" dirty="0">
                <a:latin typeface="Book Antiqua" panose="02040602050305030304" pitchFamily="18" charset="0"/>
              </a:rPr>
              <a:t>);</a:t>
            </a:r>
          </a:p>
          <a:p>
            <a:pPr marL="0" indent="0" algn="just">
              <a:buNone/>
            </a:pPr>
            <a:endParaRPr lang="en-GB" sz="2400" dirty="0">
              <a:latin typeface="Book Antiqua" panose="0204060205030503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Industry-Academia Bridge Program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141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3"/>
          <p:cNvSpPr/>
          <p:nvPr/>
        </p:nvSpPr>
        <p:spPr>
          <a:xfrm flipH="1" flipV="1">
            <a:off x="-49876" y="-16933"/>
            <a:ext cx="1836767" cy="1654234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Isosceles Triangle 3"/>
          <p:cNvSpPr/>
          <p:nvPr/>
        </p:nvSpPr>
        <p:spPr>
          <a:xfrm flipH="1">
            <a:off x="-49876" y="5203766"/>
            <a:ext cx="1836767" cy="1654234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>
            <a:off x="10681858" y="5203766"/>
            <a:ext cx="1602969" cy="1654233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4281" y="389469"/>
            <a:ext cx="11125200" cy="6062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509" y="612531"/>
            <a:ext cx="3026751" cy="899377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038603" y="6433626"/>
            <a:ext cx="4114800" cy="365125"/>
          </a:xfrm>
        </p:spPr>
        <p:txBody>
          <a:bodyPr/>
          <a:lstStyle/>
          <a:p>
            <a:r>
              <a:rPr lang="en-US" dirty="0" smtClean="0"/>
              <a:t>IT Industry-Academia Bridge Program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280" y="382146"/>
            <a:ext cx="11125201" cy="6058799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7531620" y="2393635"/>
            <a:ext cx="563268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b="1" i="1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Thank</a:t>
            </a:r>
          </a:p>
          <a:p>
            <a:r>
              <a:rPr lang="en-US" sz="7200" b="1" i="1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You !</a:t>
            </a:r>
          </a:p>
        </p:txBody>
      </p:sp>
    </p:spTree>
    <p:extLst>
      <p:ext uri="{BB962C8B-B14F-4D97-AF65-F5344CB8AC3E}">
        <p14:creationId xmlns:p14="http://schemas.microsoft.com/office/powerpoint/2010/main" val="983502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>
            <a:off x="10084158" y="4546242"/>
            <a:ext cx="2107842" cy="2311758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02967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4281" y="389467"/>
            <a:ext cx="11125200" cy="6062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507" y="612531"/>
            <a:ext cx="3026751" cy="89937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Book Antiqua" panose="02040602050305030304" pitchFamily="18" charset="0"/>
                <a:ea typeface="+mn-ea"/>
                <a:cs typeface="+mn-cs"/>
              </a:rPr>
              <a:t>Gestures in Flutter</a:t>
            </a:r>
            <a:endParaRPr lang="en-GB" sz="4000" b="1" dirty="0">
              <a:latin typeface="Book Antiqua" panose="02040602050305030304" pitchFamily="18" charset="0"/>
              <a:ea typeface="+mn-ea"/>
              <a:cs typeface="+mn-cs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22479" y="1913752"/>
            <a:ext cx="10515600" cy="4351338"/>
          </a:xfrm>
        </p:spPr>
        <p:txBody>
          <a:bodyPr>
            <a:normAutofit/>
          </a:bodyPr>
          <a:lstStyle/>
          <a:p>
            <a:pPr marL="736600" algn="just">
              <a:spcBef>
                <a:spcPts val="0"/>
              </a:spcBef>
            </a:pPr>
            <a:r>
              <a:rPr lang="en-US" sz="2400" dirty="0">
                <a:solidFill>
                  <a:srgbClr val="00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Every app, game or tool you open on your phone must includes a swipe, tap or pinch to function. These gestures are the secret to making great mobile apps work.</a:t>
            </a:r>
          </a:p>
          <a:p>
            <a:pPr marL="393700" indent="0" algn="just">
              <a:spcBef>
                <a:spcPts val="0"/>
              </a:spcBef>
              <a:buNone/>
            </a:pPr>
            <a:endParaRPr lang="en-US" sz="1200" dirty="0">
              <a:solidFill>
                <a:srgbClr val="00000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marL="736600" algn="just">
              <a:spcBef>
                <a:spcPts val="0"/>
              </a:spcBef>
            </a:pPr>
            <a:r>
              <a:rPr lang="en-US" sz="2400" dirty="0">
                <a:solidFill>
                  <a:srgbClr val="00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Gestures are primarily a way for a user to interact with a mobile (or any touch based device) application.</a:t>
            </a:r>
          </a:p>
          <a:p>
            <a:pPr marL="393700" indent="0" algn="just">
              <a:spcBef>
                <a:spcPts val="0"/>
              </a:spcBef>
              <a:buNone/>
            </a:pPr>
            <a:endParaRPr lang="en-US" sz="900" dirty="0">
              <a:solidFill>
                <a:srgbClr val="00000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marL="736600" algn="just">
              <a:spcBef>
                <a:spcPts val="0"/>
              </a:spcBef>
            </a:pPr>
            <a:r>
              <a:rPr lang="en-US" sz="2400" dirty="0">
                <a:solidFill>
                  <a:srgbClr val="00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Gestures are generally defined as any physical action / movement of a user in the intention of activating a specific control of the mobile device. </a:t>
            </a:r>
          </a:p>
          <a:p>
            <a:pPr marL="393700" indent="0" algn="just">
              <a:spcBef>
                <a:spcPts val="0"/>
              </a:spcBef>
              <a:buNone/>
            </a:pPr>
            <a:endParaRPr lang="en-US" sz="1200" dirty="0">
              <a:solidFill>
                <a:srgbClr val="00000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marL="736600" algn="just">
              <a:spcBef>
                <a:spcPts val="0"/>
              </a:spcBef>
            </a:pPr>
            <a:r>
              <a:rPr lang="en-US" sz="2400" dirty="0">
                <a:solidFill>
                  <a:srgbClr val="00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Gestures are as simple as tapping the screen of the mobile device to more complex actions used in gaming applications</a:t>
            </a:r>
            <a:endParaRPr lang="en-GB" sz="2400" dirty="0">
              <a:latin typeface="Book Antiqua" panose="0204060205030503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Industry-Academia Bridge Program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017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3"/>
          <p:cNvSpPr/>
          <p:nvPr/>
        </p:nvSpPr>
        <p:spPr>
          <a:xfrm flipH="1" flipV="1">
            <a:off x="-49880" y="-16933"/>
            <a:ext cx="1170341" cy="1073001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Isosceles Triangle 3"/>
          <p:cNvSpPr/>
          <p:nvPr/>
        </p:nvSpPr>
        <p:spPr>
          <a:xfrm flipH="1">
            <a:off x="-49878" y="5203766"/>
            <a:ext cx="1836767" cy="1654234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>
            <a:off x="10681855" y="5203766"/>
            <a:ext cx="1602970" cy="1654233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4281" y="389467"/>
            <a:ext cx="11125200" cy="6062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507" y="612531"/>
            <a:ext cx="3026751" cy="89937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4281" y="327186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Book Antiqua" panose="02040602050305030304" pitchFamily="18" charset="0"/>
                <a:ea typeface="+mn-ea"/>
                <a:cs typeface="+mn-cs"/>
              </a:rPr>
              <a:t>Some Basic Gestures in Mobile Apps</a:t>
            </a:r>
            <a:endParaRPr lang="en-GB" sz="3600" b="1" dirty="0">
              <a:latin typeface="Book Antiqua" panose="02040602050305030304" pitchFamily="18" charset="0"/>
              <a:ea typeface="+mn-ea"/>
              <a:cs typeface="+mn-cs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IT Industry-Academia Bridge Program</a:t>
            </a:r>
            <a:endParaRPr lang="en-US" dirty="0"/>
          </a:p>
        </p:txBody>
      </p:sp>
      <p:pic>
        <p:nvPicPr>
          <p:cNvPr id="10" name="Picture 9" descr="Text, letter&#10;&#10;Description automatically generated">
            <a:extLst>
              <a:ext uri="{FF2B5EF4-FFF2-40B4-BE49-F238E27FC236}">
                <a16:creationId xmlns:lc="http://schemas.openxmlformats.org/drawingml/2006/lockedCanvas" xmlns:a16="http://schemas.microsoft.com/office/drawing/2014/main" xmlns="" id="{D323A5A2-0BD3-447C-AF91-58BE5EB81A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736" y="1402229"/>
            <a:ext cx="6610734" cy="49026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28597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3"/>
          <p:cNvSpPr/>
          <p:nvPr/>
        </p:nvSpPr>
        <p:spPr>
          <a:xfrm flipH="1" flipV="1">
            <a:off x="771498" y="656001"/>
            <a:ext cx="451314" cy="476599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4281" y="389467"/>
            <a:ext cx="11125200" cy="6062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507" y="612531"/>
            <a:ext cx="3026751" cy="89937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50532" y="5854580"/>
            <a:ext cx="184731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endParaRPr lang="en-US" sz="2800" b="1" dirty="0">
              <a:ea typeface="Calibri"/>
              <a:cs typeface="Calibri"/>
            </a:endParaRPr>
          </a:p>
        </p:txBody>
      </p:sp>
      <p:sp>
        <p:nvSpPr>
          <p:cNvPr id="9" name="Isosceles Triangle 3">
            <a:extLst>
              <a:ext uri="{FF2B5EF4-FFF2-40B4-BE49-F238E27FC236}">
                <a16:creationId xmlns:a16="http://schemas.microsoft.com/office/drawing/2014/main" xmlns="" id="{00D729C2-A19B-7576-4C97-DF1C42A75D38}"/>
              </a:ext>
            </a:extLst>
          </p:cNvPr>
          <p:cNvSpPr/>
          <p:nvPr/>
        </p:nvSpPr>
        <p:spPr>
          <a:xfrm flipH="1" flipV="1">
            <a:off x="1276199" y="487767"/>
            <a:ext cx="451314" cy="476599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Isosceles Triangle 3">
            <a:extLst>
              <a:ext uri="{FF2B5EF4-FFF2-40B4-BE49-F238E27FC236}">
                <a16:creationId xmlns:a16="http://schemas.microsoft.com/office/drawing/2014/main" xmlns="" id="{12741AE1-298B-1601-8802-D88248A56A01}"/>
              </a:ext>
            </a:extLst>
          </p:cNvPr>
          <p:cNvSpPr/>
          <p:nvPr/>
        </p:nvSpPr>
        <p:spPr>
          <a:xfrm flipH="1" flipV="1">
            <a:off x="632952" y="1190390"/>
            <a:ext cx="451314" cy="476599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1856" y="487767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Book Antiqua" panose="02040602050305030304" pitchFamily="18" charset="0"/>
                <a:ea typeface="+mn-ea"/>
                <a:cs typeface="+mn-cs"/>
              </a:rPr>
              <a:t>Gestures Description</a:t>
            </a:r>
            <a:endParaRPr lang="en-GB" sz="3600" b="1" dirty="0">
              <a:latin typeface="Book Antiqua" panose="02040602050305030304" pitchFamily="18" charset="0"/>
              <a:ea typeface="+mn-ea"/>
              <a:cs typeface="+mn-cs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71498" y="1567107"/>
            <a:ext cx="10811281" cy="4351338"/>
          </a:xfrm>
        </p:spPr>
        <p:txBody>
          <a:bodyPr>
            <a:noAutofit/>
          </a:bodyPr>
          <a:lstStyle/>
          <a:p>
            <a:pPr marL="39370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Some of the widely used gestures are mentioned here:</a:t>
            </a:r>
          </a:p>
          <a:p>
            <a:pPr marL="39370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sz="1800" b="1" dirty="0">
              <a:solidFill>
                <a:srgbClr val="000000"/>
              </a:solidFill>
              <a:latin typeface="Book Antiqua" panose="02040602050305030304" pitchFamily="18" charset="0"/>
            </a:endParaRPr>
          </a:p>
          <a:p>
            <a:pPr marL="39370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00"/>
                </a:solidFill>
                <a:latin typeface="Book Antiqua" panose="02040602050305030304" pitchFamily="18" charset="0"/>
              </a:rPr>
              <a:t>Tap</a:t>
            </a:r>
            <a:r>
              <a:rPr lang="en-US" sz="1800" dirty="0">
                <a:solidFill>
                  <a:srgbClr val="000000"/>
                </a:solidFill>
                <a:latin typeface="Book Antiqua" panose="02040602050305030304" pitchFamily="18" charset="0"/>
              </a:rPr>
              <a:t>: Touching the surface of the device with fingertip for a short period.</a:t>
            </a:r>
            <a:br>
              <a:rPr lang="en-US" sz="1800" dirty="0">
                <a:solidFill>
                  <a:srgbClr val="000000"/>
                </a:solidFill>
                <a:latin typeface="Book Antiqua" panose="02040602050305030304" pitchFamily="18" charset="0"/>
              </a:rPr>
            </a:br>
            <a:r>
              <a:rPr lang="en-US" sz="1800" b="1" dirty="0">
                <a:solidFill>
                  <a:srgbClr val="000000"/>
                </a:solidFill>
                <a:latin typeface="Book Antiqua" panose="02040602050305030304" pitchFamily="18" charset="0"/>
              </a:rPr>
              <a:t>Double Tap</a:t>
            </a:r>
            <a:r>
              <a:rPr lang="en-US" sz="1800" dirty="0">
                <a:solidFill>
                  <a:srgbClr val="000000"/>
                </a:solidFill>
                <a:latin typeface="Book Antiqua" panose="02040602050305030304" pitchFamily="18" charset="0"/>
              </a:rPr>
              <a:t>: Tapping twice in a short time.</a:t>
            </a:r>
            <a:br>
              <a:rPr lang="en-US" sz="1800" dirty="0">
                <a:solidFill>
                  <a:srgbClr val="000000"/>
                </a:solidFill>
                <a:latin typeface="Book Antiqua" panose="02040602050305030304" pitchFamily="18" charset="0"/>
              </a:rPr>
            </a:br>
            <a:r>
              <a:rPr lang="en-US" sz="1800" b="1" dirty="0">
                <a:solidFill>
                  <a:srgbClr val="000000"/>
                </a:solidFill>
                <a:latin typeface="Book Antiqua" panose="02040602050305030304" pitchFamily="18" charset="0"/>
              </a:rPr>
              <a:t>Drag</a:t>
            </a:r>
            <a:r>
              <a:rPr lang="en-US" sz="1800" dirty="0">
                <a:solidFill>
                  <a:srgbClr val="000000"/>
                </a:solidFill>
                <a:latin typeface="Book Antiqua" panose="02040602050305030304" pitchFamily="18" charset="0"/>
              </a:rPr>
              <a:t>: Touching the surface of the device with fingertip and then moving the</a:t>
            </a:r>
            <a:br>
              <a:rPr lang="en-US" sz="1800" dirty="0">
                <a:solidFill>
                  <a:srgbClr val="000000"/>
                </a:solidFill>
                <a:latin typeface="Book Antiqua" panose="02040602050305030304" pitchFamily="18" charset="0"/>
              </a:rPr>
            </a:br>
            <a:r>
              <a:rPr lang="en-US" sz="1800" dirty="0">
                <a:solidFill>
                  <a:srgbClr val="000000"/>
                </a:solidFill>
                <a:latin typeface="Book Antiqua" panose="02040602050305030304" pitchFamily="18" charset="0"/>
              </a:rPr>
              <a:t>fingertip in a steady manner and then finally releasing the fingertip.</a:t>
            </a:r>
            <a:br>
              <a:rPr lang="en-US" sz="1800" dirty="0">
                <a:solidFill>
                  <a:srgbClr val="000000"/>
                </a:solidFill>
                <a:latin typeface="Book Antiqua" panose="02040602050305030304" pitchFamily="18" charset="0"/>
              </a:rPr>
            </a:br>
            <a:r>
              <a:rPr lang="en-US" sz="1800" b="1" dirty="0">
                <a:solidFill>
                  <a:srgbClr val="000000"/>
                </a:solidFill>
                <a:latin typeface="Book Antiqua" panose="02040602050305030304" pitchFamily="18" charset="0"/>
              </a:rPr>
              <a:t>Flick</a:t>
            </a:r>
            <a:r>
              <a:rPr lang="en-US" sz="1800" dirty="0">
                <a:solidFill>
                  <a:srgbClr val="000000"/>
                </a:solidFill>
                <a:latin typeface="Book Antiqua" panose="02040602050305030304" pitchFamily="18" charset="0"/>
              </a:rPr>
              <a:t>: Similar to dragging, but doing it in a speeder way.</a:t>
            </a:r>
            <a:br>
              <a:rPr lang="en-US" sz="1800" dirty="0">
                <a:solidFill>
                  <a:srgbClr val="000000"/>
                </a:solidFill>
                <a:latin typeface="Book Antiqua" panose="02040602050305030304" pitchFamily="18" charset="0"/>
              </a:rPr>
            </a:br>
            <a:r>
              <a:rPr lang="en-US" sz="1800" b="1" dirty="0">
                <a:solidFill>
                  <a:srgbClr val="000000"/>
                </a:solidFill>
                <a:latin typeface="Book Antiqua" panose="02040602050305030304" pitchFamily="18" charset="0"/>
              </a:rPr>
              <a:t>Pinch</a:t>
            </a:r>
            <a:r>
              <a:rPr lang="en-US" sz="1800" dirty="0">
                <a:solidFill>
                  <a:srgbClr val="000000"/>
                </a:solidFill>
                <a:latin typeface="Book Antiqua" panose="02040602050305030304" pitchFamily="18" charset="0"/>
              </a:rPr>
              <a:t>: Touch the surface of the device using two fingers and bring them closer together.</a:t>
            </a:r>
            <a:br>
              <a:rPr lang="en-US" sz="1800" dirty="0">
                <a:solidFill>
                  <a:srgbClr val="000000"/>
                </a:solidFill>
                <a:latin typeface="Book Antiqua" panose="02040602050305030304" pitchFamily="18" charset="0"/>
              </a:rPr>
            </a:br>
            <a:r>
              <a:rPr lang="en-US" sz="1800" b="1" dirty="0">
                <a:solidFill>
                  <a:srgbClr val="000000"/>
                </a:solidFill>
                <a:latin typeface="Book Antiqua" panose="02040602050305030304" pitchFamily="18" charset="0"/>
              </a:rPr>
              <a:t>Spread/Zoom</a:t>
            </a:r>
            <a:r>
              <a:rPr lang="en-US" sz="1800" dirty="0">
                <a:solidFill>
                  <a:srgbClr val="000000"/>
                </a:solidFill>
                <a:latin typeface="Book Antiqua" panose="02040602050305030304" pitchFamily="18" charset="0"/>
              </a:rPr>
              <a:t>: Touch the surface with two fingers and move them in opposite direction.</a:t>
            </a:r>
            <a:br>
              <a:rPr lang="en-US" sz="1800" dirty="0">
                <a:solidFill>
                  <a:srgbClr val="000000"/>
                </a:solidFill>
                <a:latin typeface="Book Antiqua" panose="02040602050305030304" pitchFamily="18" charset="0"/>
              </a:rPr>
            </a:br>
            <a:r>
              <a:rPr lang="en-US" sz="1800" b="1" dirty="0">
                <a:solidFill>
                  <a:srgbClr val="000000"/>
                </a:solidFill>
                <a:latin typeface="Book Antiqua" panose="02040602050305030304" pitchFamily="18" charset="0"/>
              </a:rPr>
              <a:t>Panning</a:t>
            </a:r>
            <a:r>
              <a:rPr lang="en-US" sz="1800" dirty="0">
                <a:solidFill>
                  <a:srgbClr val="000000"/>
                </a:solidFill>
                <a:latin typeface="Book Antiqua" panose="02040602050305030304" pitchFamily="18" charset="0"/>
              </a:rPr>
              <a:t>: Touching the surface of the device with fingertip and moving it in any</a:t>
            </a:r>
            <a:br>
              <a:rPr lang="en-US" sz="1800" dirty="0">
                <a:solidFill>
                  <a:srgbClr val="000000"/>
                </a:solidFill>
                <a:latin typeface="Book Antiqua" panose="02040602050305030304" pitchFamily="18" charset="0"/>
              </a:rPr>
            </a:br>
            <a:r>
              <a:rPr lang="en-US" sz="1800" dirty="0">
                <a:solidFill>
                  <a:srgbClr val="000000"/>
                </a:solidFill>
                <a:latin typeface="Book Antiqua" panose="02040602050305030304" pitchFamily="18" charset="0"/>
              </a:rPr>
              <a:t>direction without releasing the fingertip</a:t>
            </a:r>
            <a:r>
              <a:rPr lang="en-US" sz="1800" dirty="0">
                <a:latin typeface="Book Antiqua" panose="02040602050305030304" pitchFamily="18" charset="0"/>
              </a:rPr>
              <a:t> </a:t>
            </a:r>
            <a:endParaRPr lang="en-US" sz="1800" dirty="0">
              <a:latin typeface="Book Antiqua" panose="0204060205030503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IT Industry-Academia Bridge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838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>
            <a:off x="10084158" y="4546242"/>
            <a:ext cx="2107842" cy="2311758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02967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4281" y="389467"/>
            <a:ext cx="11125200" cy="6062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507" y="612531"/>
            <a:ext cx="3026751" cy="89937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Book Antiqua" panose="02040602050305030304" pitchFamily="18" charset="0"/>
                <a:ea typeface="+mn-ea"/>
                <a:cs typeface="+mn-cs"/>
              </a:rPr>
              <a:t>How to </a:t>
            </a:r>
            <a:r>
              <a:rPr lang="en-US" sz="4000" b="1" dirty="0" smtClean="0">
                <a:latin typeface="Book Antiqua" panose="02040602050305030304" pitchFamily="18" charset="0"/>
                <a:ea typeface="+mn-ea"/>
                <a:cs typeface="+mn-cs"/>
              </a:rPr>
              <a:t>Use Gestures </a:t>
            </a:r>
            <a:r>
              <a:rPr lang="en-US" sz="4000" b="1" dirty="0">
                <a:latin typeface="Book Antiqua" panose="02040602050305030304" pitchFamily="18" charset="0"/>
                <a:ea typeface="+mn-ea"/>
                <a:cs typeface="+mn-cs"/>
              </a:rPr>
              <a:t>in Flutter</a:t>
            </a:r>
            <a:r>
              <a:rPr lang="en-US" sz="4000" dirty="0">
                <a:latin typeface="Book Antiqua" panose="02040602050305030304" pitchFamily="18" charset="0"/>
                <a:cs typeface="Times New Roman" panose="02020603050405020304" pitchFamily="18" charset="0"/>
              </a:rPr>
              <a:t>?</a:t>
            </a:r>
            <a:endParaRPr lang="en-GB" sz="4000" dirty="0">
              <a:latin typeface="Book Antiqua" panose="02040602050305030304" pitchFamily="18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29081" y="2005012"/>
            <a:ext cx="10515600" cy="4351338"/>
          </a:xfrm>
        </p:spPr>
        <p:txBody>
          <a:bodyPr>
            <a:noAutofit/>
          </a:bodyPr>
          <a:lstStyle/>
          <a:p>
            <a:pPr marL="736600" algn="just"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solidFill>
                  <a:srgbClr val="00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Flutter provides an excellent support for all type of gestures through its exclusive widget</a:t>
            </a:r>
            <a:r>
              <a:rPr lang="en-US" sz="2000" dirty="0" smtClean="0">
                <a:solidFill>
                  <a:srgbClr val="00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 smtClean="0">
                <a:solidFill>
                  <a:srgbClr val="00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Gesture Detector</a:t>
            </a:r>
            <a:r>
              <a:rPr lang="en-US" sz="2000" dirty="0">
                <a:solidFill>
                  <a:srgbClr val="00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. </a:t>
            </a:r>
          </a:p>
          <a:p>
            <a:pPr marL="736600" algn="just">
              <a:lnSpc>
                <a:spcPct val="150000"/>
              </a:lnSpc>
              <a:spcBef>
                <a:spcPts val="0"/>
              </a:spcBef>
            </a:pPr>
            <a:r>
              <a:rPr lang="en-US" sz="2000" dirty="0" err="1">
                <a:solidFill>
                  <a:srgbClr val="00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GestureDetector</a:t>
            </a:r>
            <a:r>
              <a:rPr lang="en-US" sz="2000" dirty="0">
                <a:solidFill>
                  <a:srgbClr val="00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is a non-visual widget primarily used for </a:t>
            </a:r>
            <a:r>
              <a:rPr lang="en-US" sz="2000" dirty="0" smtClean="0">
                <a:solidFill>
                  <a:srgbClr val="00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detecting the</a:t>
            </a:r>
            <a:r>
              <a:rPr lang="en-US" sz="2000" dirty="0">
                <a:solidFill>
                  <a:srgbClr val="00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solidFill>
                  <a:srgbClr val="00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rgbClr val="00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user’s gesture.</a:t>
            </a:r>
          </a:p>
          <a:p>
            <a:pPr marL="736600" algn="just"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solidFill>
                  <a:srgbClr val="00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To identify a gesture targeted on a widget, the widget can be placed inside</a:t>
            </a:r>
            <a:br>
              <a:rPr lang="en-US" sz="2000" dirty="0">
                <a:solidFill>
                  <a:srgbClr val="00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</a:br>
            <a:r>
              <a:rPr lang="en-US" sz="2000" dirty="0" err="1">
                <a:solidFill>
                  <a:srgbClr val="00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GestureDetector</a:t>
            </a:r>
            <a:r>
              <a:rPr lang="en-US" sz="2000" dirty="0">
                <a:solidFill>
                  <a:srgbClr val="00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widget. </a:t>
            </a:r>
            <a:r>
              <a:rPr lang="en-US" sz="2000" dirty="0" err="1">
                <a:solidFill>
                  <a:srgbClr val="00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GestureDetector</a:t>
            </a:r>
            <a:r>
              <a:rPr lang="en-US" sz="2000" dirty="0">
                <a:solidFill>
                  <a:srgbClr val="00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will capture the gesture and dispatch multiple events based on the gesture. </a:t>
            </a:r>
            <a:endParaRPr lang="en-GB" sz="2000" dirty="0">
              <a:latin typeface="Book Antiqua" panose="0204060205030503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Industry-Academia Bridge Program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447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3"/>
          <p:cNvSpPr/>
          <p:nvPr/>
        </p:nvSpPr>
        <p:spPr>
          <a:xfrm flipH="1" flipV="1">
            <a:off x="-49879" y="-16933"/>
            <a:ext cx="1836767" cy="1654234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Isosceles Triangle 3"/>
          <p:cNvSpPr/>
          <p:nvPr/>
        </p:nvSpPr>
        <p:spPr>
          <a:xfrm flipH="1">
            <a:off x="-49878" y="5203766"/>
            <a:ext cx="1836767" cy="1654234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>
            <a:off x="10681855" y="5203766"/>
            <a:ext cx="1602970" cy="1654233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4281" y="389467"/>
            <a:ext cx="11125200" cy="6062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507" y="612531"/>
            <a:ext cx="3026751" cy="89937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Book Antiqua" panose="02040602050305030304" pitchFamily="18" charset="0"/>
                <a:ea typeface="+mn-ea"/>
                <a:cs typeface="+mn-cs"/>
              </a:rPr>
              <a:t>Gesture Syntax</a:t>
            </a:r>
            <a:endParaRPr lang="en-GB" sz="4000" b="1" dirty="0">
              <a:latin typeface="Book Antiqua" panose="02040602050305030304" pitchFamily="18" charset="0"/>
              <a:ea typeface="+mn-ea"/>
              <a:cs typeface="+mn-cs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rgbClr val="00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Let us modify the hello world application to include gesture detection feature and try to understand the concept.</a:t>
            </a:r>
            <a:br>
              <a:rPr lang="en-US" sz="2400" dirty="0">
                <a:solidFill>
                  <a:srgbClr val="00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00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Change the body content of the </a:t>
            </a:r>
            <a:r>
              <a:rPr lang="en-US" sz="2400" i="1" dirty="0" err="1">
                <a:solidFill>
                  <a:srgbClr val="00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MyHomePage</a:t>
            </a:r>
            <a:r>
              <a:rPr lang="en-US" sz="2400" i="1" dirty="0">
                <a:solidFill>
                  <a:srgbClr val="00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widget as shown below</a:t>
            </a:r>
            <a:r>
              <a:rPr lang="en-US" sz="2400" dirty="0" smtClean="0">
                <a:solidFill>
                  <a:srgbClr val="00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: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body: Center(</a:t>
            </a:r>
            <a:br>
              <a:rPr lang="en-US" dirty="0">
                <a:solidFill>
                  <a:srgbClr val="00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	child: </a:t>
            </a:r>
            <a:r>
              <a:rPr lang="en-US" dirty="0" err="1">
                <a:solidFill>
                  <a:srgbClr val="00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GestureDetector</a:t>
            </a:r>
            <a:r>
              <a:rPr lang="en-US" dirty="0">
                <a:solidFill>
                  <a:srgbClr val="00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(</a:t>
            </a:r>
            <a:br>
              <a:rPr lang="en-US" dirty="0">
                <a:solidFill>
                  <a:srgbClr val="00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onTap</a:t>
            </a:r>
            <a:r>
              <a:rPr lang="en-US" dirty="0">
                <a:solidFill>
                  <a:srgbClr val="00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: () {</a:t>
            </a:r>
            <a:br>
              <a:rPr lang="en-US" dirty="0">
                <a:solidFill>
                  <a:srgbClr val="00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		// do your code</a:t>
            </a:r>
            <a:br>
              <a:rPr lang="en-US" dirty="0">
                <a:solidFill>
                  <a:srgbClr val="00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		},</a:t>
            </a:r>
            <a:br>
              <a:rPr lang="en-US" dirty="0">
                <a:solidFill>
                  <a:srgbClr val="00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	child: Text(</a:t>
            </a:r>
            <a:br>
              <a:rPr lang="en-US" dirty="0">
                <a:solidFill>
                  <a:srgbClr val="00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	'Hello World’, ) ) </a:t>
            </a:r>
            <a:r>
              <a:rPr lang="en-US" dirty="0" smtClean="0">
                <a:solidFill>
                  <a:srgbClr val="00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),</a:t>
            </a:r>
            <a:endParaRPr lang="en-US" dirty="0">
              <a:latin typeface="Book Antiqua" panose="0204060205030503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IT Industry-Academia Bridge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742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3"/>
          <p:cNvSpPr/>
          <p:nvPr/>
        </p:nvSpPr>
        <p:spPr>
          <a:xfrm flipH="1" flipV="1">
            <a:off x="771498" y="656001"/>
            <a:ext cx="451314" cy="476599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4281" y="389467"/>
            <a:ext cx="11125200" cy="6062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507" y="612531"/>
            <a:ext cx="3026751" cy="89937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50532" y="5854580"/>
            <a:ext cx="184731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endParaRPr lang="en-US" sz="2800" b="1" dirty="0">
              <a:ea typeface="Calibri"/>
              <a:cs typeface="Calibri"/>
            </a:endParaRPr>
          </a:p>
        </p:txBody>
      </p:sp>
      <p:sp>
        <p:nvSpPr>
          <p:cNvPr id="9" name="Isosceles Triangle 3">
            <a:extLst>
              <a:ext uri="{FF2B5EF4-FFF2-40B4-BE49-F238E27FC236}">
                <a16:creationId xmlns:a16="http://schemas.microsoft.com/office/drawing/2014/main" xmlns="" id="{00D729C2-A19B-7576-4C97-DF1C42A75D38}"/>
              </a:ext>
            </a:extLst>
          </p:cNvPr>
          <p:cNvSpPr/>
          <p:nvPr/>
        </p:nvSpPr>
        <p:spPr>
          <a:xfrm flipH="1" flipV="1">
            <a:off x="1276199" y="487767"/>
            <a:ext cx="451314" cy="476599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Isosceles Triangle 3">
            <a:extLst>
              <a:ext uri="{FF2B5EF4-FFF2-40B4-BE49-F238E27FC236}">
                <a16:creationId xmlns:a16="http://schemas.microsoft.com/office/drawing/2014/main" xmlns="" id="{12741AE1-298B-1601-8802-D88248A56A01}"/>
              </a:ext>
            </a:extLst>
          </p:cNvPr>
          <p:cNvSpPr/>
          <p:nvPr/>
        </p:nvSpPr>
        <p:spPr>
          <a:xfrm flipH="1" flipV="1">
            <a:off x="632952" y="1190390"/>
            <a:ext cx="451314" cy="476599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Book Antiqua" panose="02040602050305030304" pitchFamily="18" charset="0"/>
                <a:ea typeface="+mn-ea"/>
                <a:cs typeface="+mn-cs"/>
              </a:rPr>
              <a:t>       Flutter Themes</a:t>
            </a:r>
            <a:endParaRPr lang="en-GB" sz="4000" b="1" dirty="0">
              <a:latin typeface="Book Antiqua" panose="02040602050305030304" pitchFamily="18" charset="0"/>
              <a:ea typeface="+mn-ea"/>
              <a:cs typeface="+mn-cs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sz="2000" dirty="0">
                <a:latin typeface="Book Antiqua" panose="02040602050305030304" pitchFamily="18" charset="0"/>
              </a:rPr>
              <a:t>In order to share colors and font styles throughout our app, we can take advantage of themes. There are two ways to define themes:</a:t>
            </a:r>
            <a:endParaRPr lang="en-GB" sz="2000" dirty="0">
              <a:latin typeface="Book Antiqua" panose="02040602050305030304" pitchFamily="18" charset="0"/>
            </a:endParaRPr>
          </a:p>
          <a:p>
            <a:pPr lvl="0" algn="just"/>
            <a:r>
              <a:rPr lang="en-US" sz="2000" dirty="0">
                <a:latin typeface="Book Antiqua" panose="02040602050305030304" pitchFamily="18" charset="0"/>
              </a:rPr>
              <a:t>App-wide themes are created at the root of our apps by the </a:t>
            </a:r>
            <a:r>
              <a:rPr lang="en-US" sz="2000" dirty="0" err="1">
                <a:latin typeface="Book Antiqua" panose="02040602050305030304" pitchFamily="18" charset="0"/>
              </a:rPr>
              <a:t>MaterialApp</a:t>
            </a:r>
            <a:r>
              <a:rPr lang="en-US" sz="2000" dirty="0">
                <a:latin typeface="Book Antiqua" panose="02040602050305030304" pitchFamily="18" charset="0"/>
              </a:rPr>
              <a:t> for whole application.</a:t>
            </a:r>
            <a:endParaRPr lang="en-GB" sz="2000" dirty="0">
              <a:latin typeface="Book Antiqua" panose="02040602050305030304" pitchFamily="18" charset="0"/>
            </a:endParaRPr>
          </a:p>
          <a:p>
            <a:pPr lvl="0"/>
            <a:r>
              <a:rPr lang="en-US" sz="2000" dirty="0">
                <a:latin typeface="Book Antiqua" panose="02040602050305030304" pitchFamily="18" charset="0"/>
              </a:rPr>
              <a:t>Theme Widgets are created for a particular part of our application</a:t>
            </a:r>
            <a:endParaRPr lang="en-GB" sz="2000" dirty="0">
              <a:latin typeface="Book Antiqua" panose="02040602050305030304" pitchFamily="18" charset="0"/>
            </a:endParaRPr>
          </a:p>
          <a:p>
            <a:pPr marL="0" indent="0">
              <a:buNone/>
            </a:pPr>
            <a:endParaRPr lang="en-US" sz="2000" dirty="0" smtClean="0">
              <a:latin typeface="Book Antiqua" panose="02040602050305030304" pitchFamily="18" charset="0"/>
            </a:endParaRPr>
          </a:p>
          <a:p>
            <a:pPr marL="457200" lvl="1" indent="0">
              <a:buNone/>
            </a:pPr>
            <a:r>
              <a:rPr lang="en-US" sz="1800" dirty="0" err="1">
                <a:latin typeface="Book Antiqua" panose="02040602050305030304" pitchFamily="18" charset="0"/>
              </a:rPr>
              <a:t>MaterialApp</a:t>
            </a:r>
            <a:r>
              <a:rPr lang="en-US" sz="1800" dirty="0">
                <a:latin typeface="Book Antiqua" panose="02040602050305030304" pitchFamily="18" charset="0"/>
              </a:rPr>
              <a:t>(</a:t>
            </a:r>
          </a:p>
          <a:p>
            <a:pPr marL="457200" lvl="1" indent="0">
              <a:buNone/>
            </a:pPr>
            <a:r>
              <a:rPr lang="en-US" sz="1800" dirty="0">
                <a:latin typeface="Book Antiqua" panose="02040602050305030304" pitchFamily="18" charset="0"/>
              </a:rPr>
              <a:t>      title: ‘Dark theme Demo',</a:t>
            </a:r>
          </a:p>
          <a:p>
            <a:pPr marL="457200" lvl="1" indent="0">
              <a:buNone/>
            </a:pPr>
            <a:r>
              <a:rPr lang="en-US" sz="1800" dirty="0">
                <a:latin typeface="Book Antiqua" panose="02040602050305030304" pitchFamily="18" charset="0"/>
              </a:rPr>
              <a:t>      theme: </a:t>
            </a:r>
            <a:r>
              <a:rPr lang="en-US" sz="1800" dirty="0" err="1">
                <a:latin typeface="Book Antiqua" panose="02040602050305030304" pitchFamily="18" charset="0"/>
              </a:rPr>
              <a:t>ThemeData.dark</a:t>
            </a:r>
            <a:r>
              <a:rPr lang="en-US" sz="1800" dirty="0">
                <a:latin typeface="Book Antiqua" panose="02040602050305030304" pitchFamily="18" charset="0"/>
              </a:rPr>
              <a:t>(),</a:t>
            </a:r>
            <a:endParaRPr lang="x-none" sz="1800" dirty="0">
              <a:latin typeface="Book Antiqua" panose="020406020503050303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Book Antiqua" panose="02040602050305030304" pitchFamily="18" charset="0"/>
              </a:rPr>
              <a:t>	)</a:t>
            </a:r>
            <a:endParaRPr lang="en-US" sz="2400" dirty="0">
              <a:latin typeface="Book Antiqua" panose="02040602050305030304" pitchFamily="18" charset="0"/>
            </a:endParaRPr>
          </a:p>
          <a:p>
            <a:pPr marL="0" indent="0">
              <a:buNone/>
            </a:pPr>
            <a:endParaRPr lang="en-GB" dirty="0">
              <a:latin typeface="Book Antiqua" panose="0204060205030503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IT Industry-Academia Bridge Program</a:t>
            </a:r>
            <a:endParaRPr lang="en-US" dirty="0"/>
          </a:p>
        </p:txBody>
      </p:sp>
      <p:pic>
        <p:nvPicPr>
          <p:cNvPr id="12" name="Picture 11" descr="A screenshot of a cell phone&#10;&#10;Description automatically generated with medium confidence">
            <a:extLst>
              <a:ext uri="{FF2B5EF4-FFF2-40B4-BE49-F238E27FC236}">
                <a16:creationId xmlns:lc="http://schemas.openxmlformats.org/drawingml/2006/lockedCanvas" xmlns:a16="http://schemas.microsoft.com/office/drawing/2014/main" xmlns="" id="{160AA29A-2CA5-4FB7-8906-F021A223BAC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8803" y="3309869"/>
            <a:ext cx="1244158" cy="2641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458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>
            <a:off x="10084158" y="4546242"/>
            <a:ext cx="2107842" cy="2311758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02967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4281" y="389467"/>
            <a:ext cx="11125200" cy="6062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507" y="612531"/>
            <a:ext cx="3026751" cy="89937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Book Antiqua" panose="02040602050305030304" pitchFamily="18" charset="0"/>
                <a:ea typeface="+mn-ea"/>
                <a:cs typeface="+mn-cs"/>
              </a:rPr>
              <a:t>Flutter </a:t>
            </a:r>
            <a:r>
              <a:rPr lang="en-US" sz="4000" b="1" dirty="0" smtClean="0">
                <a:latin typeface="Book Antiqua" panose="02040602050305030304" pitchFamily="18" charset="0"/>
                <a:ea typeface="+mn-ea"/>
                <a:cs typeface="+mn-cs"/>
              </a:rPr>
              <a:t>Theme cont. . . </a:t>
            </a:r>
            <a:endParaRPr lang="en-GB" sz="4000" b="1" dirty="0">
              <a:latin typeface="Book Antiqua" panose="02040602050305030304" pitchFamily="18" charset="0"/>
              <a:ea typeface="+mn-ea"/>
              <a:cs typeface="+mn-cs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825625"/>
            <a:ext cx="4609563" cy="2475919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Book Antiqua" panose="02040602050305030304" pitchFamily="18" charset="0"/>
              </a:rPr>
              <a:t>To share a Theme across an entire app, provide a </a:t>
            </a:r>
            <a:r>
              <a:rPr lang="en-US" sz="2400" dirty="0" err="1">
                <a:latin typeface="Book Antiqua" panose="02040602050305030304" pitchFamily="18" charset="0"/>
              </a:rPr>
              <a:t>ThemeData</a:t>
            </a:r>
            <a:r>
              <a:rPr lang="en-US" sz="2400" dirty="0">
                <a:latin typeface="Book Antiqua" panose="02040602050305030304" pitchFamily="18" charset="0"/>
              </a:rPr>
              <a:t> to the </a:t>
            </a:r>
            <a:r>
              <a:rPr lang="en-US" sz="2400" dirty="0" err="1">
                <a:latin typeface="Book Antiqua" panose="02040602050305030304" pitchFamily="18" charset="0"/>
              </a:rPr>
              <a:t>MaterialApp</a:t>
            </a:r>
            <a:r>
              <a:rPr lang="en-US" sz="2400" dirty="0">
                <a:latin typeface="Book Antiqua" panose="02040602050305030304" pitchFamily="18" charset="0"/>
              </a:rPr>
              <a:t> </a:t>
            </a:r>
            <a:r>
              <a:rPr lang="en-US" sz="2400" dirty="0" smtClean="0">
                <a:latin typeface="Book Antiqua" panose="02040602050305030304" pitchFamily="18" charset="0"/>
              </a:rPr>
              <a:t>constructor. If </a:t>
            </a:r>
            <a:r>
              <a:rPr lang="en-US" sz="2400" dirty="0">
                <a:latin typeface="Book Antiqua" panose="02040602050305030304" pitchFamily="18" charset="0"/>
              </a:rPr>
              <a:t>no theme is provided, Flutter creates a default theme for you.</a:t>
            </a:r>
          </a:p>
          <a:p>
            <a:pPr marL="0" indent="0" algn="just">
              <a:buNone/>
            </a:pPr>
            <a:endParaRPr lang="en-GB" sz="2400" dirty="0">
              <a:latin typeface="Book Antiqua" panose="0204060205030503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Industry-Academia Bridge Program</a:t>
            </a:r>
            <a:endParaRPr lang="en-US"/>
          </a:p>
        </p:txBody>
      </p:sp>
      <p:pic>
        <p:nvPicPr>
          <p:cNvPr id="8" name="Picture 7" descr="Timeline&#10;&#10;Description automatically generated">
            <a:extLst>
              <a:ext uri="{FF2B5EF4-FFF2-40B4-BE49-F238E27FC236}">
                <a16:creationId xmlns:lc="http://schemas.openxmlformats.org/drawingml/2006/lockedCanvas" xmlns:a16="http://schemas.microsoft.com/office/drawing/2014/main" xmlns="" id="{4090577F-A4B5-4C18-8578-BCBAD5CDF5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9" r="-1" b="-1"/>
          <a:stretch/>
        </p:blipFill>
        <p:spPr bwMode="auto">
          <a:xfrm>
            <a:off x="6696645" y="1690688"/>
            <a:ext cx="3581723" cy="43804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6827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3"/>
          <p:cNvSpPr/>
          <p:nvPr/>
        </p:nvSpPr>
        <p:spPr>
          <a:xfrm flipH="1" flipV="1">
            <a:off x="-49879" y="-16933"/>
            <a:ext cx="1836767" cy="1654234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Isosceles Triangle 3"/>
          <p:cNvSpPr/>
          <p:nvPr/>
        </p:nvSpPr>
        <p:spPr>
          <a:xfrm flipH="1">
            <a:off x="-49878" y="5203766"/>
            <a:ext cx="1836767" cy="1654234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>
            <a:off x="10681855" y="5203766"/>
            <a:ext cx="1602970" cy="1654233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4281" y="389467"/>
            <a:ext cx="11125200" cy="6062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507" y="612531"/>
            <a:ext cx="3026751" cy="89937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Book Antiqua" panose="02040602050305030304" pitchFamily="18" charset="0"/>
                <a:ea typeface="+mn-ea"/>
                <a:cs typeface="+mn-cs"/>
              </a:rPr>
              <a:t>Creating an </a:t>
            </a:r>
            <a:r>
              <a:rPr lang="en-US" sz="4000" b="1" dirty="0" smtClean="0">
                <a:latin typeface="Book Antiqua" panose="02040602050305030304" pitchFamily="18" charset="0"/>
                <a:ea typeface="+mn-ea"/>
                <a:cs typeface="+mn-cs"/>
              </a:rPr>
              <a:t>App Theme</a:t>
            </a:r>
            <a:endParaRPr lang="en-GB" sz="4000" b="1" dirty="0">
              <a:latin typeface="Book Antiqua" panose="02040602050305030304" pitchFamily="18" charset="0"/>
              <a:ea typeface="+mn-ea"/>
              <a:cs typeface="+mn-cs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133881" y="1536250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err="1">
                <a:latin typeface="Book Antiqua" panose="02040602050305030304" pitchFamily="18" charset="0"/>
              </a:rPr>
              <a:t>MaterialApp</a:t>
            </a:r>
            <a:r>
              <a:rPr lang="en-US" sz="1600" dirty="0">
                <a:latin typeface="Book Antiqua" panose="02040602050305030304" pitchFamily="18" charset="0"/>
              </a:rPr>
              <a:t>(</a:t>
            </a:r>
          </a:p>
          <a:p>
            <a:pPr marL="0" indent="0">
              <a:buNone/>
            </a:pPr>
            <a:r>
              <a:rPr lang="en-US" sz="1600" dirty="0">
                <a:latin typeface="Book Antiqua" panose="02040602050305030304" pitchFamily="18" charset="0"/>
              </a:rPr>
              <a:t>  title: </a:t>
            </a:r>
            <a:r>
              <a:rPr lang="en-US" sz="1600" dirty="0" err="1">
                <a:latin typeface="Book Antiqua" panose="02040602050305030304" pitchFamily="18" charset="0"/>
              </a:rPr>
              <a:t>appName</a:t>
            </a:r>
            <a:r>
              <a:rPr lang="en-US" sz="1600" dirty="0">
                <a:latin typeface="Book Antiqua" panose="02040602050305030304" pitchFamily="18" charset="0"/>
              </a:rPr>
              <a:t>,</a:t>
            </a:r>
          </a:p>
          <a:p>
            <a:pPr marL="0" indent="0">
              <a:buNone/>
            </a:pPr>
            <a:r>
              <a:rPr lang="en-US" sz="1600" dirty="0">
                <a:latin typeface="Book Antiqua" panose="02040602050305030304" pitchFamily="18" charset="0"/>
              </a:rPr>
              <a:t>  theme: </a:t>
            </a:r>
            <a:r>
              <a:rPr lang="en-US" sz="1600" dirty="0" err="1">
                <a:latin typeface="Book Antiqua" panose="02040602050305030304" pitchFamily="18" charset="0"/>
              </a:rPr>
              <a:t>ThemeData</a:t>
            </a:r>
            <a:r>
              <a:rPr lang="en-US" sz="1600" dirty="0">
                <a:latin typeface="Book Antiqua" panose="02040602050305030304" pitchFamily="18" charset="0"/>
              </a:rPr>
              <a:t>(</a:t>
            </a:r>
          </a:p>
          <a:p>
            <a:pPr marL="0" indent="0">
              <a:buNone/>
            </a:pPr>
            <a:r>
              <a:rPr lang="en-US" sz="1600" dirty="0">
                <a:latin typeface="Book Antiqua" panose="02040602050305030304" pitchFamily="18" charset="0"/>
              </a:rPr>
              <a:t>    // Define the default brightness and colors.</a:t>
            </a:r>
          </a:p>
          <a:p>
            <a:pPr marL="0" indent="0">
              <a:buNone/>
            </a:pPr>
            <a:r>
              <a:rPr lang="en-US" sz="1600" dirty="0">
                <a:latin typeface="Book Antiqua" panose="02040602050305030304" pitchFamily="18" charset="0"/>
              </a:rPr>
              <a:t>    brightness: </a:t>
            </a:r>
            <a:r>
              <a:rPr lang="en-US" sz="1600" dirty="0" err="1">
                <a:latin typeface="Book Antiqua" panose="02040602050305030304" pitchFamily="18" charset="0"/>
              </a:rPr>
              <a:t>Brightness.dark</a:t>
            </a:r>
            <a:r>
              <a:rPr lang="en-US" sz="1600" dirty="0">
                <a:latin typeface="Book Antiqua" panose="02040602050305030304" pitchFamily="18" charset="0"/>
              </a:rPr>
              <a:t>,</a:t>
            </a:r>
          </a:p>
          <a:p>
            <a:pPr marL="0" indent="0">
              <a:buNone/>
            </a:pPr>
            <a:r>
              <a:rPr lang="en-US" sz="1600" dirty="0">
                <a:latin typeface="Book Antiqua" panose="02040602050305030304" pitchFamily="18" charset="0"/>
              </a:rPr>
              <a:t>    </a:t>
            </a:r>
            <a:r>
              <a:rPr lang="en-US" sz="1600" dirty="0" err="1">
                <a:latin typeface="Book Antiqua" panose="02040602050305030304" pitchFamily="18" charset="0"/>
              </a:rPr>
              <a:t>primaryColor</a:t>
            </a:r>
            <a:r>
              <a:rPr lang="en-US" sz="1600" dirty="0">
                <a:latin typeface="Book Antiqua" panose="02040602050305030304" pitchFamily="18" charset="0"/>
              </a:rPr>
              <a:t>: </a:t>
            </a:r>
            <a:r>
              <a:rPr lang="en-US" sz="1600" dirty="0" err="1">
                <a:latin typeface="Book Antiqua" panose="02040602050305030304" pitchFamily="18" charset="0"/>
              </a:rPr>
              <a:t>Colors.lightBlue</a:t>
            </a:r>
            <a:r>
              <a:rPr lang="en-US" sz="1600" dirty="0">
                <a:latin typeface="Book Antiqua" panose="02040602050305030304" pitchFamily="18" charset="0"/>
              </a:rPr>
              <a:t>[800],</a:t>
            </a:r>
          </a:p>
          <a:p>
            <a:pPr marL="0" indent="0">
              <a:buNone/>
            </a:pPr>
            <a:r>
              <a:rPr lang="en-US" sz="1600" dirty="0">
                <a:latin typeface="Book Antiqua" panose="02040602050305030304" pitchFamily="18" charset="0"/>
              </a:rPr>
              <a:t>    // Define the default font family.</a:t>
            </a:r>
          </a:p>
          <a:p>
            <a:pPr marL="0" indent="0">
              <a:buNone/>
            </a:pPr>
            <a:r>
              <a:rPr lang="en-US" sz="1600" dirty="0">
                <a:latin typeface="Book Antiqua" panose="02040602050305030304" pitchFamily="18" charset="0"/>
              </a:rPr>
              <a:t>    </a:t>
            </a:r>
            <a:r>
              <a:rPr lang="en-US" sz="1600" dirty="0" err="1">
                <a:latin typeface="Book Antiqua" panose="02040602050305030304" pitchFamily="18" charset="0"/>
              </a:rPr>
              <a:t>fontFamily</a:t>
            </a:r>
            <a:r>
              <a:rPr lang="en-US" sz="1600" dirty="0">
                <a:latin typeface="Book Antiqua" panose="02040602050305030304" pitchFamily="18" charset="0"/>
              </a:rPr>
              <a:t>: 'Georgia’,</a:t>
            </a:r>
          </a:p>
          <a:p>
            <a:pPr marL="0" indent="0">
              <a:buNone/>
            </a:pPr>
            <a:r>
              <a:rPr lang="en-US" sz="1600" dirty="0">
                <a:latin typeface="Book Antiqua" panose="02040602050305030304" pitchFamily="18" charset="0"/>
              </a:rPr>
              <a:t>    // Use this to specify the default text styling for headlines, titles, bodies of text, and more.</a:t>
            </a:r>
          </a:p>
          <a:p>
            <a:pPr marL="0" indent="0">
              <a:buNone/>
            </a:pPr>
            <a:r>
              <a:rPr lang="en-US" sz="1600" dirty="0">
                <a:latin typeface="Book Antiqua" panose="02040602050305030304" pitchFamily="18" charset="0"/>
              </a:rPr>
              <a:t>    </a:t>
            </a:r>
            <a:r>
              <a:rPr lang="en-US" sz="1600" dirty="0" err="1">
                <a:latin typeface="Book Antiqua" panose="02040602050305030304" pitchFamily="18" charset="0"/>
              </a:rPr>
              <a:t>textTheme</a:t>
            </a:r>
            <a:r>
              <a:rPr lang="en-US" sz="1600" dirty="0">
                <a:latin typeface="Book Antiqua" panose="02040602050305030304" pitchFamily="18" charset="0"/>
              </a:rPr>
              <a:t>: </a:t>
            </a:r>
            <a:r>
              <a:rPr lang="en-US" sz="1600" dirty="0" err="1">
                <a:latin typeface="Book Antiqua" panose="02040602050305030304" pitchFamily="18" charset="0"/>
              </a:rPr>
              <a:t>const</a:t>
            </a:r>
            <a:r>
              <a:rPr lang="en-US" sz="1600" dirty="0">
                <a:latin typeface="Book Antiqua" panose="02040602050305030304" pitchFamily="18" charset="0"/>
              </a:rPr>
              <a:t> </a:t>
            </a:r>
            <a:r>
              <a:rPr lang="en-US" sz="1600" dirty="0" err="1">
                <a:latin typeface="Book Antiqua" panose="02040602050305030304" pitchFamily="18" charset="0"/>
              </a:rPr>
              <a:t>TextTheme</a:t>
            </a:r>
            <a:r>
              <a:rPr lang="en-US" sz="1600" dirty="0">
                <a:latin typeface="Book Antiqua" panose="02040602050305030304" pitchFamily="18" charset="0"/>
              </a:rPr>
              <a:t>( </a:t>
            </a:r>
          </a:p>
          <a:p>
            <a:pPr marL="0" indent="0">
              <a:buNone/>
            </a:pPr>
            <a:r>
              <a:rPr lang="en-US" sz="1600" dirty="0">
                <a:latin typeface="Book Antiqua" panose="02040602050305030304" pitchFamily="18" charset="0"/>
              </a:rPr>
              <a:t>      headline1: </a:t>
            </a:r>
            <a:r>
              <a:rPr lang="en-US" sz="1600" dirty="0" err="1">
                <a:latin typeface="Book Antiqua" panose="02040602050305030304" pitchFamily="18" charset="0"/>
              </a:rPr>
              <a:t>TextStyle</a:t>
            </a:r>
            <a:r>
              <a:rPr lang="en-US" sz="1600" dirty="0">
                <a:latin typeface="Book Antiqua" panose="02040602050305030304" pitchFamily="18" charset="0"/>
              </a:rPr>
              <a:t>(</a:t>
            </a:r>
            <a:r>
              <a:rPr lang="en-US" sz="1600" dirty="0" err="1">
                <a:latin typeface="Book Antiqua" panose="02040602050305030304" pitchFamily="18" charset="0"/>
              </a:rPr>
              <a:t>fontSize</a:t>
            </a:r>
            <a:r>
              <a:rPr lang="en-US" sz="1600" dirty="0">
                <a:latin typeface="Book Antiqua" panose="02040602050305030304" pitchFamily="18" charset="0"/>
              </a:rPr>
              <a:t>: 72.0, </a:t>
            </a:r>
            <a:r>
              <a:rPr lang="en-US" sz="1600" dirty="0" err="1">
                <a:latin typeface="Book Antiqua" panose="02040602050305030304" pitchFamily="18" charset="0"/>
              </a:rPr>
              <a:t>fontWeight</a:t>
            </a:r>
            <a:r>
              <a:rPr lang="en-US" sz="1600" dirty="0">
                <a:latin typeface="Book Antiqua" panose="02040602050305030304" pitchFamily="18" charset="0"/>
              </a:rPr>
              <a:t>: </a:t>
            </a:r>
            <a:r>
              <a:rPr lang="en-US" sz="1600" dirty="0" err="1">
                <a:latin typeface="Book Antiqua" panose="02040602050305030304" pitchFamily="18" charset="0"/>
              </a:rPr>
              <a:t>FontWeight.bold</a:t>
            </a:r>
            <a:r>
              <a:rPr lang="en-US" sz="1600" dirty="0">
                <a:latin typeface="Book Antiqua" panose="02040602050305030304" pitchFamily="18" charset="0"/>
              </a:rPr>
              <a:t>),</a:t>
            </a:r>
          </a:p>
          <a:p>
            <a:pPr marL="0" indent="0">
              <a:buNone/>
            </a:pPr>
            <a:r>
              <a:rPr lang="en-US" sz="1600" dirty="0">
                <a:latin typeface="Book Antiqua" panose="02040602050305030304" pitchFamily="18" charset="0"/>
              </a:rPr>
              <a:t>      headline6: </a:t>
            </a:r>
            <a:r>
              <a:rPr lang="en-US" sz="1600" dirty="0" err="1">
                <a:latin typeface="Book Antiqua" panose="02040602050305030304" pitchFamily="18" charset="0"/>
              </a:rPr>
              <a:t>TextStyle</a:t>
            </a:r>
            <a:r>
              <a:rPr lang="en-US" sz="1600" dirty="0">
                <a:latin typeface="Book Antiqua" panose="02040602050305030304" pitchFamily="18" charset="0"/>
              </a:rPr>
              <a:t>(</a:t>
            </a:r>
            <a:r>
              <a:rPr lang="en-US" sz="1600" dirty="0" err="1">
                <a:latin typeface="Book Antiqua" panose="02040602050305030304" pitchFamily="18" charset="0"/>
              </a:rPr>
              <a:t>fontSize</a:t>
            </a:r>
            <a:r>
              <a:rPr lang="en-US" sz="1600" dirty="0">
                <a:latin typeface="Book Antiqua" panose="02040602050305030304" pitchFamily="18" charset="0"/>
              </a:rPr>
              <a:t>: 36.0, </a:t>
            </a:r>
            <a:r>
              <a:rPr lang="en-US" sz="1600" dirty="0" err="1">
                <a:latin typeface="Book Antiqua" panose="02040602050305030304" pitchFamily="18" charset="0"/>
              </a:rPr>
              <a:t>fontStyle</a:t>
            </a:r>
            <a:r>
              <a:rPr lang="en-US" sz="1600" dirty="0">
                <a:latin typeface="Book Antiqua" panose="02040602050305030304" pitchFamily="18" charset="0"/>
              </a:rPr>
              <a:t>: </a:t>
            </a:r>
            <a:r>
              <a:rPr lang="en-US" sz="1600" dirty="0" err="1">
                <a:latin typeface="Book Antiqua" panose="02040602050305030304" pitchFamily="18" charset="0"/>
              </a:rPr>
              <a:t>FontStyle.italic</a:t>
            </a:r>
            <a:r>
              <a:rPr lang="en-US" sz="1600" dirty="0">
                <a:latin typeface="Book Antiqua" panose="02040602050305030304" pitchFamily="18" charset="0"/>
              </a:rPr>
              <a:t>),</a:t>
            </a:r>
          </a:p>
          <a:p>
            <a:pPr marL="0" indent="0">
              <a:buNone/>
            </a:pPr>
            <a:r>
              <a:rPr lang="en-US" sz="1600" dirty="0">
                <a:latin typeface="Book Antiqua" panose="02040602050305030304" pitchFamily="18" charset="0"/>
              </a:rPr>
              <a:t>      bodyText2: </a:t>
            </a:r>
            <a:r>
              <a:rPr lang="en-US" sz="1600" dirty="0" err="1">
                <a:latin typeface="Book Antiqua" panose="02040602050305030304" pitchFamily="18" charset="0"/>
              </a:rPr>
              <a:t>TextStyle</a:t>
            </a:r>
            <a:r>
              <a:rPr lang="en-US" sz="1600" dirty="0">
                <a:latin typeface="Book Antiqua" panose="02040602050305030304" pitchFamily="18" charset="0"/>
              </a:rPr>
              <a:t>(</a:t>
            </a:r>
            <a:r>
              <a:rPr lang="en-US" sz="1600" dirty="0" err="1">
                <a:latin typeface="Book Antiqua" panose="02040602050305030304" pitchFamily="18" charset="0"/>
              </a:rPr>
              <a:t>fontSize</a:t>
            </a:r>
            <a:r>
              <a:rPr lang="en-US" sz="1600" dirty="0">
                <a:latin typeface="Book Antiqua" panose="02040602050305030304" pitchFamily="18" charset="0"/>
              </a:rPr>
              <a:t>: 14.0, </a:t>
            </a:r>
            <a:r>
              <a:rPr lang="en-US" sz="1600" dirty="0" err="1">
                <a:latin typeface="Book Antiqua" panose="02040602050305030304" pitchFamily="18" charset="0"/>
              </a:rPr>
              <a:t>fontFamily</a:t>
            </a:r>
            <a:r>
              <a:rPr lang="en-US" sz="1600" dirty="0">
                <a:latin typeface="Book Antiqua" panose="02040602050305030304" pitchFamily="18" charset="0"/>
              </a:rPr>
              <a:t>: 'Hind'),</a:t>
            </a:r>
          </a:p>
          <a:p>
            <a:pPr marL="0" indent="0">
              <a:buNone/>
            </a:pPr>
            <a:r>
              <a:rPr lang="en-US" sz="1600" dirty="0">
                <a:latin typeface="Book Antiqua" panose="02040602050305030304" pitchFamily="18" charset="0"/>
              </a:rPr>
              <a:t>    ),),);</a:t>
            </a:r>
            <a:endParaRPr lang="x-none" sz="1600" dirty="0">
              <a:latin typeface="Book Antiqua" panose="02040602050305030304" pitchFamily="18" charset="0"/>
            </a:endParaRPr>
          </a:p>
          <a:p>
            <a:pPr marL="0" indent="0">
              <a:buNone/>
            </a:pPr>
            <a:endParaRPr lang="en-GB" sz="1600" dirty="0">
              <a:latin typeface="Book Antiqua" panose="0204060205030503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IT Industry-Academia Bridge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252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619</Words>
  <Application>Microsoft Office PowerPoint</Application>
  <PresentationFormat>Widescreen</PresentationFormat>
  <Paragraphs>90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Book Antiqua</vt:lpstr>
      <vt:lpstr>Calibri</vt:lpstr>
      <vt:lpstr>Calibri Light</vt:lpstr>
      <vt:lpstr>Times New Roman</vt:lpstr>
      <vt:lpstr>Office Theme</vt:lpstr>
      <vt:lpstr>PowerPoint Presentation</vt:lpstr>
      <vt:lpstr>Gestures in Flutter</vt:lpstr>
      <vt:lpstr>Some Basic Gestures in Mobile Apps</vt:lpstr>
      <vt:lpstr>Gestures Description</vt:lpstr>
      <vt:lpstr>How to Use Gestures in Flutter?</vt:lpstr>
      <vt:lpstr>Gesture Syntax</vt:lpstr>
      <vt:lpstr>       Flutter Themes</vt:lpstr>
      <vt:lpstr>Flutter Theme cont. . . </vt:lpstr>
      <vt:lpstr>Creating an App Theme</vt:lpstr>
      <vt:lpstr>     Extending the Parent Theme</vt:lpstr>
      <vt:lpstr>Themes for Part of an Application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Designer</dc:creator>
  <cp:lastModifiedBy>Hammad Ahmad</cp:lastModifiedBy>
  <cp:revision>53</cp:revision>
  <dcterms:created xsi:type="dcterms:W3CDTF">2022-04-06T09:07:20Z</dcterms:created>
  <dcterms:modified xsi:type="dcterms:W3CDTF">2022-05-18T10:20:44Z</dcterms:modified>
</cp:coreProperties>
</file>