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Book Antiqua" panose="02040602050305030304" pitchFamily="18" charset="0"/>
              </a:rPr>
              <a:t>Animation</a:t>
            </a:r>
            <a:endParaRPr lang="en-US" sz="5400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</p:spPr>
        <p:txBody>
          <a:bodyPr/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Animation</a:t>
            </a:r>
            <a:endParaRPr lang="en-GB" sz="54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1908"/>
            <a:ext cx="10515600" cy="49396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34000"/>
              </a:lnSpc>
              <a:spcBef>
                <a:spcPts val="0"/>
              </a:spcBef>
              <a:buNone/>
            </a:pPr>
            <a:r>
              <a:rPr lang="en-US" sz="2000" dirty="0">
                <a:latin typeface="Book Antiqua" panose="02040602050305030304" pitchFamily="18" charset="0"/>
              </a:rPr>
              <a:t>Animation is a process of showing a series of images / picture in a particular order within a specific duration to give an illusion of movement</a:t>
            </a:r>
            <a:r>
              <a:rPr lang="en-US" sz="2000" dirty="0" smtClean="0">
                <a:latin typeface="Book Antiqua" panose="02040602050305030304" pitchFamily="18" charset="0"/>
              </a:rPr>
              <a:t>. The most important aspects of the animation are</a:t>
            </a:r>
          </a:p>
          <a:p>
            <a:pPr algn="just">
              <a:lnSpc>
                <a:spcPct val="134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dirty="0">
                <a:latin typeface="Book Antiqua" panose="02040602050305030304" pitchFamily="18" charset="0"/>
              </a:rPr>
              <a:t>Animation have two distinct values: Start value and End value. 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34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dirty="0" smtClean="0">
                <a:latin typeface="Book Antiqua" panose="02040602050305030304" pitchFamily="18" charset="0"/>
              </a:rPr>
              <a:t>T</a:t>
            </a:r>
            <a:r>
              <a:rPr lang="en-US" sz="2000" dirty="0">
                <a:latin typeface="Book Antiqua" panose="02040602050305030304" pitchFamily="18" charset="0"/>
              </a:rPr>
              <a:t>he ability to control the animation process like starting the animation, stopping the animation, repeating the animation to set number of times, reversing the process of animation, etc</a:t>
            </a:r>
            <a:r>
              <a:rPr lang="en-US" sz="2000" dirty="0" smtClean="0">
                <a:latin typeface="Book Antiqua" panose="02040602050305030304" pitchFamily="18" charset="0"/>
              </a:rPr>
              <a:t>.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34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Flutter </a:t>
            </a:r>
            <a:r>
              <a:rPr lang="en-US" sz="2000" dirty="0">
                <a:latin typeface="Book Antiqua" panose="02040602050305030304" pitchFamily="18" charset="0"/>
              </a:rPr>
              <a:t>provides excellent support for animation and can separate the animation into two main </a:t>
            </a:r>
            <a:r>
              <a:rPr lang="en-US" sz="2000" dirty="0" smtClean="0">
                <a:latin typeface="Book Antiqua" panose="02040602050305030304" pitchFamily="18" charset="0"/>
              </a:rPr>
              <a:t>categories</a:t>
            </a:r>
            <a:r>
              <a:rPr lang="en-US" sz="2000" dirty="0">
                <a:latin typeface="Book Antiqua" panose="02040602050305030304" pitchFamily="18" charset="0"/>
              </a:rPr>
              <a:t> 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34000"/>
              </a:lnSpc>
              <a:spcBef>
                <a:spcPts val="0"/>
              </a:spcBef>
            </a:pPr>
            <a:r>
              <a:rPr lang="en-GB" sz="2000" b="1" dirty="0">
                <a:latin typeface="Book Antiqua" panose="02040602050305030304" pitchFamily="18" charset="0"/>
              </a:rPr>
              <a:t>Tween Animation</a:t>
            </a:r>
          </a:p>
          <a:p>
            <a:pPr algn="just">
              <a:lnSpc>
                <a:spcPct val="134000"/>
              </a:lnSpc>
              <a:spcBef>
                <a:spcPts val="0"/>
              </a:spcBef>
            </a:pPr>
            <a:r>
              <a:rPr lang="en-GB" sz="2000" b="1" dirty="0">
                <a:latin typeface="Book Antiqua" panose="02040602050305030304" pitchFamily="18" charset="0"/>
              </a:rPr>
              <a:t>Physics-based </a:t>
            </a:r>
            <a:r>
              <a:rPr lang="en-GB" sz="2000" b="1" dirty="0" smtClean="0">
                <a:latin typeface="Book Antiqua" panose="02040602050305030304" pitchFamily="18" charset="0"/>
              </a:rPr>
              <a:t>Animation</a:t>
            </a:r>
            <a:endParaRPr lang="en-GB" sz="2000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Animation cont. . .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Book Antiqua" panose="02040602050305030304" pitchFamily="18" charset="0"/>
              </a:rPr>
              <a:t>Tween:</a:t>
            </a:r>
            <a:r>
              <a:rPr lang="en-US" sz="2400" dirty="0" smtClean="0">
                <a:latin typeface="Book Antiqua" panose="02040602050305030304" pitchFamily="18" charset="0"/>
              </a:rPr>
              <a:t> It </a:t>
            </a:r>
            <a:r>
              <a:rPr lang="en-US" sz="2400" dirty="0">
                <a:latin typeface="Book Antiqua" panose="02040602050305030304" pitchFamily="18" charset="0"/>
              </a:rPr>
              <a:t>is the short form of </a:t>
            </a:r>
            <a:r>
              <a:rPr lang="en-US" sz="2400" b="1" dirty="0">
                <a:latin typeface="Book Antiqua" panose="02040602050305030304" pitchFamily="18" charset="0"/>
              </a:rPr>
              <a:t>in-</a:t>
            </a:r>
            <a:r>
              <a:rPr lang="en-US" sz="2400" b="1" dirty="0" err="1">
                <a:latin typeface="Book Antiqua" panose="02040602050305030304" pitchFamily="18" charset="0"/>
              </a:rPr>
              <a:t>betweening</a:t>
            </a:r>
            <a:r>
              <a:rPr lang="en-US" sz="2400" dirty="0">
                <a:latin typeface="Book Antiqua" panose="02040602050305030304" pitchFamily="18" charset="0"/>
              </a:rPr>
              <a:t>. In a tween animation, it is required to define the </a:t>
            </a:r>
            <a:r>
              <a:rPr lang="en-US" sz="2400" b="1" dirty="0">
                <a:latin typeface="Book Antiqua" panose="02040602050305030304" pitchFamily="18" charset="0"/>
              </a:rPr>
              <a:t>start</a:t>
            </a:r>
            <a:r>
              <a:rPr lang="en-US" sz="2400" dirty="0">
                <a:latin typeface="Book Antiqua" panose="02040602050305030304" pitchFamily="18" charset="0"/>
              </a:rPr>
              <a:t> and </a:t>
            </a:r>
            <a:r>
              <a:rPr lang="en-US" sz="2400" b="1" dirty="0">
                <a:latin typeface="Book Antiqua" panose="02040602050305030304" pitchFamily="18" charset="0"/>
              </a:rPr>
              <a:t>endpoint</a:t>
            </a:r>
            <a:r>
              <a:rPr lang="en-US" sz="2400" dirty="0">
                <a:latin typeface="Book Antiqua" panose="02040602050305030304" pitchFamily="18" charset="0"/>
              </a:rPr>
              <a:t> of </a:t>
            </a:r>
            <a:r>
              <a:rPr lang="en-US" sz="2400" dirty="0" smtClean="0">
                <a:latin typeface="Book Antiqua" panose="02040602050305030304" pitchFamily="18" charset="0"/>
              </a:rPr>
              <a:t>animation. </a:t>
            </a:r>
            <a:r>
              <a:rPr lang="en-US" sz="2400" dirty="0">
                <a:latin typeface="Book Antiqua" panose="02040602050305030304" pitchFamily="18" charset="0"/>
              </a:rPr>
              <a:t>It also provides the timeline and curve, which defines the time and speed of the </a:t>
            </a:r>
            <a:r>
              <a:rPr lang="en-US" sz="2400" dirty="0" smtClean="0">
                <a:latin typeface="Book Antiqua" panose="02040602050305030304" pitchFamily="18" charset="0"/>
              </a:rPr>
              <a:t>transition.</a:t>
            </a:r>
          </a:p>
          <a:p>
            <a:pPr marL="914400" lvl="2" indent="0" algn="just">
              <a:buNone/>
            </a:pPr>
            <a:r>
              <a:rPr lang="en-US" sz="2400" i="1" dirty="0" err="1">
                <a:latin typeface="Book Antiqua" panose="02040602050305030304" pitchFamily="18" charset="0"/>
              </a:rPr>
              <a:t>ColorTween</a:t>
            </a:r>
            <a:r>
              <a:rPr lang="en-US" sz="2400" i="1" dirty="0">
                <a:latin typeface="Book Antiqua" panose="02040602050305030304" pitchFamily="18" charset="0"/>
              </a:rPr>
              <a:t> {  </a:t>
            </a:r>
          </a:p>
          <a:p>
            <a:pPr marL="914400" lvl="2" indent="0" algn="just">
              <a:buNone/>
            </a:pPr>
            <a:r>
              <a:rPr lang="en-US" sz="2400" i="1" dirty="0">
                <a:latin typeface="Book Antiqua" panose="02040602050305030304" pitchFamily="18" charset="0"/>
              </a:rPr>
              <a:t>    begin: </a:t>
            </a:r>
            <a:r>
              <a:rPr lang="en-US" sz="2400" i="1" dirty="0" err="1">
                <a:latin typeface="Book Antiqua" panose="02040602050305030304" pitchFamily="18" charset="0"/>
              </a:rPr>
              <a:t>color.green</a:t>
            </a:r>
            <a:r>
              <a:rPr lang="en-US" sz="2400" i="1" dirty="0">
                <a:latin typeface="Book Antiqua" panose="02040602050305030304" pitchFamily="18" charset="0"/>
              </a:rPr>
              <a:t>,  </a:t>
            </a:r>
          </a:p>
          <a:p>
            <a:pPr marL="914400" lvl="2" indent="0" algn="just">
              <a:buNone/>
            </a:pPr>
            <a:r>
              <a:rPr lang="en-US" sz="2400" i="1" dirty="0">
                <a:latin typeface="Book Antiqua" panose="02040602050305030304" pitchFamily="18" charset="0"/>
              </a:rPr>
              <a:t>    end: </a:t>
            </a:r>
            <a:r>
              <a:rPr lang="en-US" sz="2400" i="1" dirty="0" err="1">
                <a:latin typeface="Book Antiqua" panose="02040602050305030304" pitchFamily="18" charset="0"/>
              </a:rPr>
              <a:t>color.blue</a:t>
            </a:r>
            <a:r>
              <a:rPr lang="en-US" sz="2400" i="1" dirty="0">
                <a:latin typeface="Book Antiqua" panose="02040602050305030304" pitchFamily="18" charset="0"/>
              </a:rPr>
              <a:t>,  </a:t>
            </a:r>
          </a:p>
          <a:p>
            <a:pPr marL="914400" lvl="2" indent="0" algn="just">
              <a:buNone/>
            </a:pPr>
            <a:r>
              <a:rPr lang="en-US" sz="2400" i="1" dirty="0">
                <a:latin typeface="Book Antiqua" panose="02040602050305030304" pitchFamily="18" charset="0"/>
              </a:rPr>
              <a:t>}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Book Antiqua" panose="02040602050305030304" pitchFamily="18" charset="0"/>
              </a:rPr>
              <a:t>Physical-based Animation:</a:t>
            </a:r>
            <a:r>
              <a:rPr lang="en-US" sz="2400" dirty="0" smtClean="0">
                <a:latin typeface="Book Antiqua" panose="02040602050305030304" pitchFamily="18" charset="0"/>
              </a:rPr>
              <a:t> It </a:t>
            </a:r>
            <a:r>
              <a:rPr lang="en-US" sz="2400" dirty="0">
                <a:latin typeface="Book Antiqua" panose="02040602050305030304" pitchFamily="18" charset="0"/>
              </a:rPr>
              <a:t>is a type of animation which allows you to make an app interaction feels </a:t>
            </a:r>
            <a:r>
              <a:rPr lang="en-US" sz="2400" b="1" dirty="0">
                <a:latin typeface="Book Antiqua" panose="02040602050305030304" pitchFamily="18" charset="0"/>
              </a:rPr>
              <a:t>realistic</a:t>
            </a:r>
            <a:r>
              <a:rPr lang="en-US" sz="2400" dirty="0">
                <a:latin typeface="Book Antiqua" panose="02040602050305030304" pitchFamily="18" charset="0"/>
              </a:rPr>
              <a:t> and </a:t>
            </a:r>
            <a:r>
              <a:rPr lang="en-US" sz="2400" b="1" dirty="0">
                <a:latin typeface="Book Antiqua" panose="02040602050305030304" pitchFamily="18" charset="0"/>
              </a:rPr>
              <a:t>interactive</a:t>
            </a:r>
            <a:r>
              <a:rPr lang="en-US" sz="2400" dirty="0">
                <a:latin typeface="Book Antiqua" panose="02040602050305030304" pitchFamily="18" charset="0"/>
              </a:rPr>
              <a:t>. </a:t>
            </a: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=""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=""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      Animation </a:t>
            </a:r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Classes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28688"/>
            <a:ext cx="10515600" cy="530035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Animation Class:- The Animation class is the core building block of the animation system.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This class contain two method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err="1" smtClean="0">
                <a:latin typeface="Book Antiqua" panose="02040602050305030304" pitchFamily="18" charset="0"/>
              </a:rPr>
              <a:t>addListener</a:t>
            </a:r>
            <a:r>
              <a:rPr lang="en-US" sz="2000" b="1" dirty="0" smtClean="0">
                <a:latin typeface="Book Antiqua" panose="02040602050305030304" pitchFamily="18" charset="0"/>
              </a:rPr>
              <a:t>():</a:t>
            </a:r>
            <a:r>
              <a:rPr lang="en-US" sz="2000" dirty="0" smtClean="0">
                <a:latin typeface="Book Antiqua" panose="02040602050305030304" pitchFamily="18" charset="0"/>
              </a:rPr>
              <a:t> </a:t>
            </a:r>
            <a:r>
              <a:rPr lang="en-US" sz="2000" dirty="0">
                <a:latin typeface="Book Antiqua" panose="02040602050305030304" pitchFamily="18" charset="0"/>
              </a:rPr>
              <a:t>When the value of animation changes, it notifies all the listeners added with </a:t>
            </a:r>
            <a:r>
              <a:rPr lang="en-US" sz="2000" dirty="0" err="1">
                <a:latin typeface="Book Antiqua" panose="02040602050305030304" pitchFamily="18" charset="0"/>
              </a:rPr>
              <a:t>addListener</a:t>
            </a:r>
            <a:r>
              <a:rPr lang="en-US" sz="2000" dirty="0">
                <a:latin typeface="Book Antiqua" panose="02040602050305030304" pitchFamily="18" charset="0"/>
              </a:rPr>
              <a:t>().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err="1" smtClean="0">
                <a:latin typeface="Book Antiqua" panose="02040602050305030304" pitchFamily="18" charset="0"/>
              </a:rPr>
              <a:t>addStatusListener</a:t>
            </a:r>
            <a:r>
              <a:rPr lang="en-US" sz="2000" b="1" dirty="0" smtClean="0">
                <a:latin typeface="Book Antiqua" panose="02040602050305030304" pitchFamily="18" charset="0"/>
              </a:rPr>
              <a:t>(): </a:t>
            </a:r>
            <a:r>
              <a:rPr lang="en-US" sz="2000" dirty="0">
                <a:latin typeface="Book Antiqua" panose="02040602050305030304" pitchFamily="18" charset="0"/>
              </a:rPr>
              <a:t>when the status of the animation changes, it notifies all the listeners added with </a:t>
            </a:r>
            <a:r>
              <a:rPr lang="en-US" sz="2000" dirty="0" err="1">
                <a:latin typeface="Book Antiqua" panose="02040602050305030304" pitchFamily="18" charset="0"/>
              </a:rPr>
              <a:t>addStatusListener</a:t>
            </a:r>
            <a:r>
              <a:rPr lang="en-US" sz="2000" dirty="0">
                <a:latin typeface="Book Antiqua" panose="02040602050305030304" pitchFamily="18" charset="0"/>
              </a:rPr>
              <a:t>().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Book Antiqua" panose="02040602050305030304" pitchFamily="18" charset="0"/>
              </a:rPr>
              <a:t>Animation Controller Class: </a:t>
            </a:r>
            <a:r>
              <a:rPr lang="en-US" sz="2000" dirty="0" smtClean="0">
                <a:latin typeface="Book Antiqua" panose="02040602050305030304" pitchFamily="18" charset="0"/>
              </a:rPr>
              <a:t>This </a:t>
            </a:r>
            <a:r>
              <a:rPr lang="en-US" sz="2000" dirty="0">
                <a:latin typeface="Book Antiqua" panose="02040602050305030304" pitchFamily="18" charset="0"/>
              </a:rPr>
              <a:t>class that allows us to control the animation</a:t>
            </a:r>
            <a:r>
              <a:rPr lang="en-US" sz="2000" dirty="0" smtClean="0">
                <a:latin typeface="Book Antiqua" panose="02040602050305030304" pitchFamily="18" charset="0"/>
              </a:rPr>
              <a:t>. </a:t>
            </a:r>
            <a:r>
              <a:rPr lang="en-US" sz="2000" dirty="0">
                <a:latin typeface="Book Antiqua" panose="02040602050305030304" pitchFamily="18" charset="0"/>
              </a:rPr>
              <a:t>it gives the controlling of start, stop, forward, or repeat of the </a:t>
            </a:r>
            <a:r>
              <a:rPr lang="en-US" sz="2000" dirty="0" smtClean="0">
                <a:latin typeface="Book Antiqua" panose="02040602050305030304" pitchFamily="18" charset="0"/>
              </a:rPr>
              <a:t>animation.</a:t>
            </a:r>
          </a:p>
          <a:p>
            <a:pPr marL="914400" lvl="2" indent="0" algn="ctr">
              <a:lnSpc>
                <a:spcPct val="150000"/>
              </a:lnSpc>
              <a:buNone/>
            </a:pPr>
            <a:r>
              <a:rPr lang="fr-FR" sz="1900" i="1" dirty="0" err="1" smtClean="0">
                <a:latin typeface="Book Antiqua" panose="02040602050305030304" pitchFamily="18" charset="0"/>
              </a:rPr>
              <a:t>animcontroller</a:t>
            </a:r>
            <a:r>
              <a:rPr lang="fr-FR" sz="1900" i="1" dirty="0" smtClean="0">
                <a:latin typeface="Book Antiqua" panose="02040602050305030304" pitchFamily="18" charset="0"/>
              </a:rPr>
              <a:t> = </a:t>
            </a:r>
            <a:r>
              <a:rPr lang="fr-FR" sz="1900" i="1" dirty="0" err="1" smtClean="0">
                <a:latin typeface="Book Antiqua" panose="02040602050305030304" pitchFamily="18" charset="0"/>
              </a:rPr>
              <a:t>AnimationController</a:t>
            </a:r>
            <a:r>
              <a:rPr lang="fr-FR" sz="1900" i="1" dirty="0" smtClean="0">
                <a:latin typeface="Book Antiqua" panose="02040602050305030304" pitchFamily="18" charset="0"/>
              </a:rPr>
              <a:t>(</a:t>
            </a:r>
            <a:r>
              <a:rPr lang="fr-FR" sz="1900" i="1" dirty="0" err="1" smtClean="0">
                <a:latin typeface="Book Antiqua" panose="02040602050305030304" pitchFamily="18" charset="0"/>
              </a:rPr>
              <a:t>vsync</a:t>
            </a:r>
            <a:r>
              <a:rPr lang="fr-FR" sz="1900" i="1" dirty="0" smtClean="0">
                <a:latin typeface="Book Antiqua" panose="02040602050305030304" pitchFamily="18" charset="0"/>
              </a:rPr>
              <a:t>: </a:t>
            </a:r>
            <a:r>
              <a:rPr lang="fr-FR" sz="1900" b="1" i="1" dirty="0" err="1" smtClean="0">
                <a:latin typeface="Book Antiqua" panose="02040602050305030304" pitchFamily="18" charset="0"/>
              </a:rPr>
              <a:t>this</a:t>
            </a:r>
            <a:r>
              <a:rPr lang="fr-FR" sz="1900" i="1" dirty="0" smtClean="0">
                <a:latin typeface="Book Antiqua" panose="02040602050305030304" pitchFamily="18" charset="0"/>
              </a:rPr>
              <a:t>, duration: Duration(</a:t>
            </a:r>
            <a:r>
              <a:rPr lang="fr-FR" sz="1900" i="1" dirty="0" err="1" smtClean="0">
                <a:latin typeface="Book Antiqua" panose="02040602050305030304" pitchFamily="18" charset="0"/>
              </a:rPr>
              <a:t>milliseconds</a:t>
            </a:r>
            <a:r>
              <a:rPr lang="fr-FR" sz="1900" i="1" dirty="0" smtClean="0">
                <a:latin typeface="Book Antiqua" panose="02040602050305030304" pitchFamily="18" charset="0"/>
              </a:rPr>
              <a:t>: 2500));  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2000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Configure Animation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52519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Book Antiqua" panose="02040602050305030304" pitchFamily="18" charset="0"/>
              </a:rPr>
              <a:t>First, instantiate an </a:t>
            </a:r>
            <a:r>
              <a:rPr lang="en-US" sz="2000" b="1" dirty="0" err="1">
                <a:latin typeface="Book Antiqua" panose="02040602050305030304" pitchFamily="18" charset="0"/>
              </a:rPr>
              <a:t>AnimationController</a:t>
            </a:r>
            <a:r>
              <a:rPr lang="en-US" sz="2000" b="1" dirty="0">
                <a:latin typeface="Book Antiqua" panose="02040602050305030304" pitchFamily="18" charset="0"/>
              </a:rPr>
              <a:t> with parameters, such as duration and </a:t>
            </a:r>
            <a:r>
              <a:rPr lang="en-US" sz="2000" b="1" dirty="0" err="1">
                <a:latin typeface="Book Antiqua" panose="02040602050305030304" pitchFamily="18" charset="0"/>
              </a:rPr>
              <a:t>vsync</a:t>
            </a:r>
            <a:r>
              <a:rPr lang="en-US" sz="2000" b="1" dirty="0" smtClean="0">
                <a:latin typeface="Book Antiqua" panose="02040602050305030304" pitchFamily="18" charset="0"/>
              </a:rPr>
              <a:t>.</a:t>
            </a:r>
          </a:p>
          <a:p>
            <a:pPr marL="457200" lvl="1" indent="0" algn="just">
              <a:buNone/>
            </a:pPr>
            <a:r>
              <a:rPr lang="en-GB" sz="1600" i="1" dirty="0">
                <a:latin typeface="Book Antiqua" panose="02040602050305030304" pitchFamily="18" charset="0"/>
              </a:rPr>
              <a:t>Animation&lt;double&gt; animation;  </a:t>
            </a:r>
          </a:p>
          <a:p>
            <a:pPr marL="457200" lvl="1" indent="0" algn="just">
              <a:buNone/>
            </a:pPr>
            <a:r>
              <a:rPr lang="en-GB" sz="1600" i="1" dirty="0" err="1" smtClean="0">
                <a:latin typeface="Book Antiqua" panose="02040602050305030304" pitchFamily="18" charset="0"/>
              </a:rPr>
              <a:t>AnimationController</a:t>
            </a:r>
            <a:r>
              <a:rPr lang="en-GB" sz="1600" i="1" dirty="0">
                <a:latin typeface="Book Antiqua" panose="02040602050305030304" pitchFamily="18" charset="0"/>
              </a:rPr>
              <a:t> </a:t>
            </a:r>
            <a:r>
              <a:rPr lang="en-GB" sz="1600" i="1" dirty="0" err="1">
                <a:latin typeface="Book Antiqua" panose="02040602050305030304" pitchFamily="18" charset="0"/>
              </a:rPr>
              <a:t>animationController</a:t>
            </a:r>
            <a:r>
              <a:rPr lang="en-GB" sz="1600" i="1" dirty="0">
                <a:latin typeface="Book Antiqua" panose="02040602050305030304" pitchFamily="18" charset="0"/>
              </a:rPr>
              <a:t>; </a:t>
            </a:r>
            <a:endParaRPr lang="en-GB" sz="1600" i="1" dirty="0" smtClean="0">
              <a:latin typeface="Book Antiqua" panose="02040602050305030304" pitchFamily="18" charset="0"/>
            </a:endParaRPr>
          </a:p>
          <a:p>
            <a:pPr marL="457200" lvl="1" indent="0" algn="just">
              <a:buNone/>
            </a:pPr>
            <a:r>
              <a:rPr lang="fr-FR" sz="1600" i="1" dirty="0" err="1" smtClean="0">
                <a:latin typeface="Book Antiqua" panose="02040602050305030304" pitchFamily="18" charset="0"/>
              </a:rPr>
              <a:t>animationController</a:t>
            </a:r>
            <a:r>
              <a:rPr lang="fr-FR" sz="1600" i="1" dirty="0">
                <a:latin typeface="Book Antiqua" panose="02040602050305030304" pitchFamily="18" charset="0"/>
              </a:rPr>
              <a:t> = </a:t>
            </a:r>
            <a:r>
              <a:rPr lang="fr-FR" sz="1600" i="1" dirty="0" err="1">
                <a:latin typeface="Book Antiqua" panose="02040602050305030304" pitchFamily="18" charset="0"/>
              </a:rPr>
              <a:t>AnimationController</a:t>
            </a:r>
            <a:r>
              <a:rPr lang="fr-FR" sz="1600" i="1" dirty="0">
                <a:latin typeface="Book Antiqua" panose="02040602050305030304" pitchFamily="18" charset="0"/>
              </a:rPr>
              <a:t>(</a:t>
            </a:r>
            <a:r>
              <a:rPr lang="fr-FR" sz="1600" i="1" dirty="0" err="1">
                <a:latin typeface="Book Antiqua" panose="02040602050305030304" pitchFamily="18" charset="0"/>
              </a:rPr>
              <a:t>vsync</a:t>
            </a:r>
            <a:r>
              <a:rPr lang="fr-FR" sz="1600" i="1" dirty="0">
                <a:latin typeface="Book Antiqua" panose="02040602050305030304" pitchFamily="18" charset="0"/>
              </a:rPr>
              <a:t>: </a:t>
            </a:r>
            <a:r>
              <a:rPr lang="fr-FR" sz="1600" b="1" i="1" dirty="0" err="1">
                <a:latin typeface="Book Antiqua" panose="02040602050305030304" pitchFamily="18" charset="0"/>
              </a:rPr>
              <a:t>this</a:t>
            </a:r>
            <a:r>
              <a:rPr lang="fr-FR" sz="1600" i="1" dirty="0">
                <a:latin typeface="Book Antiqua" panose="02040602050305030304" pitchFamily="18" charset="0"/>
              </a:rPr>
              <a:t>, duration: Duration(</a:t>
            </a:r>
            <a:r>
              <a:rPr lang="fr-FR" sz="1600" i="1" dirty="0" err="1">
                <a:latin typeface="Book Antiqua" panose="02040602050305030304" pitchFamily="18" charset="0"/>
              </a:rPr>
              <a:t>milliseconds</a:t>
            </a:r>
            <a:r>
              <a:rPr lang="fr-FR" sz="1600" i="1" dirty="0">
                <a:latin typeface="Book Antiqua" panose="02040602050305030304" pitchFamily="18" charset="0"/>
              </a:rPr>
              <a:t>: 2500));  </a:t>
            </a:r>
            <a:endParaRPr lang="fr-FR" sz="1600" i="1" dirty="0" smtClean="0">
              <a:latin typeface="Book Antiqua" panose="02040602050305030304" pitchFamily="18" charset="0"/>
            </a:endParaRPr>
          </a:p>
          <a:p>
            <a:pPr marL="457200" lvl="1" indent="0" algn="just">
              <a:buNone/>
            </a:pPr>
            <a:r>
              <a:rPr lang="en-US" sz="1600" dirty="0">
                <a:latin typeface="Book Antiqua" panose="02040602050305030304" pitchFamily="18" charset="0"/>
              </a:rPr>
              <a:t>animation = Tween&lt;</a:t>
            </a:r>
            <a:r>
              <a:rPr lang="en-US" sz="1600" b="1" dirty="0">
                <a:latin typeface="Book Antiqua" panose="02040602050305030304" pitchFamily="18" charset="0"/>
              </a:rPr>
              <a:t>double</a:t>
            </a:r>
            <a:r>
              <a:rPr lang="en-US" sz="1600" dirty="0">
                <a:latin typeface="Book Antiqua" panose="02040602050305030304" pitchFamily="18" charset="0"/>
              </a:rPr>
              <a:t>&gt;(begin: 0.0, end: 1.0).animate(</a:t>
            </a:r>
            <a:r>
              <a:rPr lang="en-US" sz="1600" dirty="0" err="1">
                <a:latin typeface="Book Antiqua" panose="02040602050305030304" pitchFamily="18" charset="0"/>
              </a:rPr>
              <a:t>animationController</a:t>
            </a:r>
            <a:r>
              <a:rPr lang="en-US" sz="1600" dirty="0">
                <a:latin typeface="Book Antiqua" panose="02040602050305030304" pitchFamily="18" charset="0"/>
              </a:rPr>
              <a:t>)</a:t>
            </a:r>
            <a:endParaRPr lang="fr-FR" sz="1600" i="1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Book Antiqua" panose="02040602050305030304" pitchFamily="18" charset="0"/>
              </a:rPr>
              <a:t>Add the required listeners like </a:t>
            </a:r>
            <a:r>
              <a:rPr lang="en-US" sz="2000" b="1" dirty="0" err="1">
                <a:latin typeface="Book Antiqua" panose="02040602050305030304" pitchFamily="18" charset="0"/>
              </a:rPr>
              <a:t>addListener</a:t>
            </a:r>
            <a:r>
              <a:rPr lang="en-US" sz="2000" b="1" dirty="0">
                <a:latin typeface="Book Antiqua" panose="02040602050305030304" pitchFamily="18" charset="0"/>
              </a:rPr>
              <a:t>() or </a:t>
            </a:r>
            <a:r>
              <a:rPr lang="en-US" sz="2000" b="1" dirty="0" err="1">
                <a:latin typeface="Book Antiqua" panose="02040602050305030304" pitchFamily="18" charset="0"/>
              </a:rPr>
              <a:t>addStatusListener</a:t>
            </a:r>
            <a:r>
              <a:rPr lang="en-US" sz="2000" b="1" dirty="0" smtClean="0">
                <a:latin typeface="Book Antiqua" panose="02040602050305030304" pitchFamily="18" charset="0"/>
              </a:rPr>
              <a:t>().</a:t>
            </a:r>
          </a:p>
          <a:p>
            <a:pPr marL="457200" lvl="1" indent="0" algn="just">
              <a:buNone/>
            </a:pPr>
            <a:r>
              <a:rPr lang="en-GB" sz="1600" dirty="0" err="1">
                <a:latin typeface="Book Antiqua" panose="02040602050305030304" pitchFamily="18" charset="0"/>
              </a:rPr>
              <a:t>animation.addListener</a:t>
            </a:r>
            <a:r>
              <a:rPr lang="en-GB" sz="1600" dirty="0">
                <a:latin typeface="Book Antiqua" panose="02040602050305030304" pitchFamily="18" charset="0"/>
              </a:rPr>
              <a:t>((){  </a:t>
            </a:r>
          </a:p>
          <a:p>
            <a:pPr marL="457200" lvl="1" indent="0" algn="just">
              <a:buNone/>
            </a:pPr>
            <a:r>
              <a:rPr lang="en-GB" sz="1600" dirty="0">
                <a:latin typeface="Book Antiqua" panose="02040602050305030304" pitchFamily="18" charset="0"/>
              </a:rPr>
              <a:t>      </a:t>
            </a:r>
            <a:r>
              <a:rPr lang="en-GB" sz="1600" dirty="0" err="1">
                <a:latin typeface="Book Antiqua" panose="02040602050305030304" pitchFamily="18" charset="0"/>
              </a:rPr>
              <a:t>setState</a:t>
            </a:r>
            <a:r>
              <a:rPr lang="en-GB" sz="1600" dirty="0">
                <a:latin typeface="Book Antiqua" panose="02040602050305030304" pitchFamily="18" charset="0"/>
              </a:rPr>
              <a:t>((){  </a:t>
            </a:r>
          </a:p>
          <a:p>
            <a:pPr marL="457200" lvl="1" indent="0" algn="just">
              <a:buNone/>
            </a:pPr>
            <a:r>
              <a:rPr lang="en-GB" sz="1600" dirty="0">
                <a:latin typeface="Book Antiqua" panose="02040602050305030304" pitchFamily="18" charset="0"/>
              </a:rPr>
              <a:t>        print (</a:t>
            </a:r>
            <a:r>
              <a:rPr lang="en-GB" sz="1600" dirty="0" err="1">
                <a:latin typeface="Book Antiqua" panose="02040602050305030304" pitchFamily="18" charset="0"/>
              </a:rPr>
              <a:t>animation.value.toString</a:t>
            </a:r>
            <a:r>
              <a:rPr lang="en-GB" sz="1600" dirty="0">
                <a:latin typeface="Book Antiqua" panose="02040602050305030304" pitchFamily="18" charset="0"/>
              </a:rPr>
              <a:t>());  </a:t>
            </a:r>
          </a:p>
          <a:p>
            <a:pPr marL="457200" lvl="1" indent="0" algn="just">
              <a:buNone/>
            </a:pPr>
            <a:r>
              <a:rPr lang="en-GB" sz="1600" dirty="0">
                <a:latin typeface="Book Antiqua" panose="02040602050305030304" pitchFamily="18" charset="0"/>
              </a:rPr>
              <a:t>      }); </a:t>
            </a:r>
            <a:r>
              <a:rPr lang="en-GB" sz="1600" dirty="0" smtClean="0">
                <a:latin typeface="Book Antiqua" panose="02040602050305030304" pitchFamily="18" charset="0"/>
              </a:rPr>
              <a:t>});</a:t>
            </a:r>
            <a:r>
              <a:rPr lang="en-GB" sz="1600" dirty="0">
                <a:latin typeface="Book Antiqua" panose="02040602050305030304" pitchFamily="18" charset="0"/>
              </a:rPr>
              <a:t>  </a:t>
            </a:r>
            <a:endParaRPr lang="en-GB" sz="1600" dirty="0" smtClean="0">
              <a:latin typeface="Book Antiqua" panose="02040602050305030304" pitchFamily="18" charset="0"/>
            </a:endParaRPr>
          </a:p>
          <a:p>
            <a:pPr marL="457200" lvl="1" indent="0" algn="just">
              <a:buNone/>
            </a:pPr>
            <a:r>
              <a:rPr lang="en-GB" sz="1600" i="1" dirty="0" err="1">
                <a:latin typeface="Book Antiqua" panose="02040602050305030304" pitchFamily="18" charset="0"/>
              </a:rPr>
              <a:t>animation.addStatusListener</a:t>
            </a:r>
            <a:r>
              <a:rPr lang="en-GB" sz="1600" i="1" dirty="0">
                <a:latin typeface="Book Antiqua" panose="02040602050305030304" pitchFamily="18" charset="0"/>
              </a:rPr>
              <a:t>((status){  </a:t>
            </a:r>
          </a:p>
          <a:p>
            <a:pPr marL="457200" lvl="1" indent="0" algn="just">
              <a:buNone/>
            </a:pPr>
            <a:r>
              <a:rPr lang="en-GB" sz="1600" i="1" dirty="0">
                <a:latin typeface="Book Antiqua" panose="02040602050305030304" pitchFamily="18" charset="0"/>
              </a:rPr>
              <a:t>      if(status == </a:t>
            </a:r>
            <a:r>
              <a:rPr lang="en-GB" sz="1600" i="1" dirty="0" err="1">
                <a:latin typeface="Book Antiqua" panose="02040602050305030304" pitchFamily="18" charset="0"/>
              </a:rPr>
              <a:t>AnimationStatus.completed</a:t>
            </a:r>
            <a:r>
              <a:rPr lang="en-GB" sz="1600" i="1" dirty="0">
                <a:latin typeface="Book Antiqua" panose="02040602050305030304" pitchFamily="18" charset="0"/>
              </a:rPr>
              <a:t>){  </a:t>
            </a:r>
          </a:p>
          <a:p>
            <a:pPr marL="457200" lvl="1" indent="0" algn="just">
              <a:buNone/>
            </a:pPr>
            <a:r>
              <a:rPr lang="en-GB" sz="1600" i="1" dirty="0">
                <a:latin typeface="Book Antiqua" panose="02040602050305030304" pitchFamily="18" charset="0"/>
              </a:rPr>
              <a:t>        </a:t>
            </a:r>
            <a:r>
              <a:rPr lang="en-GB" sz="1600" i="1" dirty="0" err="1">
                <a:latin typeface="Book Antiqua" panose="02040602050305030304" pitchFamily="18" charset="0"/>
              </a:rPr>
              <a:t>animationController.reverse</a:t>
            </a:r>
            <a:r>
              <a:rPr lang="en-GB" sz="1600" i="1" dirty="0">
                <a:latin typeface="Book Antiqua" panose="02040602050305030304" pitchFamily="18" charset="0"/>
              </a:rPr>
              <a:t>();  </a:t>
            </a:r>
          </a:p>
          <a:p>
            <a:pPr marL="457200" lvl="1" indent="0" algn="just">
              <a:buNone/>
            </a:pPr>
            <a:r>
              <a:rPr lang="en-GB" sz="1600" i="1" dirty="0">
                <a:latin typeface="Book Antiqua" panose="02040602050305030304" pitchFamily="18" charset="0"/>
              </a:rPr>
              <a:t>      } else if(status == </a:t>
            </a:r>
            <a:r>
              <a:rPr lang="en-GB" sz="1600" i="1" dirty="0" err="1">
                <a:latin typeface="Book Antiqua" panose="02040602050305030304" pitchFamily="18" charset="0"/>
              </a:rPr>
              <a:t>AnimationStatus.dismissed</a:t>
            </a:r>
            <a:r>
              <a:rPr lang="en-GB" sz="1600" i="1" dirty="0">
                <a:latin typeface="Book Antiqua" panose="02040602050305030304" pitchFamily="18" charset="0"/>
              </a:rPr>
              <a:t>) {  </a:t>
            </a:r>
          </a:p>
          <a:p>
            <a:pPr marL="457200" lvl="1" indent="0" algn="just">
              <a:buNone/>
            </a:pPr>
            <a:r>
              <a:rPr lang="en-GB" sz="1600" i="1" dirty="0">
                <a:latin typeface="Book Antiqua" panose="02040602050305030304" pitchFamily="18" charset="0"/>
              </a:rPr>
              <a:t>        </a:t>
            </a:r>
            <a:r>
              <a:rPr lang="en-GB" sz="1600" i="1" dirty="0" err="1">
                <a:latin typeface="Book Antiqua" panose="02040602050305030304" pitchFamily="18" charset="0"/>
              </a:rPr>
              <a:t>animationController.forward</a:t>
            </a:r>
            <a:r>
              <a:rPr lang="en-GB" sz="1600" i="1" dirty="0">
                <a:latin typeface="Book Antiqua" panose="02040602050305030304" pitchFamily="18" charset="0"/>
              </a:rPr>
              <a:t>();  </a:t>
            </a:r>
          </a:p>
          <a:p>
            <a:pPr marL="457200" lvl="1" indent="0" algn="just">
              <a:buNone/>
            </a:pPr>
            <a:r>
              <a:rPr lang="en-GB" sz="1600" i="1" dirty="0">
                <a:latin typeface="Book Antiqua" panose="02040602050305030304" pitchFamily="18" charset="0"/>
              </a:rPr>
              <a:t>        } }); </a:t>
            </a:r>
            <a:r>
              <a:rPr lang="en-GB" dirty="0">
                <a:latin typeface="Book Antiqua" panose="02040602050305030304" pitchFamily="18" charset="0"/>
              </a:rPr>
              <a:t> 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Configure </a:t>
            </a:r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Animation cont. . .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Book Antiqua" panose="02040602050305030304" pitchFamily="18" charset="0"/>
              </a:rPr>
              <a:t>Start the </a:t>
            </a:r>
            <a:r>
              <a:rPr lang="en-GB" sz="3200" dirty="0" smtClean="0">
                <a:latin typeface="Book Antiqua" panose="02040602050305030304" pitchFamily="18" charset="0"/>
              </a:rPr>
              <a:t>Animation.</a:t>
            </a:r>
            <a:endParaRPr lang="en-GB" sz="3200" dirty="0" smtClean="0">
              <a:latin typeface="Book Antiqua" panose="02040602050305030304" pitchFamily="18" charset="0"/>
            </a:endParaRPr>
          </a:p>
          <a:p>
            <a:pPr marL="914400" lvl="2" indent="0">
              <a:buNone/>
            </a:pPr>
            <a:r>
              <a:rPr lang="en-GB" sz="2400" i="1" dirty="0" err="1">
                <a:latin typeface="Book Antiqua" panose="02040602050305030304" pitchFamily="18" charset="0"/>
              </a:rPr>
              <a:t>animationController.forward</a:t>
            </a:r>
            <a:r>
              <a:rPr lang="en-GB" sz="2400" i="1" dirty="0">
                <a:latin typeface="Book Antiqua" panose="02040602050305030304" pitchFamily="18" charset="0"/>
              </a:rPr>
              <a:t>();  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=""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=""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     Animation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Book Antiqua" panose="02040602050305030304" pitchFamily="18" charset="0"/>
              </a:rPr>
              <a:t>Curved Animation: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The curved animation is very useful when you need to apply a non-linear curve with an animation object. Thus, it defines the animation's progress as a non-linear curve.</a:t>
            </a:r>
            <a:endParaRPr lang="en-US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Book Antiqua" panose="02040602050305030304" pitchFamily="18" charset="0"/>
              </a:rPr>
              <a:t>Hero Animation</a:t>
            </a:r>
            <a:r>
              <a:rPr lang="en-US" dirty="0" smtClean="0">
                <a:latin typeface="Book Antiqua" panose="02040602050305030304" pitchFamily="18" charset="0"/>
              </a:rPr>
              <a:t>: </a:t>
            </a:r>
            <a:r>
              <a:rPr lang="en-US" dirty="0">
                <a:latin typeface="Book Antiqua" panose="02040602050305030304" pitchFamily="18" charset="0"/>
              </a:rPr>
              <a:t>A hero animation is a type of animation where an element of one screen </a:t>
            </a:r>
            <a:r>
              <a:rPr lang="en-US" b="1" dirty="0">
                <a:latin typeface="Book Antiqua" panose="02040602050305030304" pitchFamily="18" charset="0"/>
              </a:rPr>
              <a:t>flies</a:t>
            </a:r>
            <a:r>
              <a:rPr lang="en-US" dirty="0">
                <a:latin typeface="Book Antiqua" panose="02040602050305030304" pitchFamily="18" charset="0"/>
              </a:rPr>
              <a:t> to a new screen when the app goes to the next page. </a:t>
            </a: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5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6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6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8" y="5203766"/>
            <a:ext cx="1602969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9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9" y="612531"/>
            <a:ext cx="3026751" cy="899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3" y="6433626"/>
            <a:ext cx="4114800" cy="365125"/>
          </a:xfrm>
        </p:spPr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" y="382146"/>
            <a:ext cx="11125201" cy="60587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31620" y="2393635"/>
            <a:ext cx="563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</a:t>
            </a:r>
          </a:p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315700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275</Words>
  <Application>Microsoft Office PowerPoint</Application>
  <PresentationFormat>Widescreen</PresentationFormat>
  <Paragraphs>59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Wingdings</vt:lpstr>
      <vt:lpstr>Office Theme</vt:lpstr>
      <vt:lpstr>PowerPoint Presentation</vt:lpstr>
      <vt:lpstr>Animation</vt:lpstr>
      <vt:lpstr>Animation cont. . .</vt:lpstr>
      <vt:lpstr>      Animation Classes</vt:lpstr>
      <vt:lpstr>Configure Animation</vt:lpstr>
      <vt:lpstr>Configure Animation cont. . .</vt:lpstr>
      <vt:lpstr>     Animation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Hammad Ahmad</cp:lastModifiedBy>
  <cp:revision>56</cp:revision>
  <dcterms:created xsi:type="dcterms:W3CDTF">2022-04-06T09:07:20Z</dcterms:created>
  <dcterms:modified xsi:type="dcterms:W3CDTF">2022-05-18T10:32:44Z</dcterms:modified>
</cp:coreProperties>
</file>