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2" r:id="rId4"/>
    <p:sldId id="263" r:id="rId5"/>
    <p:sldId id="264" r:id="rId6"/>
    <p:sldId id="301" r:id="rId7"/>
    <p:sldId id="265" r:id="rId8"/>
    <p:sldId id="266" r:id="rId9"/>
    <p:sldId id="30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985E"/>
    <a:srgbClr val="0296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FA061F-5945-4858-A547-239B8D0C13AD}" v="56" dt="2022-04-06T12:03:49.5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4" d="100"/>
          <a:sy n="74" d="100"/>
        </p:scale>
        <p:origin x="54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929D73-9A87-44BA-87AF-7C64578B240F}" type="datetimeFigureOut">
              <a:rPr lang="en-US" smtClean="0"/>
              <a:t>5/18/2022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556B15-0856-4121-AAB7-C8F0CBDE875A}" type="slidenum">
              <a:rPr lang="en-US" smtClean="0"/>
              <a:t>‹#›</a:t>
            </a:fld>
            <a:endParaRPr lang="en-US"/>
          </a:p>
        </p:txBody>
      </p:sp>
    </p:spTree>
    <p:extLst>
      <p:ext uri="{BB962C8B-B14F-4D97-AF65-F5344CB8AC3E}">
        <p14:creationId xmlns:p14="http://schemas.microsoft.com/office/powerpoint/2010/main" val="4125801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556B15-0856-4121-AAB7-C8F0CBDE875A}" type="slidenum">
              <a:rPr lang="en-US" smtClean="0"/>
              <a:t>4</a:t>
            </a:fld>
            <a:endParaRPr lang="en-US"/>
          </a:p>
        </p:txBody>
      </p:sp>
    </p:spTree>
    <p:extLst>
      <p:ext uri="{BB962C8B-B14F-4D97-AF65-F5344CB8AC3E}">
        <p14:creationId xmlns:p14="http://schemas.microsoft.com/office/powerpoint/2010/main" val="2299511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556B15-0856-4121-AAB7-C8F0CBDE875A}" type="slidenum">
              <a:rPr lang="en-US" smtClean="0"/>
              <a:t>8</a:t>
            </a:fld>
            <a:endParaRPr lang="en-US"/>
          </a:p>
        </p:txBody>
      </p:sp>
    </p:spTree>
    <p:extLst>
      <p:ext uri="{BB962C8B-B14F-4D97-AF65-F5344CB8AC3E}">
        <p14:creationId xmlns:p14="http://schemas.microsoft.com/office/powerpoint/2010/main" val="4188948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B86AA8-458E-4A4F-AD13-B0B04124F6C3}" type="datetime1">
              <a:rPr lang="en-US" smtClean="0"/>
              <a:t>5/18/2022</a:t>
            </a:fld>
            <a:endParaRPr lang="en-US"/>
          </a:p>
        </p:txBody>
      </p:sp>
      <p:sp>
        <p:nvSpPr>
          <p:cNvPr id="5" name="Footer Placeholder 4"/>
          <p:cNvSpPr>
            <a:spLocks noGrp="1"/>
          </p:cNvSpPr>
          <p:nvPr>
            <p:ph type="ftr" sz="quarter" idx="11"/>
          </p:nvPr>
        </p:nvSpPr>
        <p:spPr/>
        <p:txBody>
          <a:bodyPr/>
          <a:lstStyle/>
          <a:p>
            <a:r>
              <a:rPr lang="en-US" smtClean="0"/>
              <a:t>IT Industry-Academia Bridge Program</a:t>
            </a:r>
            <a:endParaRPr lang="en-US"/>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17208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92C7A2-8CE1-4A33-83B2-49624AB38BC9}" type="datetime1">
              <a:rPr lang="en-US" smtClean="0"/>
              <a:t>5/18/2022</a:t>
            </a:fld>
            <a:endParaRPr lang="en-US"/>
          </a:p>
        </p:txBody>
      </p:sp>
      <p:sp>
        <p:nvSpPr>
          <p:cNvPr id="5" name="Footer Placeholder 4"/>
          <p:cNvSpPr>
            <a:spLocks noGrp="1"/>
          </p:cNvSpPr>
          <p:nvPr>
            <p:ph type="ftr" sz="quarter" idx="11"/>
          </p:nvPr>
        </p:nvSpPr>
        <p:spPr/>
        <p:txBody>
          <a:bodyPr/>
          <a:lstStyle/>
          <a:p>
            <a:r>
              <a:rPr lang="en-US" smtClean="0"/>
              <a:t>IT Industry-Academia Bridge Program</a:t>
            </a:r>
            <a:endParaRPr lang="en-US"/>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4270678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854C9B-22E6-44DE-9981-73455F6EBED3}" type="datetime1">
              <a:rPr lang="en-US" smtClean="0"/>
              <a:t>5/18/2022</a:t>
            </a:fld>
            <a:endParaRPr lang="en-US"/>
          </a:p>
        </p:txBody>
      </p:sp>
      <p:sp>
        <p:nvSpPr>
          <p:cNvPr id="5" name="Footer Placeholder 4"/>
          <p:cNvSpPr>
            <a:spLocks noGrp="1"/>
          </p:cNvSpPr>
          <p:nvPr>
            <p:ph type="ftr" sz="quarter" idx="11"/>
          </p:nvPr>
        </p:nvSpPr>
        <p:spPr/>
        <p:txBody>
          <a:bodyPr/>
          <a:lstStyle/>
          <a:p>
            <a:r>
              <a:rPr lang="en-US" smtClean="0"/>
              <a:t>IT Industry-Academia Bridge Program</a:t>
            </a:r>
            <a:endParaRPr lang="en-US"/>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757994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5E3EB9-6B3E-4CC0-A2CB-6B1ED04CBAE1}" type="datetime1">
              <a:rPr lang="en-US" smtClean="0"/>
              <a:t>5/18/2022</a:t>
            </a:fld>
            <a:endParaRPr lang="en-US"/>
          </a:p>
        </p:txBody>
      </p:sp>
      <p:sp>
        <p:nvSpPr>
          <p:cNvPr id="5" name="Footer Placeholder 4"/>
          <p:cNvSpPr>
            <a:spLocks noGrp="1"/>
          </p:cNvSpPr>
          <p:nvPr>
            <p:ph type="ftr" sz="quarter" idx="11"/>
          </p:nvPr>
        </p:nvSpPr>
        <p:spPr/>
        <p:txBody>
          <a:bodyPr/>
          <a:lstStyle/>
          <a:p>
            <a:r>
              <a:rPr lang="en-US" smtClean="0"/>
              <a:t>IT Industry-Academia Bridge Program</a:t>
            </a:r>
            <a:endParaRPr lang="en-US"/>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23877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E772BE-3B88-4448-9D14-22C5EB54937F}" type="datetime1">
              <a:rPr lang="en-US" smtClean="0"/>
              <a:t>5/18/2022</a:t>
            </a:fld>
            <a:endParaRPr lang="en-US"/>
          </a:p>
        </p:txBody>
      </p:sp>
      <p:sp>
        <p:nvSpPr>
          <p:cNvPr id="5" name="Footer Placeholder 4"/>
          <p:cNvSpPr>
            <a:spLocks noGrp="1"/>
          </p:cNvSpPr>
          <p:nvPr>
            <p:ph type="ftr" sz="quarter" idx="11"/>
          </p:nvPr>
        </p:nvSpPr>
        <p:spPr/>
        <p:txBody>
          <a:bodyPr/>
          <a:lstStyle/>
          <a:p>
            <a:r>
              <a:rPr lang="en-US" smtClean="0"/>
              <a:t>IT Industry-Academia Bridge Program</a:t>
            </a:r>
            <a:endParaRPr lang="en-US"/>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174599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2100554-2FC9-4002-A79E-635AA29674D6}" type="datetime1">
              <a:rPr lang="en-US" smtClean="0"/>
              <a:t>5/18/2022</a:t>
            </a:fld>
            <a:endParaRPr lang="en-US"/>
          </a:p>
        </p:txBody>
      </p:sp>
      <p:sp>
        <p:nvSpPr>
          <p:cNvPr id="6" name="Footer Placeholder 5"/>
          <p:cNvSpPr>
            <a:spLocks noGrp="1"/>
          </p:cNvSpPr>
          <p:nvPr>
            <p:ph type="ftr" sz="quarter" idx="11"/>
          </p:nvPr>
        </p:nvSpPr>
        <p:spPr/>
        <p:txBody>
          <a:bodyPr/>
          <a:lstStyle/>
          <a:p>
            <a:r>
              <a:rPr lang="en-US" smtClean="0"/>
              <a:t>IT Industry-Academia Bridge Program</a:t>
            </a:r>
            <a:endParaRPr lang="en-US"/>
          </a:p>
        </p:txBody>
      </p:sp>
      <p:sp>
        <p:nvSpPr>
          <p:cNvPr id="7" name="Slide Number Placeholder 6"/>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4017857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A03513-869C-4A96-8299-A1139FD2C595}" type="datetime1">
              <a:rPr lang="en-US" smtClean="0"/>
              <a:t>5/18/2022</a:t>
            </a:fld>
            <a:endParaRPr lang="en-US"/>
          </a:p>
        </p:txBody>
      </p:sp>
      <p:sp>
        <p:nvSpPr>
          <p:cNvPr id="8" name="Footer Placeholder 7"/>
          <p:cNvSpPr>
            <a:spLocks noGrp="1"/>
          </p:cNvSpPr>
          <p:nvPr>
            <p:ph type="ftr" sz="quarter" idx="11"/>
          </p:nvPr>
        </p:nvSpPr>
        <p:spPr/>
        <p:txBody>
          <a:bodyPr/>
          <a:lstStyle/>
          <a:p>
            <a:r>
              <a:rPr lang="en-US" smtClean="0"/>
              <a:t>IT Industry-Academia Bridge Program</a:t>
            </a:r>
            <a:endParaRPr lang="en-US"/>
          </a:p>
        </p:txBody>
      </p:sp>
      <p:sp>
        <p:nvSpPr>
          <p:cNvPr id="9" name="Slide Number Placeholder 8"/>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749068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31D81E-083C-45EE-B807-4E79B9577858}" type="datetime1">
              <a:rPr lang="en-US" smtClean="0"/>
              <a:t>5/18/2022</a:t>
            </a:fld>
            <a:endParaRPr lang="en-US"/>
          </a:p>
        </p:txBody>
      </p:sp>
      <p:sp>
        <p:nvSpPr>
          <p:cNvPr id="4" name="Footer Placeholder 3"/>
          <p:cNvSpPr>
            <a:spLocks noGrp="1"/>
          </p:cNvSpPr>
          <p:nvPr>
            <p:ph type="ftr" sz="quarter" idx="11"/>
          </p:nvPr>
        </p:nvSpPr>
        <p:spPr/>
        <p:txBody>
          <a:bodyPr/>
          <a:lstStyle/>
          <a:p>
            <a:r>
              <a:rPr lang="en-US" smtClean="0"/>
              <a:t>IT Industry-Academia Bridge Program</a:t>
            </a:r>
            <a:endParaRPr lang="en-US"/>
          </a:p>
        </p:txBody>
      </p:sp>
      <p:sp>
        <p:nvSpPr>
          <p:cNvPr id="5" name="Slide Number Placeholder 4"/>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217094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81299-554B-48CC-965A-BF4495463D1B}" type="datetime1">
              <a:rPr lang="en-US" smtClean="0"/>
              <a:t>5/18/2022</a:t>
            </a:fld>
            <a:endParaRPr lang="en-US"/>
          </a:p>
        </p:txBody>
      </p:sp>
      <p:sp>
        <p:nvSpPr>
          <p:cNvPr id="3" name="Footer Placeholder 2"/>
          <p:cNvSpPr>
            <a:spLocks noGrp="1"/>
          </p:cNvSpPr>
          <p:nvPr>
            <p:ph type="ftr" sz="quarter" idx="11"/>
          </p:nvPr>
        </p:nvSpPr>
        <p:spPr/>
        <p:txBody>
          <a:bodyPr/>
          <a:lstStyle/>
          <a:p>
            <a:r>
              <a:rPr lang="en-US" smtClean="0"/>
              <a:t>IT Industry-Academia Bridge Program</a:t>
            </a:r>
            <a:endParaRPr lang="en-US"/>
          </a:p>
        </p:txBody>
      </p:sp>
      <p:sp>
        <p:nvSpPr>
          <p:cNvPr id="4" name="Slide Number Placeholder 3"/>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440596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9580748-8DD1-475E-B624-BDEAED64B0BF}" type="datetime1">
              <a:rPr lang="en-US" smtClean="0"/>
              <a:t>5/18/2022</a:t>
            </a:fld>
            <a:endParaRPr lang="en-US"/>
          </a:p>
        </p:txBody>
      </p:sp>
      <p:sp>
        <p:nvSpPr>
          <p:cNvPr id="6" name="Footer Placeholder 5"/>
          <p:cNvSpPr>
            <a:spLocks noGrp="1"/>
          </p:cNvSpPr>
          <p:nvPr>
            <p:ph type="ftr" sz="quarter" idx="11"/>
          </p:nvPr>
        </p:nvSpPr>
        <p:spPr/>
        <p:txBody>
          <a:bodyPr/>
          <a:lstStyle/>
          <a:p>
            <a:r>
              <a:rPr lang="en-US" smtClean="0"/>
              <a:t>IT Industry-Academia Bridge Program</a:t>
            </a:r>
            <a:endParaRPr lang="en-US"/>
          </a:p>
        </p:txBody>
      </p:sp>
      <p:sp>
        <p:nvSpPr>
          <p:cNvPr id="7" name="Slide Number Placeholder 6"/>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1847591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595C81-ABA7-4EA6-9A2B-7847E819BF33}" type="datetime1">
              <a:rPr lang="en-US" smtClean="0"/>
              <a:t>5/18/2022</a:t>
            </a:fld>
            <a:endParaRPr lang="en-US"/>
          </a:p>
        </p:txBody>
      </p:sp>
      <p:sp>
        <p:nvSpPr>
          <p:cNvPr id="6" name="Footer Placeholder 5"/>
          <p:cNvSpPr>
            <a:spLocks noGrp="1"/>
          </p:cNvSpPr>
          <p:nvPr>
            <p:ph type="ftr" sz="quarter" idx="11"/>
          </p:nvPr>
        </p:nvSpPr>
        <p:spPr/>
        <p:txBody>
          <a:bodyPr/>
          <a:lstStyle/>
          <a:p>
            <a:r>
              <a:rPr lang="en-US" smtClean="0"/>
              <a:t>IT Industry-Academia Bridge Program</a:t>
            </a:r>
            <a:endParaRPr lang="en-US"/>
          </a:p>
        </p:txBody>
      </p:sp>
      <p:sp>
        <p:nvSpPr>
          <p:cNvPr id="7" name="Slide Number Placeholder 6"/>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362963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937246-9EE9-4ECB-8BB3-D1F347E5C363}" type="datetime1">
              <a:rPr lang="en-US" smtClean="0"/>
              <a:t>5/18/2022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IT Industry-Academia Bridge Program</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6EE78D-3A55-4166-9906-926CAD5E0DCA}" type="slidenum">
              <a:rPr lang="en-US" smtClean="0"/>
              <a:t>‹#›</a:t>
            </a:fld>
            <a:endParaRPr lang="en-US"/>
          </a:p>
        </p:txBody>
      </p:sp>
    </p:spTree>
    <p:extLst>
      <p:ext uri="{BB962C8B-B14F-4D97-AF65-F5344CB8AC3E}">
        <p14:creationId xmlns:p14="http://schemas.microsoft.com/office/powerpoint/2010/main" val="1910015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8909538" y="3133898"/>
            <a:ext cx="3375287" cy="3724102"/>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42185" y="5287348"/>
            <a:ext cx="2567353" cy="102796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8437" y="5434441"/>
            <a:ext cx="1060999" cy="88087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407" y="5434441"/>
            <a:ext cx="2975931" cy="880876"/>
          </a:xfrm>
          <a:prstGeom prst="rect">
            <a:avLst/>
          </a:prstGeom>
        </p:spPr>
      </p:pic>
      <p:sp>
        <p:nvSpPr>
          <p:cNvPr id="10" name="TextBox 9"/>
          <p:cNvSpPr txBox="1"/>
          <p:nvPr/>
        </p:nvSpPr>
        <p:spPr>
          <a:xfrm>
            <a:off x="1033412" y="2142513"/>
            <a:ext cx="8290891" cy="923330"/>
          </a:xfrm>
          <a:prstGeom prst="rect">
            <a:avLst/>
          </a:prstGeom>
          <a:noFill/>
        </p:spPr>
        <p:txBody>
          <a:bodyPr wrap="square" rtlCol="0">
            <a:spAutoFit/>
          </a:bodyPr>
          <a:lstStyle/>
          <a:p>
            <a:r>
              <a:rPr lang="en-US" sz="5400" b="1" dirty="0" smtClean="0">
                <a:latin typeface="Book Antiqua" panose="02040602050305030304" pitchFamily="18" charset="0"/>
              </a:rPr>
              <a:t>Navigation and Routes</a:t>
            </a:r>
            <a:endParaRPr lang="en-US" sz="5400" b="1" dirty="0">
              <a:latin typeface="Book Antiqua" panose="02040602050305030304" pitchFamily="18" charset="0"/>
            </a:endParaRPr>
          </a:p>
        </p:txBody>
      </p:sp>
      <p:sp>
        <p:nvSpPr>
          <p:cNvPr id="2" name="Footer Placeholder 1"/>
          <p:cNvSpPr>
            <a:spLocks noGrp="1"/>
          </p:cNvSpPr>
          <p:nvPr>
            <p:ph type="ftr" sz="quarter" idx="11"/>
          </p:nvPr>
        </p:nvSpPr>
        <p:spPr>
          <a:xfrm>
            <a:off x="4038600" y="6446503"/>
            <a:ext cx="4114800" cy="365125"/>
          </a:xfrm>
        </p:spPr>
        <p:txBody>
          <a:bodyPr/>
          <a:lstStyle/>
          <a:p>
            <a:r>
              <a:rPr lang="en-US" smtClean="0"/>
              <a:t>IT Industry-Academia Bridge Program</a:t>
            </a:r>
            <a:endParaRPr lang="en-US"/>
          </a:p>
        </p:txBody>
      </p:sp>
    </p:spTree>
    <p:extLst>
      <p:ext uri="{BB962C8B-B14F-4D97-AF65-F5344CB8AC3E}">
        <p14:creationId xmlns:p14="http://schemas.microsoft.com/office/powerpoint/2010/main" val="262308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normAutofit/>
          </a:bodyPr>
          <a:lstStyle/>
          <a:p>
            <a:r>
              <a:rPr lang="en-US" sz="4000" b="1" dirty="0">
                <a:latin typeface="Book Antiqua" panose="02040602050305030304" pitchFamily="18" charset="0"/>
                <a:ea typeface="+mn-ea"/>
                <a:cs typeface="+mn-cs"/>
              </a:rPr>
              <a:t>Navigation and </a:t>
            </a:r>
            <a:r>
              <a:rPr lang="en-US" sz="4000" b="1" dirty="0">
                <a:latin typeface="Book Antiqua" panose="02040602050305030304" pitchFamily="18" charset="0"/>
                <a:ea typeface="+mn-ea"/>
                <a:cs typeface="+mn-cs"/>
              </a:rPr>
              <a:t>Routes</a:t>
            </a:r>
            <a:endParaRPr lang="en-GB" sz="4000" b="1" dirty="0">
              <a:latin typeface="Book Antiqua" panose="02040602050305030304" pitchFamily="18" charset="0"/>
              <a:ea typeface="+mn-ea"/>
              <a:cs typeface="+mn-cs"/>
            </a:endParaRPr>
          </a:p>
        </p:txBody>
      </p:sp>
      <p:sp>
        <p:nvSpPr>
          <p:cNvPr id="7" name="Content Placeholder 6"/>
          <p:cNvSpPr>
            <a:spLocks noGrp="1"/>
          </p:cNvSpPr>
          <p:nvPr>
            <p:ph idx="1"/>
          </p:nvPr>
        </p:nvSpPr>
        <p:spPr/>
        <p:txBody>
          <a:bodyPr>
            <a:normAutofit fontScale="92500" lnSpcReduction="10000"/>
          </a:bodyPr>
          <a:lstStyle/>
          <a:p>
            <a:pPr marL="0" indent="0" algn="just">
              <a:lnSpc>
                <a:spcPct val="150000"/>
              </a:lnSpc>
              <a:buNone/>
            </a:pPr>
            <a:r>
              <a:rPr lang="en-US" sz="2400" dirty="0">
                <a:latin typeface="Book Antiqua" panose="02040602050305030304" pitchFamily="18" charset="0"/>
              </a:rPr>
              <a:t>Every mobile application contains several screens and pages and each screen/pages known as routes (Activity in Android, and </a:t>
            </a:r>
            <a:r>
              <a:rPr lang="en-US" sz="2400" dirty="0" err="1">
                <a:latin typeface="Book Antiqua" panose="02040602050305030304" pitchFamily="18" charset="0"/>
              </a:rPr>
              <a:t>ViewController</a:t>
            </a:r>
            <a:r>
              <a:rPr lang="en-US" sz="2400" dirty="0">
                <a:latin typeface="Book Antiqua" panose="02040602050305030304" pitchFamily="18" charset="0"/>
              </a:rPr>
              <a:t> in </a:t>
            </a:r>
            <a:r>
              <a:rPr lang="en-US" sz="2400" dirty="0" err="1">
                <a:latin typeface="Book Antiqua" panose="02040602050305030304" pitchFamily="18" charset="0"/>
              </a:rPr>
              <a:t>iOS</a:t>
            </a:r>
            <a:r>
              <a:rPr lang="en-US" sz="2400" dirty="0">
                <a:latin typeface="Book Antiqua" panose="02040602050305030304" pitchFamily="18" charset="0"/>
              </a:rPr>
              <a:t>). </a:t>
            </a:r>
            <a:endParaRPr lang="en-US" sz="2400" dirty="0" smtClean="0">
              <a:latin typeface="Book Antiqua" panose="02040602050305030304" pitchFamily="18" charset="0"/>
            </a:endParaRPr>
          </a:p>
          <a:p>
            <a:pPr marL="0" indent="0" algn="just">
              <a:lnSpc>
                <a:spcPct val="150000"/>
              </a:lnSpc>
              <a:buNone/>
            </a:pPr>
            <a:r>
              <a:rPr lang="en-US" sz="2400" dirty="0">
                <a:latin typeface="Book Antiqua" panose="02040602050305030304" pitchFamily="18" charset="0"/>
              </a:rPr>
              <a:t>In any mobile app, navigating to different pages defines the workflow of the application, and the way to handle the navigation is known as routing.</a:t>
            </a:r>
            <a:endParaRPr lang="en-GB" sz="2400" dirty="0">
              <a:latin typeface="Book Antiqua" panose="02040602050305030304" pitchFamily="18" charset="0"/>
            </a:endParaRPr>
          </a:p>
          <a:p>
            <a:pPr marL="0" indent="0" algn="just">
              <a:lnSpc>
                <a:spcPct val="150000"/>
              </a:lnSpc>
              <a:buNone/>
            </a:pPr>
            <a:r>
              <a:rPr lang="en-US" sz="2400" dirty="0" smtClean="0">
                <a:latin typeface="Book Antiqua" panose="02040602050305030304" pitchFamily="18" charset="0"/>
              </a:rPr>
              <a:t>To </a:t>
            </a:r>
            <a:r>
              <a:rPr lang="en-US" sz="2400" dirty="0">
                <a:latin typeface="Book Antiqua" panose="02040602050305030304" pitchFamily="18" charset="0"/>
              </a:rPr>
              <a:t>navigate between two </a:t>
            </a:r>
            <a:r>
              <a:rPr lang="en-US" sz="2400" dirty="0" smtClean="0">
                <a:latin typeface="Book Antiqua" panose="02040602050305030304" pitchFamily="18" charset="0"/>
              </a:rPr>
              <a:t>routes, </a:t>
            </a:r>
            <a:r>
              <a:rPr lang="en-US" sz="2400" dirty="0">
                <a:latin typeface="Book Antiqua" panose="02040602050305030304" pitchFamily="18" charset="0"/>
              </a:rPr>
              <a:t>Flutter provides a basic routing class </a:t>
            </a:r>
            <a:r>
              <a:rPr lang="en-US" sz="2400" b="1" dirty="0" err="1" smtClean="0">
                <a:latin typeface="Book Antiqua" panose="02040602050305030304" pitchFamily="18" charset="0"/>
              </a:rPr>
              <a:t>MaterialPageRoute</a:t>
            </a:r>
            <a:r>
              <a:rPr lang="en-US" sz="2400" b="1" dirty="0" smtClean="0">
                <a:latin typeface="Book Antiqua" panose="02040602050305030304" pitchFamily="18" charset="0"/>
              </a:rPr>
              <a:t> </a:t>
            </a:r>
            <a:r>
              <a:rPr lang="en-GB" sz="2400" dirty="0">
                <a:latin typeface="Book Antiqua" panose="02040602050305030304" pitchFamily="18" charset="0"/>
              </a:rPr>
              <a:t>and two </a:t>
            </a:r>
            <a:r>
              <a:rPr lang="en-GB" sz="2400" dirty="0" smtClean="0">
                <a:latin typeface="Book Antiqua" panose="02040602050305030304" pitchFamily="18" charset="0"/>
              </a:rPr>
              <a:t>methods</a:t>
            </a:r>
          </a:p>
          <a:p>
            <a:pPr marL="971550" lvl="1" indent="-514350" algn="just">
              <a:lnSpc>
                <a:spcPct val="150000"/>
              </a:lnSpc>
              <a:buFont typeface="+mj-lt"/>
              <a:buAutoNum type="arabicPeriod"/>
            </a:pPr>
            <a:r>
              <a:rPr lang="en-GB" sz="2000" b="1" dirty="0" err="1">
                <a:latin typeface="Book Antiqua" panose="02040602050305030304" pitchFamily="18" charset="0"/>
              </a:rPr>
              <a:t>Navigator.push</a:t>
            </a:r>
            <a:r>
              <a:rPr lang="en-GB" sz="2000" b="1" dirty="0" smtClean="0">
                <a:latin typeface="Book Antiqua" panose="02040602050305030304" pitchFamily="18" charset="0"/>
              </a:rPr>
              <a:t>()</a:t>
            </a:r>
          </a:p>
          <a:p>
            <a:pPr marL="971550" lvl="1" indent="-514350" algn="just">
              <a:lnSpc>
                <a:spcPct val="150000"/>
              </a:lnSpc>
              <a:buFont typeface="+mj-lt"/>
              <a:buAutoNum type="arabicPeriod"/>
            </a:pPr>
            <a:r>
              <a:rPr lang="en-GB" sz="2000" b="1" dirty="0" err="1">
                <a:latin typeface="Book Antiqua" panose="02040602050305030304" pitchFamily="18" charset="0"/>
              </a:rPr>
              <a:t>Navigator.pop</a:t>
            </a:r>
            <a:r>
              <a:rPr lang="en-GB" sz="2000" b="1" dirty="0">
                <a:latin typeface="Book Antiqua" panose="02040602050305030304" pitchFamily="18" charset="0"/>
              </a:rPr>
              <a:t>()</a:t>
            </a:r>
            <a:endParaRPr lang="en-GB" sz="2000" dirty="0">
              <a:latin typeface="Book Antiqua" panose="02040602050305030304" pitchFamily="18" charset="0"/>
            </a:endParaRPr>
          </a:p>
        </p:txBody>
      </p:sp>
      <p:sp>
        <p:nvSpPr>
          <p:cNvPr id="2" name="Footer Placeholder 1"/>
          <p:cNvSpPr>
            <a:spLocks noGrp="1"/>
          </p:cNvSpPr>
          <p:nvPr>
            <p:ph type="ftr" sz="quarter" idx="11"/>
          </p:nvPr>
        </p:nvSpPr>
        <p:spPr/>
        <p:txBody>
          <a:bodyPr/>
          <a:lstStyle/>
          <a:p>
            <a:r>
              <a:rPr lang="en-US" smtClean="0"/>
              <a:t>IT Industry-Academia Bridge Program</a:t>
            </a:r>
            <a:endParaRPr lang="en-US"/>
          </a:p>
        </p:txBody>
      </p:sp>
    </p:spTree>
    <p:extLst>
      <p:ext uri="{BB962C8B-B14F-4D97-AF65-F5344CB8AC3E}">
        <p14:creationId xmlns:p14="http://schemas.microsoft.com/office/powerpoint/2010/main" val="2861017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9"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8"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5" y="5203766"/>
            <a:ext cx="1602970"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normAutofit/>
          </a:bodyPr>
          <a:lstStyle/>
          <a:p>
            <a:r>
              <a:rPr lang="en-US" sz="4000" b="1" dirty="0" err="1">
                <a:latin typeface="Book Antiqua" panose="02040602050305030304" pitchFamily="18" charset="0"/>
                <a:ea typeface="+mn-ea"/>
                <a:cs typeface="+mn-cs"/>
              </a:rPr>
              <a:t>Navigator.push</a:t>
            </a:r>
            <a:r>
              <a:rPr lang="en-US" sz="4000" b="1" dirty="0">
                <a:latin typeface="Book Antiqua" panose="02040602050305030304" pitchFamily="18" charset="0"/>
                <a:ea typeface="+mn-ea"/>
                <a:cs typeface="+mn-cs"/>
              </a:rPr>
              <a:t>()</a:t>
            </a:r>
            <a:endParaRPr lang="en-GB" sz="4000" b="1" dirty="0">
              <a:latin typeface="Book Antiqua" panose="02040602050305030304" pitchFamily="18" charset="0"/>
              <a:ea typeface="+mn-ea"/>
              <a:cs typeface="+mn-cs"/>
            </a:endParaRPr>
          </a:p>
        </p:txBody>
      </p:sp>
      <p:sp>
        <p:nvSpPr>
          <p:cNvPr id="9" name="Content Placeholder 8"/>
          <p:cNvSpPr>
            <a:spLocks noGrp="1"/>
          </p:cNvSpPr>
          <p:nvPr>
            <p:ph idx="1"/>
          </p:nvPr>
        </p:nvSpPr>
        <p:spPr/>
        <p:txBody>
          <a:bodyPr>
            <a:normAutofit fontScale="92500"/>
          </a:bodyPr>
          <a:lstStyle/>
          <a:p>
            <a:pPr marL="0" indent="0" algn="just">
              <a:lnSpc>
                <a:spcPct val="150000"/>
              </a:lnSpc>
              <a:buNone/>
            </a:pPr>
            <a:r>
              <a:rPr lang="en-US" b="1" dirty="0">
                <a:latin typeface="Book Antiqua" panose="02040602050305030304" pitchFamily="18" charset="0"/>
              </a:rPr>
              <a:t>Navigate </a:t>
            </a:r>
            <a:r>
              <a:rPr lang="en-US" b="1" dirty="0" smtClean="0">
                <a:latin typeface="Book Antiqua" panose="02040602050305030304" pitchFamily="18" charset="0"/>
              </a:rPr>
              <a:t>using </a:t>
            </a:r>
            <a:r>
              <a:rPr lang="en-US" b="1" dirty="0" err="1">
                <a:latin typeface="Book Antiqua" panose="02040602050305030304" pitchFamily="18" charset="0"/>
              </a:rPr>
              <a:t>Navigator.push</a:t>
            </a:r>
            <a:r>
              <a:rPr lang="en-US" b="1" dirty="0">
                <a:latin typeface="Book Antiqua" panose="02040602050305030304" pitchFamily="18" charset="0"/>
              </a:rPr>
              <a:t>() method</a:t>
            </a:r>
          </a:p>
          <a:p>
            <a:pPr marL="0" indent="0" algn="just">
              <a:lnSpc>
                <a:spcPct val="150000"/>
              </a:lnSpc>
              <a:buNone/>
            </a:pPr>
            <a:r>
              <a:rPr lang="en-US" dirty="0">
                <a:latin typeface="Book Antiqua" panose="02040602050305030304" pitchFamily="18" charset="0"/>
              </a:rPr>
              <a:t>The </a:t>
            </a:r>
            <a:r>
              <a:rPr lang="en-US" dirty="0" err="1">
                <a:latin typeface="Book Antiqua" panose="02040602050305030304" pitchFamily="18" charset="0"/>
              </a:rPr>
              <a:t>Navigator.push</a:t>
            </a:r>
            <a:r>
              <a:rPr lang="en-US" dirty="0">
                <a:latin typeface="Book Antiqua" panose="02040602050305030304" pitchFamily="18" charset="0"/>
              </a:rPr>
              <a:t>() method is used to navigate/switch to a new route/page/screen. Here, </a:t>
            </a:r>
            <a:r>
              <a:rPr lang="en-US" dirty="0" smtClean="0">
                <a:latin typeface="Book Antiqua" panose="02040602050305030304" pitchFamily="18" charset="0"/>
              </a:rPr>
              <a:t>below in code, the</a:t>
            </a:r>
            <a:r>
              <a:rPr lang="en-US" dirty="0">
                <a:latin typeface="Book Antiqua" panose="02040602050305030304" pitchFamily="18" charset="0"/>
              </a:rPr>
              <a:t> </a:t>
            </a:r>
            <a:r>
              <a:rPr lang="en-US" b="1" dirty="0">
                <a:latin typeface="Book Antiqua" panose="02040602050305030304" pitchFamily="18" charset="0"/>
              </a:rPr>
              <a:t>push()</a:t>
            </a:r>
            <a:r>
              <a:rPr lang="en-US" dirty="0">
                <a:latin typeface="Book Antiqua" panose="02040602050305030304" pitchFamily="18" charset="0"/>
              </a:rPr>
              <a:t> method adds a </a:t>
            </a:r>
            <a:r>
              <a:rPr lang="en-US" dirty="0" smtClean="0">
                <a:latin typeface="Book Antiqua" panose="02040602050305030304" pitchFamily="18" charset="0"/>
              </a:rPr>
              <a:t>page/route </a:t>
            </a:r>
            <a:r>
              <a:rPr lang="en-US" dirty="0">
                <a:latin typeface="Book Antiqua" panose="02040602050305030304" pitchFamily="18" charset="0"/>
              </a:rPr>
              <a:t>on the stack and then manage it by using the </a:t>
            </a:r>
            <a:r>
              <a:rPr lang="en-US" b="1" dirty="0">
                <a:latin typeface="Book Antiqua" panose="02040602050305030304" pitchFamily="18" charset="0"/>
              </a:rPr>
              <a:t>Navigator</a:t>
            </a:r>
            <a:r>
              <a:rPr lang="en-US" b="1" dirty="0" smtClean="0">
                <a:latin typeface="Book Antiqua" panose="02040602050305030304" pitchFamily="18" charset="0"/>
              </a:rPr>
              <a:t>.</a:t>
            </a:r>
          </a:p>
          <a:p>
            <a:pPr marL="0" indent="0">
              <a:buNone/>
            </a:pPr>
            <a:endParaRPr lang="en-US" b="1" dirty="0" smtClean="0">
              <a:latin typeface="Book Antiqua" panose="02040602050305030304" pitchFamily="18" charset="0"/>
            </a:endParaRPr>
          </a:p>
          <a:p>
            <a:pPr marL="914400" lvl="2" indent="0">
              <a:buNone/>
            </a:pPr>
            <a:r>
              <a:rPr lang="en-GB" i="1" dirty="0" err="1">
                <a:latin typeface="Book Antiqua" panose="02040602050305030304" pitchFamily="18" charset="0"/>
              </a:rPr>
              <a:t>TextButton</a:t>
            </a:r>
            <a:r>
              <a:rPr lang="en-GB" i="1" dirty="0">
                <a:latin typeface="Book Antiqua" panose="02040602050305030304" pitchFamily="18" charset="0"/>
              </a:rPr>
              <a:t>(</a:t>
            </a:r>
            <a:r>
              <a:rPr lang="en-GB" i="1" dirty="0" err="1">
                <a:latin typeface="Book Antiqua" panose="02040602050305030304" pitchFamily="18" charset="0"/>
              </a:rPr>
              <a:t>onPressed</a:t>
            </a:r>
            <a:r>
              <a:rPr lang="en-GB" i="1" dirty="0">
                <a:latin typeface="Book Antiqua" panose="02040602050305030304" pitchFamily="18" charset="0"/>
              </a:rPr>
              <a:t>: () {</a:t>
            </a:r>
            <a:br>
              <a:rPr lang="en-GB" i="1" dirty="0">
                <a:latin typeface="Book Antiqua" panose="02040602050305030304" pitchFamily="18" charset="0"/>
              </a:rPr>
            </a:br>
            <a:r>
              <a:rPr lang="en-GB" i="1" dirty="0">
                <a:latin typeface="Book Antiqua" panose="02040602050305030304" pitchFamily="18" charset="0"/>
              </a:rPr>
              <a:t>  </a:t>
            </a:r>
            <a:r>
              <a:rPr lang="en-GB" i="1" dirty="0" err="1">
                <a:latin typeface="Book Antiqua" panose="02040602050305030304" pitchFamily="18" charset="0"/>
              </a:rPr>
              <a:t>Navigator.push</a:t>
            </a:r>
            <a:r>
              <a:rPr lang="en-GB" i="1" dirty="0">
                <a:latin typeface="Book Antiqua" panose="02040602050305030304" pitchFamily="18" charset="0"/>
              </a:rPr>
              <a:t>(context, </a:t>
            </a:r>
            <a:r>
              <a:rPr lang="en-GB" i="1" dirty="0" err="1">
                <a:latin typeface="Book Antiqua" panose="02040602050305030304" pitchFamily="18" charset="0"/>
              </a:rPr>
              <a:t>MaterialPageRoute</a:t>
            </a:r>
            <a:r>
              <a:rPr lang="en-GB" i="1" dirty="0">
                <a:latin typeface="Book Antiqua" panose="02040602050305030304" pitchFamily="18" charset="0"/>
              </a:rPr>
              <a:t>(builder: (context)=&gt; </a:t>
            </a:r>
            <a:r>
              <a:rPr lang="en-GB" i="1" dirty="0" err="1">
                <a:latin typeface="Book Antiqua" panose="02040602050305030304" pitchFamily="18" charset="0"/>
              </a:rPr>
              <a:t>sroutApp</a:t>
            </a:r>
            <a:r>
              <a:rPr lang="en-GB" i="1" dirty="0">
                <a:latin typeface="Book Antiqua" panose="02040602050305030304" pitchFamily="18" charset="0"/>
              </a:rPr>
              <a:t>()));</a:t>
            </a:r>
            <a:br>
              <a:rPr lang="en-GB" i="1" dirty="0">
                <a:latin typeface="Book Antiqua" panose="02040602050305030304" pitchFamily="18" charset="0"/>
              </a:rPr>
            </a:br>
            <a:r>
              <a:rPr lang="en-GB" i="1" dirty="0">
                <a:latin typeface="Book Antiqua" panose="02040602050305030304" pitchFamily="18" charset="0"/>
              </a:rPr>
              <a:t>},</a:t>
            </a:r>
          </a:p>
        </p:txBody>
      </p:sp>
      <p:sp>
        <p:nvSpPr>
          <p:cNvPr id="2" name="Footer Placeholder 1"/>
          <p:cNvSpPr>
            <a:spLocks noGrp="1"/>
          </p:cNvSpPr>
          <p:nvPr>
            <p:ph type="ftr" sz="quarter" idx="11"/>
          </p:nvPr>
        </p:nvSpPr>
        <p:spPr/>
        <p:txBody>
          <a:bodyPr/>
          <a:lstStyle/>
          <a:p>
            <a:r>
              <a:rPr lang="en-US" dirty="0" smtClean="0"/>
              <a:t>IT Industry-Academia Bridge Program</a:t>
            </a:r>
            <a:endParaRPr lang="en-US" dirty="0"/>
          </a:p>
        </p:txBody>
      </p:sp>
    </p:spTree>
    <p:extLst>
      <p:ext uri="{BB962C8B-B14F-4D97-AF65-F5344CB8AC3E}">
        <p14:creationId xmlns:p14="http://schemas.microsoft.com/office/powerpoint/2010/main" val="3928597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771498" y="656001"/>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11" name="TextBox 10"/>
          <p:cNvSpPr txBox="1"/>
          <p:nvPr/>
        </p:nvSpPr>
        <p:spPr>
          <a:xfrm>
            <a:off x="1250532" y="5854580"/>
            <a:ext cx="184731" cy="523220"/>
          </a:xfrm>
          <a:prstGeom prst="rect">
            <a:avLst/>
          </a:prstGeom>
          <a:noFill/>
        </p:spPr>
        <p:txBody>
          <a:bodyPr wrap="none" lIns="91440" tIns="45720" rIns="91440" bIns="45720" rtlCol="0" anchor="t">
            <a:spAutoFit/>
          </a:bodyPr>
          <a:lstStyle/>
          <a:p>
            <a:endParaRPr lang="en-US" sz="2800" b="1" dirty="0">
              <a:ea typeface="Calibri"/>
              <a:cs typeface="Calibri"/>
            </a:endParaRPr>
          </a:p>
        </p:txBody>
      </p:sp>
      <p:sp>
        <p:nvSpPr>
          <p:cNvPr id="9" name="Isosceles Triangle 3">
            <a:extLst>
              <a:ext uri="{FF2B5EF4-FFF2-40B4-BE49-F238E27FC236}">
                <a16:creationId xmlns:a16="http://schemas.microsoft.com/office/drawing/2014/main" xmlns="" id="{00D729C2-A19B-7576-4C97-DF1C42A75D38}"/>
              </a:ext>
            </a:extLst>
          </p:cNvPr>
          <p:cNvSpPr/>
          <p:nvPr/>
        </p:nvSpPr>
        <p:spPr>
          <a:xfrm flipH="1" flipV="1">
            <a:off x="1276199" y="487767"/>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3">
            <a:extLst>
              <a:ext uri="{FF2B5EF4-FFF2-40B4-BE49-F238E27FC236}">
                <a16:creationId xmlns:a16="http://schemas.microsoft.com/office/drawing/2014/main" xmlns="" id="{12741AE1-298B-1601-8802-D88248A56A01}"/>
              </a:ext>
            </a:extLst>
          </p:cNvPr>
          <p:cNvSpPr/>
          <p:nvPr/>
        </p:nvSpPr>
        <p:spPr>
          <a:xfrm flipH="1" flipV="1">
            <a:off x="632952" y="1190390"/>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81098" y="527608"/>
            <a:ext cx="10515600" cy="1325563"/>
          </a:xfrm>
        </p:spPr>
        <p:txBody>
          <a:bodyPr>
            <a:normAutofit/>
          </a:bodyPr>
          <a:lstStyle/>
          <a:p>
            <a:r>
              <a:rPr lang="en-GB" sz="4000" b="1" dirty="0" err="1">
                <a:latin typeface="Book Antiqua" panose="02040602050305030304" pitchFamily="18" charset="0"/>
                <a:ea typeface="+mn-ea"/>
                <a:cs typeface="+mn-cs"/>
              </a:rPr>
              <a:t>Navigator.pop</a:t>
            </a:r>
            <a:r>
              <a:rPr lang="en-GB" sz="4000" b="1" dirty="0">
                <a:latin typeface="Book Antiqua" panose="02040602050305030304" pitchFamily="18" charset="0"/>
                <a:ea typeface="+mn-ea"/>
                <a:cs typeface="+mn-cs"/>
              </a:rPr>
              <a:t>() </a:t>
            </a:r>
          </a:p>
        </p:txBody>
      </p:sp>
      <p:sp>
        <p:nvSpPr>
          <p:cNvPr id="4" name="Content Placeholder 3"/>
          <p:cNvSpPr>
            <a:spLocks noGrp="1"/>
          </p:cNvSpPr>
          <p:nvPr>
            <p:ph idx="1"/>
          </p:nvPr>
        </p:nvSpPr>
        <p:spPr/>
        <p:txBody>
          <a:bodyPr>
            <a:normAutofit lnSpcReduction="10000"/>
          </a:bodyPr>
          <a:lstStyle/>
          <a:p>
            <a:pPr marL="0" indent="0" algn="just">
              <a:lnSpc>
                <a:spcPct val="150000"/>
              </a:lnSpc>
              <a:buNone/>
            </a:pPr>
            <a:r>
              <a:rPr lang="en-US" sz="2400" dirty="0">
                <a:latin typeface="Book Antiqua" panose="02040602050305030304" pitchFamily="18" charset="0"/>
              </a:rPr>
              <a:t>Return to the first route using </a:t>
            </a:r>
            <a:r>
              <a:rPr lang="en-US" sz="2400" dirty="0" err="1">
                <a:latin typeface="Book Antiqua" panose="02040602050305030304" pitchFamily="18" charset="0"/>
              </a:rPr>
              <a:t>Navigator.pop</a:t>
            </a:r>
            <a:r>
              <a:rPr lang="en-US" sz="2400" dirty="0">
                <a:latin typeface="Book Antiqua" panose="02040602050305030304" pitchFamily="18" charset="0"/>
              </a:rPr>
              <a:t>() </a:t>
            </a:r>
            <a:r>
              <a:rPr lang="en-US" sz="2400" dirty="0" smtClean="0">
                <a:latin typeface="Book Antiqua" panose="02040602050305030304" pitchFamily="18" charset="0"/>
              </a:rPr>
              <a:t>method.</a:t>
            </a:r>
          </a:p>
          <a:p>
            <a:pPr marL="0" indent="0" algn="just">
              <a:lnSpc>
                <a:spcPct val="150000"/>
              </a:lnSpc>
              <a:buNone/>
            </a:pPr>
            <a:r>
              <a:rPr lang="en-US" sz="2400" dirty="0" err="1">
                <a:latin typeface="Book Antiqua" panose="02040602050305030304" pitchFamily="18" charset="0"/>
              </a:rPr>
              <a:t>Navigator.pop</a:t>
            </a:r>
            <a:r>
              <a:rPr lang="en-US" sz="2400" dirty="0">
                <a:latin typeface="Book Antiqua" panose="02040602050305030304" pitchFamily="18" charset="0"/>
              </a:rPr>
              <a:t>() </a:t>
            </a:r>
            <a:r>
              <a:rPr lang="en-US" sz="2400" dirty="0" smtClean="0">
                <a:latin typeface="Book Antiqua" panose="02040602050305030304" pitchFamily="18" charset="0"/>
              </a:rPr>
              <a:t>method pop-up or close </a:t>
            </a:r>
            <a:r>
              <a:rPr lang="en-US" sz="2400" dirty="0">
                <a:latin typeface="Book Antiqua" panose="02040602050305030304" pitchFamily="18" charset="0"/>
              </a:rPr>
              <a:t>the second route </a:t>
            </a:r>
            <a:r>
              <a:rPr lang="en-US" sz="2400" dirty="0" smtClean="0">
                <a:latin typeface="Book Antiqua" panose="02040602050305030304" pitchFamily="18" charset="0"/>
              </a:rPr>
              <a:t> from the stack and </a:t>
            </a:r>
            <a:r>
              <a:rPr lang="en-US" sz="2400" dirty="0">
                <a:latin typeface="Book Antiqua" panose="02040602050305030304" pitchFamily="18" charset="0"/>
              </a:rPr>
              <a:t>return to the first route.</a:t>
            </a:r>
          </a:p>
          <a:p>
            <a:pPr marL="0" indent="0" algn="just">
              <a:lnSpc>
                <a:spcPct val="150000"/>
              </a:lnSpc>
              <a:buNone/>
            </a:pPr>
            <a:r>
              <a:rPr lang="en-US" sz="2400" dirty="0" smtClean="0">
                <a:latin typeface="Book Antiqua" panose="02040602050305030304" pitchFamily="18" charset="0"/>
              </a:rPr>
              <a:t>To </a:t>
            </a:r>
            <a:r>
              <a:rPr lang="en-US" sz="2400" dirty="0">
                <a:latin typeface="Book Antiqua" panose="02040602050305030304" pitchFamily="18" charset="0"/>
              </a:rPr>
              <a:t>return to the original route, </a:t>
            </a:r>
            <a:r>
              <a:rPr lang="en-US" sz="2400" dirty="0" err="1" smtClean="0">
                <a:latin typeface="Book Antiqua" panose="02040602050305030304" pitchFamily="18" charset="0"/>
              </a:rPr>
              <a:t>Navigator.pop</a:t>
            </a:r>
            <a:r>
              <a:rPr lang="en-US" sz="2400" dirty="0" smtClean="0">
                <a:latin typeface="Book Antiqua" panose="02040602050305030304" pitchFamily="18" charset="0"/>
              </a:rPr>
              <a:t>() method will be call inside </a:t>
            </a:r>
            <a:r>
              <a:rPr lang="en-US" sz="2400" b="1" dirty="0" err="1" smtClean="0">
                <a:latin typeface="Book Antiqua" panose="02040602050305030304" pitchFamily="18" charset="0"/>
              </a:rPr>
              <a:t>onPressed</a:t>
            </a:r>
            <a:r>
              <a:rPr lang="en-US" sz="2400" b="1" dirty="0">
                <a:latin typeface="Book Antiqua" panose="02040602050305030304" pitchFamily="18" charset="0"/>
              </a:rPr>
              <a:t>()</a:t>
            </a:r>
            <a:r>
              <a:rPr lang="en-US" sz="2400" dirty="0">
                <a:latin typeface="Book Antiqua" panose="02040602050305030304" pitchFamily="18" charset="0"/>
              </a:rPr>
              <a:t> callback method in the </a:t>
            </a:r>
            <a:r>
              <a:rPr lang="en-US" sz="2400" dirty="0" err="1">
                <a:latin typeface="Book Antiqua" panose="02040602050305030304" pitchFamily="18" charset="0"/>
              </a:rPr>
              <a:t>SecondRoute</a:t>
            </a:r>
            <a:r>
              <a:rPr lang="en-US" sz="2400" dirty="0">
                <a:latin typeface="Book Antiqua" panose="02040602050305030304" pitchFamily="18" charset="0"/>
              </a:rPr>
              <a:t> </a:t>
            </a:r>
            <a:r>
              <a:rPr lang="en-US" sz="2400" dirty="0" smtClean="0">
                <a:latin typeface="Book Antiqua" panose="02040602050305030304" pitchFamily="18" charset="0"/>
              </a:rPr>
              <a:t>widget.</a:t>
            </a:r>
          </a:p>
          <a:p>
            <a:pPr marL="0" indent="0">
              <a:buNone/>
            </a:pPr>
            <a:endParaRPr lang="en-US" dirty="0">
              <a:latin typeface="Book Antiqua" panose="02040602050305030304" pitchFamily="18" charset="0"/>
            </a:endParaRPr>
          </a:p>
          <a:p>
            <a:pPr marL="914400" lvl="2" indent="0">
              <a:buNone/>
            </a:pPr>
            <a:r>
              <a:rPr lang="en-GB" i="1" dirty="0" err="1">
                <a:latin typeface="Book Antiqua" panose="02040602050305030304" pitchFamily="18" charset="0"/>
              </a:rPr>
              <a:t>TextButton</a:t>
            </a:r>
            <a:r>
              <a:rPr lang="en-GB" i="1" dirty="0">
                <a:latin typeface="Book Antiqua" panose="02040602050305030304" pitchFamily="18" charset="0"/>
              </a:rPr>
              <a:t>(</a:t>
            </a:r>
            <a:r>
              <a:rPr lang="en-GB" i="1" dirty="0" err="1">
                <a:latin typeface="Book Antiqua" panose="02040602050305030304" pitchFamily="18" charset="0"/>
              </a:rPr>
              <a:t>onPressed</a:t>
            </a:r>
            <a:r>
              <a:rPr lang="en-GB" i="1" dirty="0">
                <a:latin typeface="Book Antiqua" panose="02040602050305030304" pitchFamily="18" charset="0"/>
              </a:rPr>
              <a:t>: () {</a:t>
            </a:r>
            <a:br>
              <a:rPr lang="en-GB" i="1" dirty="0">
                <a:latin typeface="Book Antiqua" panose="02040602050305030304" pitchFamily="18" charset="0"/>
              </a:rPr>
            </a:br>
            <a:r>
              <a:rPr lang="en-GB" i="1" dirty="0">
                <a:latin typeface="Book Antiqua" panose="02040602050305030304" pitchFamily="18" charset="0"/>
              </a:rPr>
              <a:t>  </a:t>
            </a:r>
            <a:r>
              <a:rPr lang="en-GB" i="1" dirty="0" err="1">
                <a:latin typeface="Book Antiqua" panose="02040602050305030304" pitchFamily="18" charset="0"/>
              </a:rPr>
              <a:t>Navigator.pop</a:t>
            </a:r>
            <a:r>
              <a:rPr lang="en-GB" i="1" dirty="0">
                <a:latin typeface="Book Antiqua" panose="02040602050305030304" pitchFamily="18" charset="0"/>
              </a:rPr>
              <a:t>(context);</a:t>
            </a:r>
            <a:br>
              <a:rPr lang="en-GB" i="1" dirty="0">
                <a:latin typeface="Book Antiqua" panose="02040602050305030304" pitchFamily="18" charset="0"/>
              </a:rPr>
            </a:br>
            <a:r>
              <a:rPr lang="en-GB" i="1" dirty="0">
                <a:latin typeface="Book Antiqua" panose="02040602050305030304" pitchFamily="18" charset="0"/>
              </a:rPr>
              <a:t>},</a:t>
            </a:r>
          </a:p>
        </p:txBody>
      </p:sp>
      <p:sp>
        <p:nvSpPr>
          <p:cNvPr id="3" name="Footer Placeholder 2"/>
          <p:cNvSpPr>
            <a:spLocks noGrp="1"/>
          </p:cNvSpPr>
          <p:nvPr>
            <p:ph type="ftr" sz="quarter" idx="11"/>
          </p:nvPr>
        </p:nvSpPr>
        <p:spPr/>
        <p:txBody>
          <a:bodyPr/>
          <a:lstStyle/>
          <a:p>
            <a:r>
              <a:rPr lang="en-US" dirty="0" smtClean="0"/>
              <a:t>IT Industry-Academia Bridge Program</a:t>
            </a:r>
            <a:endParaRPr lang="en-US" dirty="0"/>
          </a:p>
        </p:txBody>
      </p:sp>
    </p:spTree>
    <p:extLst>
      <p:ext uri="{BB962C8B-B14F-4D97-AF65-F5344CB8AC3E}">
        <p14:creationId xmlns:p14="http://schemas.microsoft.com/office/powerpoint/2010/main" val="1239838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2485" y="612532"/>
            <a:ext cx="2421773" cy="719612"/>
          </a:xfrm>
          <a:prstGeom prst="rect">
            <a:avLst/>
          </a:prstGeom>
        </p:spPr>
      </p:pic>
      <p:sp>
        <p:nvSpPr>
          <p:cNvPr id="3" name="Title 2"/>
          <p:cNvSpPr>
            <a:spLocks noGrp="1"/>
          </p:cNvSpPr>
          <p:nvPr>
            <p:ph type="title"/>
          </p:nvPr>
        </p:nvSpPr>
        <p:spPr>
          <a:xfrm>
            <a:off x="779585" y="365125"/>
            <a:ext cx="10515600" cy="1325563"/>
          </a:xfrm>
        </p:spPr>
        <p:txBody>
          <a:bodyPr>
            <a:normAutofit/>
          </a:bodyPr>
          <a:lstStyle/>
          <a:p>
            <a:r>
              <a:rPr lang="en-US" sz="4000" b="1" dirty="0">
                <a:latin typeface="Book Antiqua" panose="02040602050305030304" pitchFamily="18" charset="0"/>
                <a:ea typeface="+mn-ea"/>
                <a:cs typeface="+mn-cs"/>
              </a:rPr>
              <a:t>Navigation Route</a:t>
            </a:r>
            <a:endParaRPr lang="en-GB" sz="4000" b="1" dirty="0">
              <a:latin typeface="Book Antiqua" panose="02040602050305030304" pitchFamily="18" charset="0"/>
              <a:ea typeface="+mn-ea"/>
              <a:cs typeface="+mn-cs"/>
            </a:endParaRPr>
          </a:p>
        </p:txBody>
      </p:sp>
      <p:sp>
        <p:nvSpPr>
          <p:cNvPr id="2" name="Footer Placeholder 1"/>
          <p:cNvSpPr>
            <a:spLocks noGrp="1"/>
          </p:cNvSpPr>
          <p:nvPr>
            <p:ph type="ftr" sz="quarter" idx="11"/>
          </p:nvPr>
        </p:nvSpPr>
        <p:spPr/>
        <p:txBody>
          <a:bodyPr/>
          <a:lstStyle/>
          <a:p>
            <a:r>
              <a:rPr lang="en-US" smtClean="0"/>
              <a:t>IT Industry-Academia Bridge Program</a:t>
            </a:r>
            <a:endParaRPr lang="en-US"/>
          </a:p>
        </p:txBody>
      </p:sp>
      <p:sp>
        <p:nvSpPr>
          <p:cNvPr id="8" name="Rectangle 7"/>
          <p:cNvSpPr/>
          <p:nvPr/>
        </p:nvSpPr>
        <p:spPr>
          <a:xfrm>
            <a:off x="6831943" y="1503184"/>
            <a:ext cx="4501661" cy="4801314"/>
          </a:xfrm>
          <a:prstGeom prst="rect">
            <a:avLst/>
          </a:prstGeom>
          <a:ln>
            <a:solidFill>
              <a:schemeClr val="tx1"/>
            </a:solidFill>
          </a:ln>
        </p:spPr>
        <p:txBody>
          <a:bodyPr wrap="square">
            <a:spAutoFit/>
          </a:bodyPr>
          <a:lstStyle/>
          <a:p>
            <a:pPr algn="just"/>
            <a:r>
              <a:rPr lang="en-GB" b="1" dirty="0" smtClean="0">
                <a:latin typeface="Book Antiqua" panose="02040602050305030304" pitchFamily="18" charset="0"/>
              </a:rPr>
              <a:t>class</a:t>
            </a:r>
            <a:r>
              <a:rPr lang="en-GB" dirty="0">
                <a:latin typeface="Book Antiqua" panose="02040602050305030304" pitchFamily="18" charset="0"/>
              </a:rPr>
              <a:t> </a:t>
            </a:r>
            <a:r>
              <a:rPr lang="en-GB" dirty="0" err="1">
                <a:latin typeface="Book Antiqua" panose="02040602050305030304" pitchFamily="18" charset="0"/>
              </a:rPr>
              <a:t>SecondRoute</a:t>
            </a:r>
            <a:r>
              <a:rPr lang="en-GB" dirty="0">
                <a:latin typeface="Book Antiqua" panose="02040602050305030304" pitchFamily="18" charset="0"/>
              </a:rPr>
              <a:t> </a:t>
            </a:r>
            <a:r>
              <a:rPr lang="en-GB" b="1" dirty="0">
                <a:latin typeface="Book Antiqua" panose="02040602050305030304" pitchFamily="18" charset="0"/>
              </a:rPr>
              <a:t>extends</a:t>
            </a:r>
            <a:r>
              <a:rPr lang="en-GB" dirty="0">
                <a:latin typeface="Book Antiqua" panose="02040602050305030304" pitchFamily="18" charset="0"/>
              </a:rPr>
              <a:t> </a:t>
            </a:r>
            <a:r>
              <a:rPr lang="en-GB" dirty="0" err="1">
                <a:latin typeface="Book Antiqua" panose="02040602050305030304" pitchFamily="18" charset="0"/>
              </a:rPr>
              <a:t>StatelessWidget</a:t>
            </a:r>
            <a:r>
              <a:rPr lang="en-GB" dirty="0">
                <a:latin typeface="Book Antiqua" panose="02040602050305030304" pitchFamily="18" charset="0"/>
              </a:rPr>
              <a:t> {  </a:t>
            </a:r>
          </a:p>
          <a:p>
            <a:pPr algn="just"/>
            <a:r>
              <a:rPr lang="en-GB" dirty="0">
                <a:latin typeface="Book Antiqua" panose="02040602050305030304" pitchFamily="18" charset="0"/>
              </a:rPr>
              <a:t>  @override  </a:t>
            </a:r>
          </a:p>
          <a:p>
            <a:pPr algn="just"/>
            <a:r>
              <a:rPr lang="en-GB" dirty="0">
                <a:latin typeface="Book Antiqua" panose="02040602050305030304" pitchFamily="18" charset="0"/>
              </a:rPr>
              <a:t>  Widget build(</a:t>
            </a:r>
            <a:r>
              <a:rPr lang="en-GB" dirty="0" err="1">
                <a:latin typeface="Book Antiqua" panose="02040602050305030304" pitchFamily="18" charset="0"/>
              </a:rPr>
              <a:t>BuildContext</a:t>
            </a:r>
            <a:r>
              <a:rPr lang="en-GB" dirty="0">
                <a:latin typeface="Book Antiqua" panose="02040602050305030304" pitchFamily="18" charset="0"/>
              </a:rPr>
              <a:t> context) {  </a:t>
            </a:r>
          </a:p>
          <a:p>
            <a:pPr algn="just"/>
            <a:r>
              <a:rPr lang="en-GB" dirty="0">
                <a:latin typeface="Book Antiqua" panose="02040602050305030304" pitchFamily="18" charset="0"/>
              </a:rPr>
              <a:t>    </a:t>
            </a:r>
            <a:r>
              <a:rPr lang="en-GB" b="1" dirty="0">
                <a:latin typeface="Book Antiqua" panose="02040602050305030304" pitchFamily="18" charset="0"/>
              </a:rPr>
              <a:t>return</a:t>
            </a:r>
            <a:r>
              <a:rPr lang="en-GB" dirty="0">
                <a:latin typeface="Book Antiqua" panose="02040602050305030304" pitchFamily="18" charset="0"/>
              </a:rPr>
              <a:t> Scaffold(  </a:t>
            </a:r>
          </a:p>
          <a:p>
            <a:pPr algn="just"/>
            <a:r>
              <a:rPr lang="en-GB" dirty="0">
                <a:latin typeface="Book Antiqua" panose="02040602050305030304" pitchFamily="18" charset="0"/>
              </a:rPr>
              <a:t>      </a:t>
            </a:r>
            <a:r>
              <a:rPr lang="en-GB" dirty="0" err="1">
                <a:latin typeface="Book Antiqua" panose="02040602050305030304" pitchFamily="18" charset="0"/>
              </a:rPr>
              <a:t>appBar</a:t>
            </a:r>
            <a:r>
              <a:rPr lang="en-GB" dirty="0">
                <a:latin typeface="Book Antiqua" panose="02040602050305030304" pitchFamily="18" charset="0"/>
              </a:rPr>
              <a:t>: </a:t>
            </a:r>
            <a:r>
              <a:rPr lang="en-GB" dirty="0" err="1">
                <a:latin typeface="Book Antiqua" panose="02040602050305030304" pitchFamily="18" charset="0"/>
              </a:rPr>
              <a:t>AppBar</a:t>
            </a:r>
            <a:r>
              <a:rPr lang="en-GB" dirty="0">
                <a:latin typeface="Book Antiqua" panose="02040602050305030304" pitchFamily="18" charset="0"/>
              </a:rPr>
              <a:t>(  </a:t>
            </a:r>
          </a:p>
          <a:p>
            <a:pPr algn="just"/>
            <a:r>
              <a:rPr lang="en-GB" dirty="0">
                <a:latin typeface="Book Antiqua" panose="02040602050305030304" pitchFamily="18" charset="0"/>
              </a:rPr>
              <a:t>        title: Text("Second Screen"),  </a:t>
            </a:r>
          </a:p>
          <a:p>
            <a:pPr algn="just"/>
            <a:r>
              <a:rPr lang="en-GB" dirty="0">
                <a:latin typeface="Book Antiqua" panose="02040602050305030304" pitchFamily="18" charset="0"/>
              </a:rPr>
              <a:t>      ),  </a:t>
            </a:r>
          </a:p>
          <a:p>
            <a:pPr algn="just"/>
            <a:r>
              <a:rPr lang="en-GB" dirty="0">
                <a:latin typeface="Book Antiqua" panose="02040602050305030304" pitchFamily="18" charset="0"/>
              </a:rPr>
              <a:t>      body: </a:t>
            </a:r>
            <a:r>
              <a:rPr lang="en-GB" dirty="0" err="1">
                <a:latin typeface="Book Antiqua" panose="02040602050305030304" pitchFamily="18" charset="0"/>
              </a:rPr>
              <a:t>Center</a:t>
            </a:r>
            <a:r>
              <a:rPr lang="en-GB" dirty="0">
                <a:latin typeface="Book Antiqua" panose="02040602050305030304" pitchFamily="18" charset="0"/>
              </a:rPr>
              <a:t>(  </a:t>
            </a:r>
          </a:p>
          <a:p>
            <a:pPr algn="just"/>
            <a:r>
              <a:rPr lang="en-GB" dirty="0">
                <a:latin typeface="Book Antiqua" panose="02040602050305030304" pitchFamily="18" charset="0"/>
              </a:rPr>
              <a:t>        child: </a:t>
            </a:r>
            <a:r>
              <a:rPr lang="en-GB" dirty="0" err="1">
                <a:latin typeface="Book Antiqua" panose="02040602050305030304" pitchFamily="18" charset="0"/>
              </a:rPr>
              <a:t>RaisedButton</a:t>
            </a:r>
            <a:r>
              <a:rPr lang="en-GB" dirty="0">
                <a:latin typeface="Book Antiqua" panose="02040602050305030304" pitchFamily="18" charset="0"/>
              </a:rPr>
              <a:t>(  </a:t>
            </a:r>
          </a:p>
          <a:p>
            <a:pPr algn="just"/>
            <a:r>
              <a:rPr lang="en-GB" dirty="0">
                <a:latin typeface="Book Antiqua" panose="02040602050305030304" pitchFamily="18" charset="0"/>
              </a:rPr>
              <a:t>          </a:t>
            </a:r>
            <a:r>
              <a:rPr lang="en-GB" dirty="0" err="1">
                <a:latin typeface="Book Antiqua" panose="02040602050305030304" pitchFamily="18" charset="0"/>
              </a:rPr>
              <a:t>color</a:t>
            </a:r>
            <a:r>
              <a:rPr lang="en-GB" dirty="0">
                <a:latin typeface="Book Antiqua" panose="02040602050305030304" pitchFamily="18" charset="0"/>
              </a:rPr>
              <a:t>: </a:t>
            </a:r>
            <a:r>
              <a:rPr lang="en-GB" dirty="0" err="1">
                <a:latin typeface="Book Antiqua" panose="02040602050305030304" pitchFamily="18" charset="0"/>
              </a:rPr>
              <a:t>Colors.blueGrey</a:t>
            </a:r>
            <a:r>
              <a:rPr lang="en-GB" dirty="0">
                <a:latin typeface="Book Antiqua" panose="02040602050305030304" pitchFamily="18" charset="0"/>
              </a:rPr>
              <a:t>,  </a:t>
            </a:r>
          </a:p>
          <a:p>
            <a:pPr algn="just"/>
            <a:r>
              <a:rPr lang="en-GB" dirty="0">
                <a:latin typeface="Book Antiqua" panose="02040602050305030304" pitchFamily="18" charset="0"/>
              </a:rPr>
              <a:t>          </a:t>
            </a:r>
            <a:r>
              <a:rPr lang="en-GB" dirty="0" err="1">
                <a:latin typeface="Book Antiqua" panose="02040602050305030304" pitchFamily="18" charset="0"/>
              </a:rPr>
              <a:t>onPressed</a:t>
            </a:r>
            <a:r>
              <a:rPr lang="en-GB" dirty="0">
                <a:latin typeface="Book Antiqua" panose="02040602050305030304" pitchFamily="18" charset="0"/>
              </a:rPr>
              <a:t>: () {  </a:t>
            </a:r>
          </a:p>
          <a:p>
            <a:pPr algn="just"/>
            <a:r>
              <a:rPr lang="en-GB" dirty="0">
                <a:latin typeface="Book Antiqua" panose="02040602050305030304" pitchFamily="18" charset="0"/>
              </a:rPr>
              <a:t>            </a:t>
            </a:r>
            <a:r>
              <a:rPr lang="en-GB" dirty="0" err="1">
                <a:latin typeface="Book Antiqua" panose="02040602050305030304" pitchFamily="18" charset="0"/>
              </a:rPr>
              <a:t>Navigator.pop</a:t>
            </a:r>
            <a:r>
              <a:rPr lang="en-GB" dirty="0">
                <a:latin typeface="Book Antiqua" panose="02040602050305030304" pitchFamily="18" charset="0"/>
              </a:rPr>
              <a:t>(context);  </a:t>
            </a:r>
          </a:p>
          <a:p>
            <a:pPr algn="just"/>
            <a:r>
              <a:rPr lang="en-GB" dirty="0">
                <a:latin typeface="Book Antiqua" panose="02040602050305030304" pitchFamily="18" charset="0"/>
              </a:rPr>
              <a:t>          },  </a:t>
            </a:r>
          </a:p>
          <a:p>
            <a:pPr algn="just"/>
            <a:r>
              <a:rPr lang="en-GB" dirty="0">
                <a:latin typeface="Book Antiqua" panose="02040602050305030304" pitchFamily="18" charset="0"/>
              </a:rPr>
              <a:t>          child: Text('Go back'),  </a:t>
            </a:r>
          </a:p>
          <a:p>
            <a:pPr algn="just"/>
            <a:r>
              <a:rPr lang="en-GB" dirty="0">
                <a:latin typeface="Book Antiqua" panose="02040602050305030304" pitchFamily="18" charset="0"/>
              </a:rPr>
              <a:t>        ), </a:t>
            </a:r>
            <a:r>
              <a:rPr lang="en-GB" dirty="0" smtClean="0">
                <a:latin typeface="Book Antiqua" panose="02040602050305030304" pitchFamily="18" charset="0"/>
              </a:rPr>
              <a:t>), );</a:t>
            </a:r>
            <a:r>
              <a:rPr lang="en-GB" dirty="0">
                <a:latin typeface="Book Antiqua" panose="02040602050305030304" pitchFamily="18" charset="0"/>
              </a:rPr>
              <a:t>  </a:t>
            </a:r>
          </a:p>
          <a:p>
            <a:pPr algn="just"/>
            <a:r>
              <a:rPr lang="en-GB" dirty="0">
                <a:latin typeface="Book Antiqua" panose="02040602050305030304" pitchFamily="18" charset="0"/>
              </a:rPr>
              <a:t>  }  </a:t>
            </a:r>
            <a:r>
              <a:rPr lang="en-GB" dirty="0" smtClean="0">
                <a:latin typeface="Book Antiqua" panose="02040602050305030304" pitchFamily="18" charset="0"/>
              </a:rPr>
              <a:t>}</a:t>
            </a:r>
            <a:r>
              <a:rPr lang="en-GB" dirty="0">
                <a:latin typeface="Book Antiqua" panose="02040602050305030304" pitchFamily="18" charset="0"/>
              </a:rPr>
              <a:t>  </a:t>
            </a:r>
          </a:p>
        </p:txBody>
      </p:sp>
      <p:sp>
        <p:nvSpPr>
          <p:cNvPr id="9" name="Rectangle 8"/>
          <p:cNvSpPr/>
          <p:nvPr/>
        </p:nvSpPr>
        <p:spPr>
          <a:xfrm>
            <a:off x="625894" y="1511908"/>
            <a:ext cx="6020460" cy="4801314"/>
          </a:xfrm>
          <a:prstGeom prst="rect">
            <a:avLst/>
          </a:prstGeom>
          <a:ln>
            <a:solidFill>
              <a:schemeClr val="tx1"/>
            </a:solidFill>
          </a:ln>
        </p:spPr>
        <p:txBody>
          <a:bodyPr wrap="square">
            <a:spAutoFit/>
          </a:bodyPr>
          <a:lstStyle/>
          <a:p>
            <a:r>
              <a:rPr lang="en-GB" b="1" dirty="0">
                <a:latin typeface="Book Antiqua" panose="02040602050305030304" pitchFamily="18" charset="0"/>
              </a:rPr>
              <a:t>class</a:t>
            </a:r>
            <a:r>
              <a:rPr lang="en-GB" dirty="0">
                <a:latin typeface="Book Antiqua" panose="02040602050305030304" pitchFamily="18" charset="0"/>
              </a:rPr>
              <a:t> </a:t>
            </a:r>
            <a:r>
              <a:rPr lang="en-GB" dirty="0" err="1">
                <a:latin typeface="Book Antiqua" panose="02040602050305030304" pitchFamily="18" charset="0"/>
              </a:rPr>
              <a:t>FirstRoute</a:t>
            </a:r>
            <a:r>
              <a:rPr lang="en-GB" dirty="0">
                <a:latin typeface="Book Antiqua" panose="02040602050305030304" pitchFamily="18" charset="0"/>
              </a:rPr>
              <a:t> </a:t>
            </a:r>
            <a:r>
              <a:rPr lang="en-GB" b="1" dirty="0">
                <a:latin typeface="Book Antiqua" panose="02040602050305030304" pitchFamily="18" charset="0"/>
              </a:rPr>
              <a:t>extends</a:t>
            </a:r>
            <a:r>
              <a:rPr lang="en-GB" dirty="0">
                <a:latin typeface="Book Antiqua" panose="02040602050305030304" pitchFamily="18" charset="0"/>
              </a:rPr>
              <a:t> </a:t>
            </a:r>
            <a:r>
              <a:rPr lang="en-GB" dirty="0" err="1">
                <a:latin typeface="Book Antiqua" panose="02040602050305030304" pitchFamily="18" charset="0"/>
              </a:rPr>
              <a:t>StatelessWidget</a:t>
            </a:r>
            <a:r>
              <a:rPr lang="en-GB" dirty="0">
                <a:latin typeface="Book Antiqua" panose="02040602050305030304" pitchFamily="18" charset="0"/>
              </a:rPr>
              <a:t> {  </a:t>
            </a:r>
          </a:p>
          <a:p>
            <a:r>
              <a:rPr lang="en-GB" dirty="0">
                <a:latin typeface="Book Antiqua" panose="02040602050305030304" pitchFamily="18" charset="0"/>
              </a:rPr>
              <a:t>  @override  </a:t>
            </a:r>
          </a:p>
          <a:p>
            <a:r>
              <a:rPr lang="en-GB" dirty="0">
                <a:latin typeface="Book Antiqua" panose="02040602050305030304" pitchFamily="18" charset="0"/>
              </a:rPr>
              <a:t>  Widget build(</a:t>
            </a:r>
            <a:r>
              <a:rPr lang="en-GB" dirty="0" err="1">
                <a:latin typeface="Book Antiqua" panose="02040602050305030304" pitchFamily="18" charset="0"/>
              </a:rPr>
              <a:t>BuildContext</a:t>
            </a:r>
            <a:r>
              <a:rPr lang="en-GB" dirty="0">
                <a:latin typeface="Book Antiqua" panose="02040602050305030304" pitchFamily="18" charset="0"/>
              </a:rPr>
              <a:t> context) {  </a:t>
            </a:r>
          </a:p>
          <a:p>
            <a:r>
              <a:rPr lang="en-GB" dirty="0">
                <a:latin typeface="Book Antiqua" panose="02040602050305030304" pitchFamily="18" charset="0"/>
              </a:rPr>
              <a:t>    </a:t>
            </a:r>
            <a:r>
              <a:rPr lang="en-GB" b="1" dirty="0">
                <a:latin typeface="Book Antiqua" panose="02040602050305030304" pitchFamily="18" charset="0"/>
              </a:rPr>
              <a:t>return</a:t>
            </a:r>
            <a:r>
              <a:rPr lang="en-GB" dirty="0">
                <a:latin typeface="Book Antiqua" panose="02040602050305030304" pitchFamily="18" charset="0"/>
              </a:rPr>
              <a:t> Scaffold(  </a:t>
            </a:r>
          </a:p>
          <a:p>
            <a:r>
              <a:rPr lang="en-GB" dirty="0">
                <a:latin typeface="Book Antiqua" panose="02040602050305030304" pitchFamily="18" charset="0"/>
              </a:rPr>
              <a:t>      </a:t>
            </a:r>
            <a:r>
              <a:rPr lang="en-GB" dirty="0" err="1">
                <a:latin typeface="Book Antiqua" panose="02040602050305030304" pitchFamily="18" charset="0"/>
              </a:rPr>
              <a:t>appBar</a:t>
            </a:r>
            <a:r>
              <a:rPr lang="en-GB" dirty="0">
                <a:latin typeface="Book Antiqua" panose="02040602050305030304" pitchFamily="18" charset="0"/>
              </a:rPr>
              <a:t>: </a:t>
            </a:r>
            <a:r>
              <a:rPr lang="en-GB" dirty="0" err="1">
                <a:latin typeface="Book Antiqua" panose="02040602050305030304" pitchFamily="18" charset="0"/>
              </a:rPr>
              <a:t>AppBar</a:t>
            </a:r>
            <a:r>
              <a:rPr lang="en-GB" dirty="0">
                <a:latin typeface="Book Antiqua" panose="02040602050305030304" pitchFamily="18" charset="0"/>
              </a:rPr>
              <a:t>(  </a:t>
            </a:r>
          </a:p>
          <a:p>
            <a:r>
              <a:rPr lang="en-GB" dirty="0">
                <a:latin typeface="Book Antiqua" panose="02040602050305030304" pitchFamily="18" charset="0"/>
              </a:rPr>
              <a:t>        title: Text('First Screen'),  </a:t>
            </a:r>
          </a:p>
          <a:p>
            <a:r>
              <a:rPr lang="en-GB" dirty="0">
                <a:latin typeface="Book Antiqua" panose="02040602050305030304" pitchFamily="18" charset="0"/>
              </a:rPr>
              <a:t>      ),  </a:t>
            </a:r>
          </a:p>
          <a:p>
            <a:r>
              <a:rPr lang="en-GB" dirty="0">
                <a:latin typeface="Book Antiqua" panose="02040602050305030304" pitchFamily="18" charset="0"/>
              </a:rPr>
              <a:t>      body: </a:t>
            </a:r>
            <a:r>
              <a:rPr lang="en-GB" dirty="0" err="1">
                <a:latin typeface="Book Antiqua" panose="02040602050305030304" pitchFamily="18" charset="0"/>
              </a:rPr>
              <a:t>Center</a:t>
            </a:r>
            <a:r>
              <a:rPr lang="en-GB" dirty="0">
                <a:latin typeface="Book Antiqua" panose="02040602050305030304" pitchFamily="18" charset="0"/>
              </a:rPr>
              <a:t>(  </a:t>
            </a:r>
          </a:p>
          <a:p>
            <a:r>
              <a:rPr lang="en-GB" dirty="0">
                <a:latin typeface="Book Antiqua" panose="02040602050305030304" pitchFamily="18" charset="0"/>
              </a:rPr>
              <a:t>        child: </a:t>
            </a:r>
            <a:r>
              <a:rPr lang="en-GB" dirty="0" err="1">
                <a:latin typeface="Book Antiqua" panose="02040602050305030304" pitchFamily="18" charset="0"/>
              </a:rPr>
              <a:t>RaisedButton</a:t>
            </a:r>
            <a:r>
              <a:rPr lang="en-GB" dirty="0">
                <a:latin typeface="Book Antiqua" panose="02040602050305030304" pitchFamily="18" charset="0"/>
              </a:rPr>
              <a:t>(  </a:t>
            </a:r>
          </a:p>
          <a:p>
            <a:r>
              <a:rPr lang="en-GB" dirty="0">
                <a:latin typeface="Book Antiqua" panose="02040602050305030304" pitchFamily="18" charset="0"/>
              </a:rPr>
              <a:t>          child: Text('Click Here'),  </a:t>
            </a:r>
          </a:p>
          <a:p>
            <a:r>
              <a:rPr lang="en-GB" dirty="0">
                <a:latin typeface="Book Antiqua" panose="02040602050305030304" pitchFamily="18" charset="0"/>
              </a:rPr>
              <a:t>          </a:t>
            </a:r>
            <a:r>
              <a:rPr lang="en-GB" dirty="0" err="1">
                <a:latin typeface="Book Antiqua" panose="02040602050305030304" pitchFamily="18" charset="0"/>
              </a:rPr>
              <a:t>color</a:t>
            </a:r>
            <a:r>
              <a:rPr lang="en-GB" dirty="0">
                <a:latin typeface="Book Antiqua" panose="02040602050305030304" pitchFamily="18" charset="0"/>
              </a:rPr>
              <a:t>: </a:t>
            </a:r>
            <a:r>
              <a:rPr lang="en-GB" dirty="0" err="1">
                <a:latin typeface="Book Antiqua" panose="02040602050305030304" pitchFamily="18" charset="0"/>
              </a:rPr>
              <a:t>Colors.orangeAccent</a:t>
            </a:r>
            <a:r>
              <a:rPr lang="en-GB" dirty="0">
                <a:latin typeface="Book Antiqua" panose="02040602050305030304" pitchFamily="18" charset="0"/>
              </a:rPr>
              <a:t>,  </a:t>
            </a:r>
          </a:p>
          <a:p>
            <a:r>
              <a:rPr lang="en-GB" dirty="0">
                <a:latin typeface="Book Antiqua" panose="02040602050305030304" pitchFamily="18" charset="0"/>
              </a:rPr>
              <a:t>          </a:t>
            </a:r>
            <a:r>
              <a:rPr lang="en-GB" dirty="0" err="1">
                <a:latin typeface="Book Antiqua" panose="02040602050305030304" pitchFamily="18" charset="0"/>
              </a:rPr>
              <a:t>onPressed</a:t>
            </a:r>
            <a:r>
              <a:rPr lang="en-GB" dirty="0">
                <a:latin typeface="Book Antiqua" panose="02040602050305030304" pitchFamily="18" charset="0"/>
              </a:rPr>
              <a:t>: () {  </a:t>
            </a:r>
          </a:p>
          <a:p>
            <a:r>
              <a:rPr lang="en-GB" dirty="0">
                <a:latin typeface="Book Antiqua" panose="02040602050305030304" pitchFamily="18" charset="0"/>
              </a:rPr>
              <a:t>            </a:t>
            </a:r>
            <a:r>
              <a:rPr lang="en-GB" dirty="0" err="1">
                <a:latin typeface="Book Antiqua" panose="02040602050305030304" pitchFamily="18" charset="0"/>
              </a:rPr>
              <a:t>Navigator.push</a:t>
            </a:r>
            <a:r>
              <a:rPr lang="en-GB" dirty="0">
                <a:latin typeface="Book Antiqua" panose="02040602050305030304" pitchFamily="18" charset="0"/>
              </a:rPr>
              <a:t>(  </a:t>
            </a:r>
          </a:p>
          <a:p>
            <a:r>
              <a:rPr lang="en-GB" dirty="0">
                <a:latin typeface="Book Antiqua" panose="02040602050305030304" pitchFamily="18" charset="0"/>
              </a:rPr>
              <a:t>              context,  </a:t>
            </a:r>
          </a:p>
          <a:p>
            <a:r>
              <a:rPr lang="en-GB" dirty="0">
                <a:latin typeface="Book Antiqua" panose="02040602050305030304" pitchFamily="18" charset="0"/>
              </a:rPr>
              <a:t>              </a:t>
            </a:r>
            <a:r>
              <a:rPr lang="en-GB" dirty="0" err="1">
                <a:latin typeface="Book Antiqua" panose="02040602050305030304" pitchFamily="18" charset="0"/>
              </a:rPr>
              <a:t>MaterialPageRoute</a:t>
            </a:r>
            <a:r>
              <a:rPr lang="en-GB" dirty="0">
                <a:latin typeface="Book Antiqua" panose="02040602050305030304" pitchFamily="18" charset="0"/>
              </a:rPr>
              <a:t>(builder: (context) =&gt; </a:t>
            </a:r>
            <a:r>
              <a:rPr lang="en-GB" dirty="0" err="1">
                <a:latin typeface="Book Antiqua" panose="02040602050305030304" pitchFamily="18" charset="0"/>
              </a:rPr>
              <a:t>SecondRoute</a:t>
            </a:r>
            <a:r>
              <a:rPr lang="en-GB" dirty="0">
                <a:latin typeface="Book Antiqua" panose="02040602050305030304" pitchFamily="18" charset="0"/>
              </a:rPr>
              <a:t>()),  </a:t>
            </a:r>
            <a:r>
              <a:rPr lang="en-GB" dirty="0" smtClean="0">
                <a:latin typeface="Book Antiqua" panose="02040602050305030304" pitchFamily="18" charset="0"/>
              </a:rPr>
              <a:t>); },</a:t>
            </a:r>
            <a:r>
              <a:rPr lang="en-GB" dirty="0">
                <a:latin typeface="Book Antiqua" panose="02040602050305030304" pitchFamily="18" charset="0"/>
              </a:rPr>
              <a:t>  </a:t>
            </a:r>
          </a:p>
          <a:p>
            <a:r>
              <a:rPr lang="en-GB" dirty="0">
                <a:latin typeface="Book Antiqua" panose="02040602050305030304" pitchFamily="18" charset="0"/>
              </a:rPr>
              <a:t>        </a:t>
            </a:r>
            <a:r>
              <a:rPr lang="en-GB" dirty="0" smtClean="0">
                <a:latin typeface="Book Antiqua" panose="02040602050305030304" pitchFamily="18" charset="0"/>
              </a:rPr>
              <a:t>),), ); </a:t>
            </a:r>
            <a:r>
              <a:rPr lang="en-GB" dirty="0">
                <a:latin typeface="Book Antiqua" panose="02040602050305030304" pitchFamily="18" charset="0"/>
              </a:rPr>
              <a:t> </a:t>
            </a:r>
            <a:r>
              <a:rPr lang="en-GB" dirty="0" smtClean="0">
                <a:latin typeface="Book Antiqua" panose="02040602050305030304" pitchFamily="18" charset="0"/>
              </a:rPr>
              <a:t>} }</a:t>
            </a:r>
            <a:r>
              <a:rPr lang="en-GB" dirty="0">
                <a:latin typeface="Book Antiqua" panose="02040602050305030304" pitchFamily="18" charset="0"/>
              </a:rPr>
              <a:t> </a:t>
            </a:r>
          </a:p>
        </p:txBody>
      </p:sp>
    </p:spTree>
    <p:extLst>
      <p:ext uri="{BB962C8B-B14F-4D97-AF65-F5344CB8AC3E}">
        <p14:creationId xmlns:p14="http://schemas.microsoft.com/office/powerpoint/2010/main" val="527447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2485" y="612532"/>
            <a:ext cx="2421773" cy="719612"/>
          </a:xfrm>
          <a:prstGeom prst="rect">
            <a:avLst/>
          </a:prstGeom>
        </p:spPr>
      </p:pic>
      <p:sp>
        <p:nvSpPr>
          <p:cNvPr id="3" name="Title 2"/>
          <p:cNvSpPr>
            <a:spLocks noGrp="1"/>
          </p:cNvSpPr>
          <p:nvPr>
            <p:ph type="title"/>
          </p:nvPr>
        </p:nvSpPr>
        <p:spPr>
          <a:xfrm>
            <a:off x="779585" y="365125"/>
            <a:ext cx="10515600" cy="1325563"/>
          </a:xfrm>
        </p:spPr>
        <p:txBody>
          <a:bodyPr>
            <a:normAutofit/>
          </a:bodyPr>
          <a:lstStyle/>
          <a:p>
            <a:r>
              <a:rPr lang="en-US" sz="3600" b="1" dirty="0">
                <a:latin typeface="Book Antiqua" panose="02040602050305030304" pitchFamily="18" charset="0"/>
                <a:ea typeface="+mn-ea"/>
                <a:cs typeface="+mn-cs"/>
              </a:rPr>
              <a:t>Navigation with Route Named Route</a:t>
            </a:r>
            <a:endParaRPr lang="en-GB" sz="3600" b="1" dirty="0">
              <a:latin typeface="Book Antiqua" panose="02040602050305030304" pitchFamily="18" charset="0"/>
              <a:ea typeface="+mn-ea"/>
              <a:cs typeface="+mn-cs"/>
            </a:endParaRPr>
          </a:p>
        </p:txBody>
      </p:sp>
      <p:sp>
        <p:nvSpPr>
          <p:cNvPr id="2" name="Footer Placeholder 1"/>
          <p:cNvSpPr>
            <a:spLocks noGrp="1"/>
          </p:cNvSpPr>
          <p:nvPr>
            <p:ph type="ftr" sz="quarter" idx="11"/>
          </p:nvPr>
        </p:nvSpPr>
        <p:spPr/>
        <p:txBody>
          <a:bodyPr/>
          <a:lstStyle/>
          <a:p>
            <a:r>
              <a:rPr lang="en-US" smtClean="0"/>
              <a:t>IT Industry-Academia Bridge Program</a:t>
            </a:r>
            <a:endParaRPr lang="en-US"/>
          </a:p>
        </p:txBody>
      </p:sp>
      <p:sp>
        <p:nvSpPr>
          <p:cNvPr id="10" name="Content Placeholder 2"/>
          <p:cNvSpPr>
            <a:spLocks noGrp="1"/>
          </p:cNvSpPr>
          <p:nvPr>
            <p:ph idx="1"/>
          </p:nvPr>
        </p:nvSpPr>
        <p:spPr>
          <a:xfrm>
            <a:off x="878818" y="1884674"/>
            <a:ext cx="9643222" cy="3164132"/>
          </a:xfrm>
        </p:spPr>
        <p:txBody>
          <a:bodyPr>
            <a:normAutofit fontScale="92500"/>
          </a:bodyPr>
          <a:lstStyle/>
          <a:p>
            <a:pPr marL="0" indent="0" algn="just">
              <a:lnSpc>
                <a:spcPct val="150000"/>
              </a:lnSpc>
              <a:buNone/>
            </a:pPr>
            <a:r>
              <a:rPr lang="en-US" dirty="0">
                <a:latin typeface="Book Antiqua" panose="02040602050305030304" pitchFamily="18" charset="0"/>
              </a:rPr>
              <a:t>The Navigator maintains the stack-based history of routes. If there is a need to navigate to the same screen in many parts of the app or we want to move from first screen to third and from third to fifth. We can work with named routes by using the </a:t>
            </a:r>
            <a:r>
              <a:rPr lang="en-US" dirty="0" err="1">
                <a:latin typeface="Book Antiqua" panose="02040602050305030304" pitchFamily="18" charset="0"/>
              </a:rPr>
              <a:t>Navigator.pushNamed</a:t>
            </a:r>
            <a:r>
              <a:rPr lang="en-US" dirty="0">
                <a:latin typeface="Book Antiqua" panose="02040602050305030304" pitchFamily="18" charset="0"/>
              </a:rPr>
              <a:t>() </a:t>
            </a:r>
            <a:r>
              <a:rPr lang="en-US" dirty="0" smtClean="0">
                <a:latin typeface="Book Antiqua" panose="02040602050305030304" pitchFamily="18" charset="0"/>
              </a:rPr>
              <a:t>function</a:t>
            </a:r>
            <a:r>
              <a:rPr lang="en-US" dirty="0">
                <a:latin typeface="Book Antiqua" panose="02040602050305030304" pitchFamily="18" charset="0"/>
              </a:rPr>
              <a:t> </a:t>
            </a:r>
            <a:r>
              <a:rPr lang="en-US" dirty="0" smtClean="0">
                <a:latin typeface="Book Antiqua" panose="02040602050305030304" pitchFamily="18" charset="0"/>
              </a:rPr>
              <a:t>and </a:t>
            </a:r>
            <a:r>
              <a:rPr lang="en-US" dirty="0" err="1" smtClean="0">
                <a:latin typeface="Book Antiqua" panose="02040602050305030304" pitchFamily="18" charset="0"/>
              </a:rPr>
              <a:t>initialRoute</a:t>
            </a:r>
            <a:r>
              <a:rPr lang="en-US" dirty="0" smtClean="0">
                <a:latin typeface="Book Antiqua" panose="02040602050305030304" pitchFamily="18" charset="0"/>
              </a:rPr>
              <a:t> properties</a:t>
            </a:r>
            <a:endParaRPr lang="en-GB" dirty="0">
              <a:latin typeface="Book Antiqua" panose="02040602050305030304" pitchFamily="18" charset="0"/>
            </a:endParaRPr>
          </a:p>
          <a:p>
            <a:pPr marL="0" indent="0">
              <a:buNone/>
            </a:pPr>
            <a:endParaRPr lang="en-GB" dirty="0"/>
          </a:p>
        </p:txBody>
      </p:sp>
    </p:spTree>
    <p:extLst>
      <p:ext uri="{BB962C8B-B14F-4D97-AF65-F5344CB8AC3E}">
        <p14:creationId xmlns:p14="http://schemas.microsoft.com/office/powerpoint/2010/main" val="4176579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9"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8"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5" y="5203766"/>
            <a:ext cx="1602970"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normAutofit/>
          </a:bodyPr>
          <a:lstStyle/>
          <a:p>
            <a:r>
              <a:rPr lang="en-US" sz="3600" b="1" dirty="0" err="1">
                <a:latin typeface="Book Antiqua" panose="02040602050305030304" pitchFamily="18" charset="0"/>
                <a:ea typeface="+mn-ea"/>
                <a:cs typeface="+mn-cs"/>
              </a:rPr>
              <a:t>initialRoute</a:t>
            </a:r>
            <a:r>
              <a:rPr lang="en-US" sz="3600" b="1" dirty="0">
                <a:latin typeface="Book Antiqua" panose="02040602050305030304" pitchFamily="18" charset="0"/>
                <a:ea typeface="+mn-ea"/>
                <a:cs typeface="+mn-cs"/>
              </a:rPr>
              <a:t> and Named route</a:t>
            </a:r>
            <a:endParaRPr lang="en-GB" sz="3600" b="1" dirty="0">
              <a:latin typeface="Book Antiqua" panose="02040602050305030304" pitchFamily="18" charset="0"/>
              <a:ea typeface="+mn-ea"/>
              <a:cs typeface="+mn-cs"/>
            </a:endParaRPr>
          </a:p>
        </p:txBody>
      </p:sp>
      <p:sp>
        <p:nvSpPr>
          <p:cNvPr id="9" name="Content Placeholder 8"/>
          <p:cNvSpPr>
            <a:spLocks noGrp="1"/>
          </p:cNvSpPr>
          <p:nvPr>
            <p:ph idx="1"/>
          </p:nvPr>
        </p:nvSpPr>
        <p:spPr/>
        <p:txBody>
          <a:bodyPr>
            <a:normAutofit fontScale="85000" lnSpcReduction="20000"/>
          </a:bodyPr>
          <a:lstStyle/>
          <a:p>
            <a:pPr marL="0" indent="0" algn="just">
              <a:lnSpc>
                <a:spcPct val="160000"/>
              </a:lnSpc>
              <a:buNone/>
            </a:pPr>
            <a:r>
              <a:rPr lang="en-US" sz="2600" dirty="0">
                <a:latin typeface="Book Antiqua" panose="02040602050305030304" pitchFamily="18" charset="0"/>
              </a:rPr>
              <a:t>The </a:t>
            </a:r>
            <a:r>
              <a:rPr lang="en-US" sz="2600" dirty="0" err="1">
                <a:latin typeface="Book Antiqua" panose="02040602050305030304" pitchFamily="18" charset="0"/>
              </a:rPr>
              <a:t>initialRoute</a:t>
            </a:r>
            <a:r>
              <a:rPr lang="en-US" sz="2600" dirty="0">
                <a:latin typeface="Book Antiqua" panose="02040602050305030304" pitchFamily="18" charset="0"/>
              </a:rPr>
              <a:t> property </a:t>
            </a:r>
            <a:r>
              <a:rPr lang="en-US" sz="2600" b="1" dirty="0">
                <a:latin typeface="Book Antiqua" panose="02040602050305030304" pitchFamily="18" charset="0"/>
              </a:rPr>
              <a:t>defines which route the app should start with</a:t>
            </a:r>
            <a:r>
              <a:rPr lang="en-US" sz="2600" dirty="0">
                <a:latin typeface="Book Antiqua" panose="02040602050305030304" pitchFamily="18" charset="0"/>
              </a:rPr>
              <a:t>. The routes property defines the available named routes and the widgets to build when navigating to those routes</a:t>
            </a:r>
            <a:r>
              <a:rPr lang="en-US" sz="2600" dirty="0" smtClean="0">
                <a:latin typeface="Book Antiqua" panose="02040602050305030304" pitchFamily="18" charset="0"/>
              </a:rPr>
              <a:t>.</a:t>
            </a:r>
            <a:r>
              <a:rPr lang="en-US" sz="2600" b="1" dirty="0">
                <a:latin typeface="Book Antiqua" panose="02040602050305030304" pitchFamily="18" charset="0"/>
              </a:rPr>
              <a:t> </a:t>
            </a:r>
            <a:r>
              <a:rPr lang="en-US" sz="2600" b="1" dirty="0" err="1">
                <a:latin typeface="Book Antiqua" panose="02040602050305030304" pitchFamily="18" charset="0"/>
              </a:rPr>
              <a:t>InitialRoute</a:t>
            </a:r>
            <a:r>
              <a:rPr lang="en-US" sz="2600" dirty="0">
                <a:latin typeface="Book Antiqua" panose="02040602050305030304" pitchFamily="18" charset="0"/>
              </a:rPr>
              <a:t> is </a:t>
            </a:r>
            <a:r>
              <a:rPr lang="en-US" sz="2600" dirty="0" smtClean="0">
                <a:latin typeface="Book Antiqua" panose="02040602050305030304" pitchFamily="18" charset="0"/>
              </a:rPr>
              <a:t>the </a:t>
            </a:r>
            <a:r>
              <a:rPr lang="en-US" sz="2600" dirty="0">
                <a:latin typeface="Book Antiqua" panose="02040602050305030304" pitchFamily="18" charset="0"/>
              </a:rPr>
              <a:t>loaded when </a:t>
            </a:r>
            <a:r>
              <a:rPr lang="en-US" sz="2600" dirty="0" err="1">
                <a:latin typeface="Book Antiqua" panose="02040602050305030304" pitchFamily="18" charset="0"/>
              </a:rPr>
              <a:t>MaterialApp</a:t>
            </a:r>
            <a:r>
              <a:rPr lang="en-US" sz="2600" dirty="0">
                <a:latin typeface="Book Antiqua" panose="02040602050305030304" pitchFamily="18" charset="0"/>
              </a:rPr>
              <a:t> is instantiated</a:t>
            </a:r>
            <a:r>
              <a:rPr lang="en-US" sz="2600" dirty="0" smtClean="0">
                <a:latin typeface="Book Antiqua" panose="02040602050305030304" pitchFamily="18" charset="0"/>
              </a:rPr>
              <a:t>.</a:t>
            </a:r>
          </a:p>
          <a:p>
            <a:pPr marL="0" indent="0" algn="just">
              <a:buNone/>
            </a:pPr>
            <a:endParaRPr lang="en-US" dirty="0" smtClean="0">
              <a:latin typeface="Book Antiqua" panose="02040602050305030304" pitchFamily="18" charset="0"/>
            </a:endParaRPr>
          </a:p>
          <a:p>
            <a:pPr marL="457200" lvl="1" indent="0" algn="just">
              <a:buNone/>
            </a:pPr>
            <a:r>
              <a:rPr lang="en-US" i="1" dirty="0" err="1" smtClean="0">
                <a:latin typeface="Book Antiqua" panose="02040602050305030304" pitchFamily="18" charset="0"/>
              </a:rPr>
              <a:t>initialRoute</a:t>
            </a:r>
            <a:r>
              <a:rPr lang="en-US" i="1" dirty="0">
                <a:latin typeface="Book Antiqua" panose="02040602050305030304" pitchFamily="18" charset="0"/>
              </a:rPr>
              <a:t>: '/',  </a:t>
            </a:r>
          </a:p>
          <a:p>
            <a:pPr marL="457200" lvl="1" indent="0" algn="just">
              <a:buNone/>
            </a:pPr>
            <a:r>
              <a:rPr lang="en-US" i="1" dirty="0">
                <a:latin typeface="Book Antiqua" panose="02040602050305030304" pitchFamily="18" charset="0"/>
              </a:rPr>
              <a:t>  routes: {  </a:t>
            </a:r>
          </a:p>
          <a:p>
            <a:pPr marL="457200" lvl="1" indent="0" algn="just">
              <a:buNone/>
            </a:pPr>
            <a:r>
              <a:rPr lang="en-US" i="1" dirty="0">
                <a:latin typeface="Book Antiqua" panose="02040602050305030304" pitchFamily="18" charset="0"/>
              </a:rPr>
              <a:t>    // When navigating to the "/" route, build the </a:t>
            </a:r>
            <a:r>
              <a:rPr lang="en-US" i="1" dirty="0" err="1">
                <a:latin typeface="Book Antiqua" panose="02040602050305030304" pitchFamily="18" charset="0"/>
              </a:rPr>
              <a:t>HomeScreen</a:t>
            </a:r>
            <a:r>
              <a:rPr lang="en-US" i="1" dirty="0">
                <a:latin typeface="Book Antiqua" panose="02040602050305030304" pitchFamily="18" charset="0"/>
              </a:rPr>
              <a:t> widget.  </a:t>
            </a:r>
          </a:p>
          <a:p>
            <a:pPr marL="457200" lvl="1" indent="0" algn="just">
              <a:buNone/>
            </a:pPr>
            <a:r>
              <a:rPr lang="en-US" i="1" dirty="0">
                <a:latin typeface="Book Antiqua" panose="02040602050305030304" pitchFamily="18" charset="0"/>
              </a:rPr>
              <a:t>    '/': (context) =&gt; </a:t>
            </a:r>
            <a:r>
              <a:rPr lang="en-US" i="1" dirty="0" err="1">
                <a:latin typeface="Book Antiqua" panose="02040602050305030304" pitchFamily="18" charset="0"/>
              </a:rPr>
              <a:t>HomeScreen</a:t>
            </a:r>
            <a:r>
              <a:rPr lang="en-US" i="1" dirty="0">
                <a:latin typeface="Book Antiqua" panose="02040602050305030304" pitchFamily="18" charset="0"/>
              </a:rPr>
              <a:t>(),  </a:t>
            </a:r>
          </a:p>
          <a:p>
            <a:pPr marL="457200" lvl="1" indent="0" algn="just">
              <a:buNone/>
            </a:pPr>
            <a:r>
              <a:rPr lang="en-US" i="1" dirty="0">
                <a:latin typeface="Book Antiqua" panose="02040602050305030304" pitchFamily="18" charset="0"/>
              </a:rPr>
              <a:t>    // When navigating to the "/second" route, build the </a:t>
            </a:r>
            <a:r>
              <a:rPr lang="en-US" i="1" dirty="0" err="1">
                <a:latin typeface="Book Antiqua" panose="02040602050305030304" pitchFamily="18" charset="0"/>
              </a:rPr>
              <a:t>SecondScreen</a:t>
            </a:r>
            <a:r>
              <a:rPr lang="en-US" i="1" dirty="0">
                <a:latin typeface="Book Antiqua" panose="02040602050305030304" pitchFamily="18" charset="0"/>
              </a:rPr>
              <a:t> widget.  </a:t>
            </a:r>
          </a:p>
          <a:p>
            <a:pPr marL="457200" lvl="1" indent="0" algn="just">
              <a:buNone/>
            </a:pPr>
            <a:r>
              <a:rPr lang="en-US" i="1" dirty="0">
                <a:latin typeface="Book Antiqua" panose="02040602050305030304" pitchFamily="18" charset="0"/>
              </a:rPr>
              <a:t>    '/second': (context) =&gt; </a:t>
            </a:r>
            <a:r>
              <a:rPr lang="en-US" i="1" dirty="0" err="1">
                <a:latin typeface="Book Antiqua" panose="02040602050305030304" pitchFamily="18" charset="0"/>
              </a:rPr>
              <a:t>SecondScreen</a:t>
            </a:r>
            <a:r>
              <a:rPr lang="en-US" i="1" dirty="0">
                <a:latin typeface="Book Antiqua" panose="02040602050305030304" pitchFamily="18" charset="0"/>
              </a:rPr>
              <a:t>(),  </a:t>
            </a:r>
          </a:p>
          <a:p>
            <a:pPr marL="457200" lvl="1" indent="0" algn="just">
              <a:buNone/>
            </a:pPr>
            <a:r>
              <a:rPr lang="en-US" i="1" dirty="0">
                <a:latin typeface="Book Antiqua" panose="02040602050305030304" pitchFamily="18" charset="0"/>
              </a:rPr>
              <a:t>  },  </a:t>
            </a:r>
          </a:p>
          <a:p>
            <a:pPr marL="457200" lvl="1" indent="0" algn="just">
              <a:buNone/>
            </a:pPr>
            <a:endParaRPr lang="en-GB" dirty="0">
              <a:latin typeface="Book Antiqua" panose="02040602050305030304" pitchFamily="18" charset="0"/>
            </a:endParaRPr>
          </a:p>
        </p:txBody>
      </p:sp>
      <p:sp>
        <p:nvSpPr>
          <p:cNvPr id="2" name="Footer Placeholder 1"/>
          <p:cNvSpPr>
            <a:spLocks noGrp="1"/>
          </p:cNvSpPr>
          <p:nvPr>
            <p:ph type="ftr" sz="quarter" idx="11"/>
          </p:nvPr>
        </p:nvSpPr>
        <p:spPr/>
        <p:txBody>
          <a:bodyPr/>
          <a:lstStyle/>
          <a:p>
            <a:r>
              <a:rPr lang="en-US" dirty="0" smtClean="0"/>
              <a:t>IT Industry-Academia Bridge Program</a:t>
            </a:r>
            <a:endParaRPr lang="en-US" dirty="0"/>
          </a:p>
        </p:txBody>
      </p:sp>
    </p:spTree>
    <p:extLst>
      <p:ext uri="{BB962C8B-B14F-4D97-AF65-F5344CB8AC3E}">
        <p14:creationId xmlns:p14="http://schemas.microsoft.com/office/powerpoint/2010/main" val="448742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771498" y="656001"/>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11" name="TextBox 10"/>
          <p:cNvSpPr txBox="1"/>
          <p:nvPr/>
        </p:nvSpPr>
        <p:spPr>
          <a:xfrm>
            <a:off x="1250532" y="5854580"/>
            <a:ext cx="184731" cy="523220"/>
          </a:xfrm>
          <a:prstGeom prst="rect">
            <a:avLst/>
          </a:prstGeom>
          <a:noFill/>
        </p:spPr>
        <p:txBody>
          <a:bodyPr wrap="none" lIns="91440" tIns="45720" rIns="91440" bIns="45720" rtlCol="0" anchor="t">
            <a:spAutoFit/>
          </a:bodyPr>
          <a:lstStyle/>
          <a:p>
            <a:endParaRPr lang="en-US" sz="2800" b="1" dirty="0">
              <a:ea typeface="Calibri"/>
              <a:cs typeface="Calibri"/>
            </a:endParaRPr>
          </a:p>
        </p:txBody>
      </p:sp>
      <p:sp>
        <p:nvSpPr>
          <p:cNvPr id="9" name="Isosceles Triangle 3">
            <a:extLst>
              <a:ext uri="{FF2B5EF4-FFF2-40B4-BE49-F238E27FC236}">
                <a16:creationId xmlns:a16="http://schemas.microsoft.com/office/drawing/2014/main" xmlns="" id="{00D729C2-A19B-7576-4C97-DF1C42A75D38}"/>
              </a:ext>
            </a:extLst>
          </p:cNvPr>
          <p:cNvSpPr/>
          <p:nvPr/>
        </p:nvSpPr>
        <p:spPr>
          <a:xfrm flipH="1" flipV="1">
            <a:off x="1276199" y="487767"/>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3">
            <a:extLst>
              <a:ext uri="{FF2B5EF4-FFF2-40B4-BE49-F238E27FC236}">
                <a16:creationId xmlns:a16="http://schemas.microsoft.com/office/drawing/2014/main" xmlns="" id="{12741AE1-298B-1601-8802-D88248A56A01}"/>
              </a:ext>
            </a:extLst>
          </p:cNvPr>
          <p:cNvSpPr/>
          <p:nvPr/>
        </p:nvSpPr>
        <p:spPr>
          <a:xfrm flipH="1" flipV="1">
            <a:off x="632952" y="1190390"/>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430697" y="467040"/>
            <a:ext cx="10515600" cy="1325563"/>
          </a:xfrm>
        </p:spPr>
        <p:txBody>
          <a:bodyPr>
            <a:normAutofit/>
          </a:bodyPr>
          <a:lstStyle/>
          <a:p>
            <a:r>
              <a:rPr lang="en-US" sz="3600" b="1" dirty="0" err="1">
                <a:latin typeface="Book Antiqua" panose="02040602050305030304" pitchFamily="18" charset="0"/>
                <a:ea typeface="+mn-ea"/>
                <a:cs typeface="+mn-cs"/>
              </a:rPr>
              <a:t>Navigator.push</a:t>
            </a:r>
            <a:r>
              <a:rPr lang="en-US" sz="3600" b="1" dirty="0">
                <a:latin typeface="Book Antiqua" panose="02040602050305030304" pitchFamily="18" charset="0"/>
                <a:ea typeface="+mn-ea"/>
                <a:cs typeface="+mn-cs"/>
              </a:rPr>
              <a:t>()</a:t>
            </a:r>
            <a:endParaRPr lang="en-GB" sz="3600" b="1" dirty="0">
              <a:latin typeface="Book Antiqua" panose="02040602050305030304" pitchFamily="18" charset="0"/>
              <a:ea typeface="+mn-ea"/>
              <a:cs typeface="+mn-cs"/>
            </a:endParaRPr>
          </a:p>
        </p:txBody>
      </p:sp>
      <p:sp>
        <p:nvSpPr>
          <p:cNvPr id="4" name="Content Placeholder 3"/>
          <p:cNvSpPr>
            <a:spLocks noGrp="1"/>
          </p:cNvSpPr>
          <p:nvPr>
            <p:ph idx="1"/>
          </p:nvPr>
        </p:nvSpPr>
        <p:spPr>
          <a:xfrm>
            <a:off x="858609" y="2036750"/>
            <a:ext cx="10515600" cy="4351338"/>
          </a:xfrm>
        </p:spPr>
        <p:txBody>
          <a:bodyPr/>
          <a:lstStyle/>
          <a:p>
            <a:pPr marL="0" indent="0" algn="just">
              <a:buNone/>
            </a:pPr>
            <a:r>
              <a:rPr lang="en-US" dirty="0">
                <a:latin typeface="Book Antiqua" panose="02040602050305030304" pitchFamily="18" charset="0"/>
              </a:rPr>
              <a:t>The </a:t>
            </a:r>
            <a:r>
              <a:rPr lang="en-US" dirty="0" err="1">
                <a:latin typeface="Book Antiqua" panose="02040602050305030304" pitchFamily="18" charset="0"/>
              </a:rPr>
              <a:t>Navigator.push</a:t>
            </a:r>
            <a:r>
              <a:rPr lang="en-US" dirty="0">
                <a:latin typeface="Book Antiqua" panose="02040602050305030304" pitchFamily="18" charset="0"/>
              </a:rPr>
              <a:t>() method is used to navigate/switch to a new route/page/screen. T</a:t>
            </a:r>
            <a:r>
              <a:rPr lang="en-US" dirty="0" smtClean="0">
                <a:latin typeface="Book Antiqua" panose="02040602050305030304" pitchFamily="18" charset="0"/>
              </a:rPr>
              <a:t>he</a:t>
            </a:r>
            <a:r>
              <a:rPr lang="en-US" dirty="0">
                <a:latin typeface="Book Antiqua" panose="02040602050305030304" pitchFamily="18" charset="0"/>
              </a:rPr>
              <a:t> </a:t>
            </a:r>
            <a:r>
              <a:rPr lang="en-US" b="1" dirty="0">
                <a:latin typeface="Book Antiqua" panose="02040602050305030304" pitchFamily="18" charset="0"/>
              </a:rPr>
              <a:t>push()</a:t>
            </a:r>
            <a:r>
              <a:rPr lang="en-US" dirty="0">
                <a:latin typeface="Book Antiqua" panose="02040602050305030304" pitchFamily="18" charset="0"/>
              </a:rPr>
              <a:t> method adds a page/route on the </a:t>
            </a:r>
            <a:r>
              <a:rPr lang="en-US" dirty="0" smtClean="0">
                <a:latin typeface="Book Antiqua" panose="02040602050305030304" pitchFamily="18" charset="0"/>
              </a:rPr>
              <a:t>stack.</a:t>
            </a:r>
            <a:r>
              <a:rPr lang="en-US" dirty="0">
                <a:latin typeface="Book Antiqua" panose="02040602050305030304" pitchFamily="18" charset="0"/>
              </a:rPr>
              <a:t> </a:t>
            </a:r>
            <a:endParaRPr lang="en-US" dirty="0" smtClean="0">
              <a:latin typeface="Book Antiqua" panose="02040602050305030304" pitchFamily="18" charset="0"/>
            </a:endParaRPr>
          </a:p>
          <a:p>
            <a:pPr marL="914400" lvl="2" indent="0" algn="just">
              <a:buNone/>
            </a:pPr>
            <a:r>
              <a:rPr lang="en-GB" dirty="0" err="1">
                <a:latin typeface="Book Antiqua" panose="02040602050305030304" pitchFamily="18" charset="0"/>
              </a:rPr>
              <a:t>onPressed</a:t>
            </a:r>
            <a:r>
              <a:rPr lang="en-GB" dirty="0">
                <a:latin typeface="Book Antiqua" panose="02040602050305030304" pitchFamily="18" charset="0"/>
              </a:rPr>
              <a:t>: () {  </a:t>
            </a:r>
          </a:p>
          <a:p>
            <a:pPr marL="914400" lvl="2" indent="0" algn="just">
              <a:buNone/>
            </a:pPr>
            <a:r>
              <a:rPr lang="en-GB" dirty="0">
                <a:latin typeface="Book Antiqua" panose="02040602050305030304" pitchFamily="18" charset="0"/>
              </a:rPr>
              <a:t>  </a:t>
            </a:r>
            <a:r>
              <a:rPr lang="en-GB" dirty="0" err="1">
                <a:latin typeface="Book Antiqua" panose="02040602050305030304" pitchFamily="18" charset="0"/>
              </a:rPr>
              <a:t>Navigator.push</a:t>
            </a:r>
            <a:r>
              <a:rPr lang="en-GB" dirty="0">
                <a:latin typeface="Book Antiqua" panose="02040602050305030304" pitchFamily="18" charset="0"/>
              </a:rPr>
              <a:t>(  </a:t>
            </a:r>
          </a:p>
          <a:p>
            <a:pPr marL="914400" lvl="2" indent="0" algn="just">
              <a:buNone/>
            </a:pPr>
            <a:r>
              <a:rPr lang="en-GB" dirty="0">
                <a:latin typeface="Book Antiqua" panose="02040602050305030304" pitchFamily="18" charset="0"/>
              </a:rPr>
              <a:t>    context,  </a:t>
            </a:r>
          </a:p>
          <a:p>
            <a:pPr marL="914400" lvl="2" indent="0" algn="just">
              <a:buNone/>
            </a:pPr>
            <a:r>
              <a:rPr lang="en-GB" dirty="0">
                <a:latin typeface="Book Antiqua" panose="02040602050305030304" pitchFamily="18" charset="0"/>
              </a:rPr>
              <a:t>    </a:t>
            </a:r>
            <a:r>
              <a:rPr lang="en-GB" dirty="0" err="1">
                <a:latin typeface="Book Antiqua" panose="02040602050305030304" pitchFamily="18" charset="0"/>
              </a:rPr>
              <a:t>MaterialPageRoute</a:t>
            </a:r>
            <a:r>
              <a:rPr lang="en-GB" dirty="0">
                <a:latin typeface="Book Antiqua" panose="02040602050305030304" pitchFamily="18" charset="0"/>
              </a:rPr>
              <a:t>(builder: (context) =&gt; </a:t>
            </a:r>
            <a:r>
              <a:rPr lang="en-GB" dirty="0" err="1">
                <a:latin typeface="Book Antiqua" panose="02040602050305030304" pitchFamily="18" charset="0"/>
              </a:rPr>
              <a:t>SecondRoute</a:t>
            </a:r>
            <a:r>
              <a:rPr lang="en-GB" dirty="0">
                <a:latin typeface="Book Antiqua" panose="02040602050305030304" pitchFamily="18" charset="0"/>
              </a:rPr>
              <a:t>()),  </a:t>
            </a:r>
          </a:p>
          <a:p>
            <a:pPr marL="914400" lvl="2" indent="0" algn="just">
              <a:buNone/>
            </a:pPr>
            <a:r>
              <a:rPr lang="en-GB" dirty="0">
                <a:latin typeface="Book Antiqua" panose="02040602050305030304" pitchFamily="18" charset="0"/>
              </a:rPr>
              <a:t>  );  </a:t>
            </a:r>
          </a:p>
          <a:p>
            <a:pPr marL="914400" lvl="2" indent="0" algn="just">
              <a:buNone/>
            </a:pPr>
            <a:r>
              <a:rPr lang="en-GB" dirty="0">
                <a:latin typeface="Book Antiqua" panose="02040602050305030304" pitchFamily="18" charset="0"/>
              </a:rPr>
              <a:t>} </a:t>
            </a:r>
          </a:p>
          <a:p>
            <a:pPr marL="0" indent="0" algn="just">
              <a:buNone/>
            </a:pPr>
            <a:endParaRPr lang="en-GB" dirty="0">
              <a:latin typeface="Book Antiqua" panose="02040602050305030304" pitchFamily="18" charset="0"/>
            </a:endParaRPr>
          </a:p>
        </p:txBody>
      </p:sp>
      <p:sp>
        <p:nvSpPr>
          <p:cNvPr id="3" name="Footer Placeholder 2"/>
          <p:cNvSpPr>
            <a:spLocks noGrp="1"/>
          </p:cNvSpPr>
          <p:nvPr>
            <p:ph type="ftr" sz="quarter" idx="11"/>
          </p:nvPr>
        </p:nvSpPr>
        <p:spPr/>
        <p:txBody>
          <a:bodyPr/>
          <a:lstStyle/>
          <a:p>
            <a:r>
              <a:rPr lang="en-US" dirty="0" smtClean="0"/>
              <a:t>IT Industry-Academia Bridge Program</a:t>
            </a:r>
            <a:endParaRPr lang="en-US" dirty="0"/>
          </a:p>
        </p:txBody>
      </p:sp>
    </p:spTree>
    <p:extLst>
      <p:ext uri="{BB962C8B-B14F-4D97-AF65-F5344CB8AC3E}">
        <p14:creationId xmlns:p14="http://schemas.microsoft.com/office/powerpoint/2010/main" val="1919458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6"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6"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8" y="5203766"/>
            <a:ext cx="1602969"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9"/>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9" y="612531"/>
            <a:ext cx="3026751" cy="899377"/>
          </a:xfrm>
          <a:prstGeom prst="rect">
            <a:avLst/>
          </a:prstGeom>
        </p:spPr>
      </p:pic>
      <p:sp>
        <p:nvSpPr>
          <p:cNvPr id="2" name="Footer Placeholder 1"/>
          <p:cNvSpPr>
            <a:spLocks noGrp="1"/>
          </p:cNvSpPr>
          <p:nvPr>
            <p:ph type="ftr" sz="quarter" idx="11"/>
          </p:nvPr>
        </p:nvSpPr>
        <p:spPr>
          <a:xfrm>
            <a:off x="4038603" y="6433626"/>
            <a:ext cx="4114800" cy="365125"/>
          </a:xfrm>
        </p:spPr>
        <p:txBody>
          <a:bodyPr/>
          <a:lstStyle/>
          <a:p>
            <a:r>
              <a:rPr lang="en-US" dirty="0" smtClean="0"/>
              <a:t>IT Industry-Academia Bridge Program</a:t>
            </a:r>
            <a:endParaRPr lang="en-US" dirty="0"/>
          </a:p>
        </p:txBody>
      </p:sp>
      <p:pic>
        <p:nvPicPr>
          <p:cNvPr id="11" name="Picture 10"/>
          <p:cNvPicPr>
            <a:picLocks noChangeAspect="1"/>
          </p:cNvPicPr>
          <p:nvPr/>
        </p:nvPicPr>
        <p:blipFill>
          <a:blip r:embed="rId3"/>
          <a:stretch>
            <a:fillRect/>
          </a:stretch>
        </p:blipFill>
        <p:spPr>
          <a:xfrm>
            <a:off x="524280" y="382146"/>
            <a:ext cx="11125201" cy="6058799"/>
          </a:xfrm>
          <a:prstGeom prst="rect">
            <a:avLst/>
          </a:prstGeom>
        </p:spPr>
      </p:pic>
      <p:sp>
        <p:nvSpPr>
          <p:cNvPr id="12" name="Rectangle 11"/>
          <p:cNvSpPr/>
          <p:nvPr/>
        </p:nvSpPr>
        <p:spPr>
          <a:xfrm>
            <a:off x="7531620" y="2393635"/>
            <a:ext cx="5632680" cy="2308324"/>
          </a:xfrm>
          <a:prstGeom prst="rect">
            <a:avLst/>
          </a:prstGeom>
        </p:spPr>
        <p:txBody>
          <a:bodyPr wrap="square">
            <a:spAutoFit/>
          </a:bodyPr>
          <a:lstStyle/>
          <a:p>
            <a:r>
              <a:rPr lang="en-US" sz="7200" b="1" i="1" dirty="0" smtClean="0">
                <a:solidFill>
                  <a:schemeClr val="bg1"/>
                </a:solidFill>
                <a:latin typeface="Book Antiqua" panose="02040602050305030304" pitchFamily="18" charset="0"/>
              </a:rPr>
              <a:t>Thank</a:t>
            </a:r>
          </a:p>
          <a:p>
            <a:r>
              <a:rPr lang="en-US" sz="7200" b="1" i="1" dirty="0" smtClean="0">
                <a:solidFill>
                  <a:schemeClr val="bg1"/>
                </a:solidFill>
                <a:latin typeface="Book Antiqua" panose="02040602050305030304" pitchFamily="18" charset="0"/>
              </a:rPr>
              <a:t>You !</a:t>
            </a:r>
          </a:p>
        </p:txBody>
      </p:sp>
    </p:spTree>
    <p:extLst>
      <p:ext uri="{BB962C8B-B14F-4D97-AF65-F5344CB8AC3E}">
        <p14:creationId xmlns:p14="http://schemas.microsoft.com/office/powerpoint/2010/main" val="624055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856</TotalTime>
  <Words>259</Words>
  <Application>Microsoft Office PowerPoint</Application>
  <PresentationFormat>Widescreen</PresentationFormat>
  <Paragraphs>84</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Book Antiqua</vt:lpstr>
      <vt:lpstr>Calibri</vt:lpstr>
      <vt:lpstr>Calibri Light</vt:lpstr>
      <vt:lpstr>Office Theme</vt:lpstr>
      <vt:lpstr>PowerPoint Presentation</vt:lpstr>
      <vt:lpstr>Navigation and Routes</vt:lpstr>
      <vt:lpstr>Navigator.push()</vt:lpstr>
      <vt:lpstr>Navigator.pop() </vt:lpstr>
      <vt:lpstr>Navigation Route</vt:lpstr>
      <vt:lpstr>Navigation with Route Named Route</vt:lpstr>
      <vt:lpstr>initialRoute and Named route</vt:lpstr>
      <vt:lpstr>Navigator.push()</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Designer</dc:creator>
  <cp:lastModifiedBy>Hammad Ahmad</cp:lastModifiedBy>
  <cp:revision>48</cp:revision>
  <dcterms:created xsi:type="dcterms:W3CDTF">2022-04-06T09:07:20Z</dcterms:created>
  <dcterms:modified xsi:type="dcterms:W3CDTF">2022-05-18T10:37:18Z</dcterms:modified>
</cp:coreProperties>
</file>