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8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2" y="2142513"/>
            <a:ext cx="9321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Book Antiqua" panose="02040602050305030304" pitchFamily="18" charset="0"/>
              </a:rPr>
              <a:t>Application </a:t>
            </a:r>
            <a:r>
              <a:rPr lang="en-US" sz="4800" b="1" dirty="0">
                <a:latin typeface="Book Antiqua" panose="02040602050305030304" pitchFamily="18" charset="0"/>
              </a:rPr>
              <a:t>Program </a:t>
            </a:r>
            <a:r>
              <a:rPr lang="en-US" sz="4800" b="1" dirty="0" smtClean="0">
                <a:latin typeface="Book Antiqua" panose="02040602050305030304" pitchFamily="18" charset="0"/>
              </a:rPr>
              <a:t>Interface</a:t>
            </a:r>
            <a:endParaRPr lang="en-US" sz="4800" b="1" dirty="0">
              <a:latin typeface="Book Antiqua" panose="02040602050305030304" pitchFamily="18" charset="0"/>
            </a:endParaRPr>
          </a:p>
          <a:p>
            <a:r>
              <a:rPr lang="en-US" sz="4800" b="1" smtClean="0">
                <a:latin typeface="Book Antiqua" panose="02040602050305030304" pitchFamily="18" charset="0"/>
              </a:rPr>
              <a:t>(</a:t>
            </a:r>
            <a:r>
              <a:rPr lang="en-US" sz="4800" b="1" smtClean="0">
                <a:latin typeface="Book Antiqua" panose="02040602050305030304" pitchFamily="18" charset="0"/>
              </a:rPr>
              <a:t>API)</a:t>
            </a:r>
            <a:endParaRPr lang="en-US" sz="4800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=""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=""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513" y="4246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Getting the </a:t>
            </a:r>
            <a:r>
              <a:rPr lang="en-US" sz="3600" b="1" dirty="0" smtClean="0">
                <a:latin typeface="Book Antiqua" panose="02040602050305030304" pitchFamily="18" charset="0"/>
              </a:rPr>
              <a:t>Response</a:t>
            </a:r>
            <a:br>
              <a:rPr lang="en-US" sz="3600" b="1" dirty="0" smtClean="0">
                <a:latin typeface="Book Antiqua" panose="02040602050305030304" pitchFamily="18" charset="0"/>
              </a:rPr>
            </a:br>
            <a:r>
              <a:rPr lang="en-US" sz="3600" b="1" dirty="0" smtClean="0">
                <a:latin typeface="Book Antiqua" panose="02040602050305030304" pitchFamily="18" charset="0"/>
              </a:rPr>
              <a:t>Code </a:t>
            </a:r>
            <a:r>
              <a:rPr lang="en-US" sz="3600" b="1" dirty="0">
                <a:latin typeface="Book Antiqua" panose="02040602050305030304" pitchFamily="18" charset="0"/>
              </a:rPr>
              <a:t>&amp; </a:t>
            </a:r>
            <a:r>
              <a:rPr lang="en-US" sz="3600" b="1" dirty="0" smtClean="0">
                <a:latin typeface="Book Antiqua" panose="02040602050305030304" pitchFamily="18" charset="0"/>
              </a:rPr>
              <a:t>Body cont. . .</a:t>
            </a:r>
            <a:endParaRPr lang="en-GB" sz="3600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58609" y="195887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000" dirty="0">
                <a:latin typeface="Book Antiqua" panose="02040602050305030304" pitchFamily="18" charset="0"/>
              </a:rPr>
              <a:t>Future&lt;Post&gt; </a:t>
            </a:r>
            <a:r>
              <a:rPr lang="en-GB" sz="2000" dirty="0" err="1">
                <a:latin typeface="Book Antiqua" panose="02040602050305030304" pitchFamily="18" charset="0"/>
              </a:rPr>
              <a:t>fetchPost</a:t>
            </a:r>
            <a:r>
              <a:rPr lang="en-GB" sz="2000" dirty="0">
                <a:latin typeface="Book Antiqua" panose="02040602050305030304" pitchFamily="18" charset="0"/>
              </a:rPr>
              <a:t>() </a:t>
            </a:r>
            <a:r>
              <a:rPr lang="en-GB" sz="2000" dirty="0" err="1">
                <a:latin typeface="Book Antiqua" panose="02040602050305030304" pitchFamily="18" charset="0"/>
              </a:rPr>
              <a:t>async</a:t>
            </a:r>
            <a:r>
              <a:rPr lang="en-GB" sz="2000" dirty="0">
                <a:latin typeface="Book Antiqua" panose="02040602050305030304" pitchFamily="18" charset="0"/>
              </a:rPr>
              <a:t> {  </a:t>
            </a:r>
          </a:p>
          <a:p>
            <a:pPr marL="0" indent="0" algn="just">
              <a:buNone/>
            </a:pPr>
            <a:r>
              <a:rPr lang="en-GB" sz="2000" dirty="0">
                <a:latin typeface="Book Antiqua" panose="02040602050305030304" pitchFamily="18" charset="0"/>
              </a:rPr>
              <a:t>  </a:t>
            </a:r>
            <a:r>
              <a:rPr lang="en-GB" sz="2000" b="1" dirty="0">
                <a:latin typeface="Book Antiqua" panose="02040602050305030304" pitchFamily="18" charset="0"/>
              </a:rPr>
              <a:t>final</a:t>
            </a:r>
            <a:r>
              <a:rPr lang="en-GB" sz="2000" dirty="0">
                <a:latin typeface="Book Antiqua" panose="02040602050305030304" pitchFamily="18" charset="0"/>
              </a:rPr>
              <a:t> response = await </a:t>
            </a:r>
            <a:r>
              <a:rPr lang="en-GB" sz="2000" dirty="0" err="1">
                <a:latin typeface="Book Antiqua" panose="02040602050305030304" pitchFamily="18" charset="0"/>
              </a:rPr>
              <a:t>http.get</a:t>
            </a:r>
            <a:r>
              <a:rPr lang="en-GB" sz="2000" dirty="0">
                <a:latin typeface="Book Antiqua" panose="02040602050305030304" pitchFamily="18" charset="0"/>
              </a:rPr>
              <a:t>( Give the link of JSON file');  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2000" dirty="0">
                <a:latin typeface="Book Antiqua" panose="0204060205030503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GB" sz="2000" dirty="0">
                <a:latin typeface="Book Antiqua" panose="02040602050305030304" pitchFamily="18" charset="0"/>
              </a:rPr>
              <a:t>  </a:t>
            </a:r>
            <a:r>
              <a:rPr lang="en-GB" sz="2000" b="1" dirty="0">
                <a:latin typeface="Book Antiqua" panose="02040602050305030304" pitchFamily="18" charset="0"/>
              </a:rPr>
              <a:t>if</a:t>
            </a:r>
            <a:r>
              <a:rPr lang="en-GB" sz="2000" dirty="0">
                <a:latin typeface="Book Antiqua" panose="02040602050305030304" pitchFamily="18" charset="0"/>
              </a:rPr>
              <a:t> (</a:t>
            </a:r>
            <a:r>
              <a:rPr lang="en-GB" sz="2000" dirty="0" err="1">
                <a:latin typeface="Book Antiqua" panose="02040602050305030304" pitchFamily="18" charset="0"/>
              </a:rPr>
              <a:t>response.statusCode</a:t>
            </a:r>
            <a:r>
              <a:rPr lang="en-GB" sz="2000" dirty="0">
                <a:latin typeface="Book Antiqua" panose="02040602050305030304" pitchFamily="18" charset="0"/>
              </a:rPr>
              <a:t> == 200) {  </a:t>
            </a:r>
          </a:p>
          <a:p>
            <a:pPr marL="0" indent="0" algn="just">
              <a:buNone/>
            </a:pPr>
            <a:r>
              <a:rPr lang="en-GB" sz="2000" dirty="0">
                <a:latin typeface="Book Antiqua" panose="02040602050305030304" pitchFamily="18" charset="0"/>
              </a:rPr>
              <a:t>    // If the server returns an OK response, then parse the JSON.  </a:t>
            </a:r>
          </a:p>
          <a:p>
            <a:pPr marL="0" indent="0" algn="just">
              <a:buNone/>
            </a:pPr>
            <a:r>
              <a:rPr lang="en-GB" sz="2000" dirty="0">
                <a:latin typeface="Book Antiqua" panose="02040602050305030304" pitchFamily="18" charset="0"/>
              </a:rPr>
              <a:t>    </a:t>
            </a:r>
            <a:r>
              <a:rPr lang="en-GB" sz="2000" b="1" dirty="0">
                <a:latin typeface="Book Antiqua" panose="02040602050305030304" pitchFamily="18" charset="0"/>
              </a:rPr>
              <a:t>return</a:t>
            </a:r>
            <a:r>
              <a:rPr lang="en-GB" sz="2000" dirty="0">
                <a:latin typeface="Book Antiqua" panose="02040602050305030304" pitchFamily="18" charset="0"/>
              </a:rPr>
              <a:t> </a:t>
            </a:r>
            <a:r>
              <a:rPr lang="en-GB" sz="2000" dirty="0" err="1">
                <a:latin typeface="Book Antiqua" panose="02040602050305030304" pitchFamily="18" charset="0"/>
              </a:rPr>
              <a:t>Post.fromJson</a:t>
            </a:r>
            <a:r>
              <a:rPr lang="en-GB" sz="2000" dirty="0">
                <a:latin typeface="Book Antiqua" panose="02040602050305030304" pitchFamily="18" charset="0"/>
              </a:rPr>
              <a:t>(</a:t>
            </a:r>
            <a:r>
              <a:rPr lang="en-GB" sz="2000" dirty="0" err="1">
                <a:latin typeface="Book Antiqua" panose="02040602050305030304" pitchFamily="18" charset="0"/>
              </a:rPr>
              <a:t>json.decode</a:t>
            </a:r>
            <a:r>
              <a:rPr lang="en-GB" sz="2000" dirty="0">
                <a:latin typeface="Book Antiqua" panose="02040602050305030304" pitchFamily="18" charset="0"/>
              </a:rPr>
              <a:t>(</a:t>
            </a:r>
            <a:r>
              <a:rPr lang="en-GB" sz="2000" dirty="0" err="1">
                <a:latin typeface="Book Antiqua" panose="02040602050305030304" pitchFamily="18" charset="0"/>
              </a:rPr>
              <a:t>response.body</a:t>
            </a:r>
            <a:r>
              <a:rPr lang="en-GB" sz="2000" dirty="0">
                <a:latin typeface="Book Antiqua" panose="02040602050305030304" pitchFamily="18" charset="0"/>
              </a:rPr>
              <a:t>));  </a:t>
            </a:r>
          </a:p>
          <a:p>
            <a:pPr marL="0" indent="0" algn="just">
              <a:buNone/>
            </a:pPr>
            <a:r>
              <a:rPr lang="en-GB" sz="2000" dirty="0">
                <a:latin typeface="Book Antiqua" panose="02040602050305030304" pitchFamily="18" charset="0"/>
              </a:rPr>
              <a:t>  } </a:t>
            </a:r>
            <a:r>
              <a:rPr lang="en-GB" sz="2000" b="1" dirty="0">
                <a:latin typeface="Book Antiqua" panose="02040602050305030304" pitchFamily="18" charset="0"/>
              </a:rPr>
              <a:t>else</a:t>
            </a:r>
            <a:r>
              <a:rPr lang="en-GB" sz="2000" dirty="0">
                <a:latin typeface="Book Antiqua" panose="02040602050305030304" pitchFamily="18" charset="0"/>
              </a:rPr>
              <a:t> {  </a:t>
            </a:r>
          </a:p>
          <a:p>
            <a:pPr marL="0" indent="0" algn="just">
              <a:buNone/>
            </a:pPr>
            <a:r>
              <a:rPr lang="en-GB" sz="2000" dirty="0">
                <a:latin typeface="Book Antiqua" panose="02040602050305030304" pitchFamily="18" charset="0"/>
              </a:rPr>
              <a:t>    // If the response was </a:t>
            </a:r>
            <a:r>
              <a:rPr lang="en-GB" sz="2000" dirty="0" err="1">
                <a:latin typeface="Book Antiqua" panose="02040602050305030304" pitchFamily="18" charset="0"/>
              </a:rPr>
              <a:t>umexpected</a:t>
            </a:r>
            <a:r>
              <a:rPr lang="en-GB" sz="2000" dirty="0">
                <a:latin typeface="Book Antiqua" panose="02040602050305030304" pitchFamily="18" charset="0"/>
              </a:rPr>
              <a:t>, throw an error.  </a:t>
            </a:r>
          </a:p>
          <a:p>
            <a:pPr marL="0" indent="0" algn="just">
              <a:buNone/>
            </a:pPr>
            <a:r>
              <a:rPr lang="en-GB" sz="2000" dirty="0">
                <a:latin typeface="Book Antiqua" panose="02040602050305030304" pitchFamily="18" charset="0"/>
              </a:rPr>
              <a:t>    </a:t>
            </a:r>
            <a:r>
              <a:rPr lang="en-GB" sz="2000" b="1" dirty="0">
                <a:latin typeface="Book Antiqua" panose="02040602050305030304" pitchFamily="18" charset="0"/>
              </a:rPr>
              <a:t>throw</a:t>
            </a:r>
            <a:r>
              <a:rPr lang="en-GB" sz="2000" dirty="0">
                <a:latin typeface="Book Antiqua" panose="02040602050305030304" pitchFamily="18" charset="0"/>
              </a:rPr>
              <a:t> Exception('Failed to load post');  </a:t>
            </a:r>
          </a:p>
          <a:p>
            <a:pPr marL="0" indent="0" algn="just">
              <a:buNone/>
            </a:pPr>
            <a:r>
              <a:rPr lang="en-GB" sz="2000" dirty="0">
                <a:latin typeface="Book Antiqua" panose="02040602050305030304" pitchFamily="18" charset="0"/>
              </a:rPr>
              <a:t>  }  </a:t>
            </a:r>
          </a:p>
          <a:p>
            <a:pPr marL="0" indent="0" algn="just">
              <a:buNone/>
            </a:pPr>
            <a:r>
              <a:rPr lang="en-GB" sz="2000" dirty="0">
                <a:latin typeface="Book Antiqua" panose="02040602050305030304" pitchFamily="18" charset="0"/>
              </a:rPr>
              <a:t>}  </a:t>
            </a:r>
          </a:p>
          <a:p>
            <a:pPr marL="0" indent="0" algn="just">
              <a:buNone/>
            </a:pPr>
            <a:endParaRPr lang="en-GB" sz="2000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4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Fetch the </a:t>
            </a:r>
            <a:r>
              <a:rPr lang="en-US" sz="3600" b="1" dirty="0" smtClean="0">
                <a:latin typeface="Book Antiqua" panose="02040602050305030304" pitchFamily="18" charset="0"/>
              </a:rPr>
              <a:t>Data with </a:t>
            </a:r>
            <a:r>
              <a:rPr lang="en-US" sz="3600" b="1" dirty="0">
                <a:latin typeface="Book Antiqua" panose="02040602050305030304" pitchFamily="18" charset="0"/>
              </a:rPr>
              <a:t>Flutter.</a:t>
            </a:r>
            <a:endParaRPr lang="en-GB" sz="3600" b="1" dirty="0">
              <a:latin typeface="Book Antiqua" panose="0204060205030503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You can call the fetch method in the </a:t>
            </a:r>
            <a:r>
              <a:rPr lang="en-US" b="1" dirty="0" err="1">
                <a:latin typeface="Book Antiqua" panose="02040602050305030304" pitchFamily="18" charset="0"/>
              </a:rPr>
              <a:t>initState</a:t>
            </a:r>
            <a:r>
              <a:rPr lang="en-US" b="1" dirty="0" smtClean="0">
                <a:latin typeface="Book Antiqua" panose="02040602050305030304" pitchFamily="18" charset="0"/>
              </a:rPr>
              <a:t>()</a:t>
            </a:r>
          </a:p>
          <a:p>
            <a:pPr marL="0" indent="0">
              <a:buNone/>
            </a:pPr>
            <a:endParaRPr lang="en-GB" b="1" dirty="0" smtClean="0">
              <a:latin typeface="Book Antiqua" panose="02040602050305030304" pitchFamily="18" charset="0"/>
            </a:endParaRPr>
          </a:p>
          <a:p>
            <a:pPr marL="914400" lvl="2" indent="0">
              <a:buNone/>
            </a:pPr>
            <a:r>
              <a:rPr lang="en-GB" b="1" i="1" dirty="0" smtClean="0">
                <a:latin typeface="Book Antiqua" panose="02040602050305030304" pitchFamily="18" charset="0"/>
              </a:rPr>
              <a:t>class</a:t>
            </a:r>
            <a:r>
              <a:rPr lang="en-GB" i="1" dirty="0">
                <a:latin typeface="Book Antiqua" panose="02040602050305030304" pitchFamily="18" charset="0"/>
              </a:rPr>
              <a:t> _</a:t>
            </a:r>
            <a:r>
              <a:rPr lang="en-GB" i="1" dirty="0" err="1">
                <a:latin typeface="Book Antiqua" panose="02040602050305030304" pitchFamily="18" charset="0"/>
              </a:rPr>
              <a:t>MyAppState</a:t>
            </a:r>
            <a:r>
              <a:rPr lang="en-GB" i="1" dirty="0">
                <a:latin typeface="Book Antiqua" panose="02040602050305030304" pitchFamily="18" charset="0"/>
              </a:rPr>
              <a:t> </a:t>
            </a:r>
            <a:r>
              <a:rPr lang="en-GB" b="1" i="1" dirty="0">
                <a:latin typeface="Book Antiqua" panose="02040602050305030304" pitchFamily="18" charset="0"/>
              </a:rPr>
              <a:t>extends</a:t>
            </a:r>
            <a:r>
              <a:rPr lang="en-GB" i="1" dirty="0">
                <a:latin typeface="Book Antiqua" panose="02040602050305030304" pitchFamily="18" charset="0"/>
              </a:rPr>
              <a:t> State&lt;</a:t>
            </a:r>
            <a:r>
              <a:rPr lang="en-GB" i="1" dirty="0" err="1">
                <a:latin typeface="Book Antiqua" panose="02040602050305030304" pitchFamily="18" charset="0"/>
              </a:rPr>
              <a:t>MyApp</a:t>
            </a:r>
            <a:r>
              <a:rPr lang="en-GB" i="1" dirty="0">
                <a:latin typeface="Book Antiqua" panose="02040602050305030304" pitchFamily="18" charset="0"/>
              </a:rPr>
              <a:t>&gt; {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Future&lt;Post&gt; post;  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@override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</a:t>
            </a:r>
            <a:r>
              <a:rPr lang="en-GB" b="1" i="1" dirty="0">
                <a:latin typeface="Book Antiqua" panose="02040602050305030304" pitchFamily="18" charset="0"/>
              </a:rPr>
              <a:t>void</a:t>
            </a:r>
            <a:r>
              <a:rPr lang="en-GB" i="1" dirty="0">
                <a:latin typeface="Book Antiqua" panose="02040602050305030304" pitchFamily="18" charset="0"/>
              </a:rPr>
              <a:t> </a:t>
            </a:r>
            <a:r>
              <a:rPr lang="en-GB" i="1" dirty="0" err="1">
                <a:latin typeface="Book Antiqua" panose="02040602050305030304" pitchFamily="18" charset="0"/>
              </a:rPr>
              <a:t>initState</a:t>
            </a:r>
            <a:r>
              <a:rPr lang="en-GB" i="1" dirty="0">
                <a:latin typeface="Book Antiqua" panose="02040602050305030304" pitchFamily="18" charset="0"/>
              </a:rPr>
              <a:t>() {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  </a:t>
            </a:r>
            <a:r>
              <a:rPr lang="en-GB" b="1" i="1" dirty="0" err="1">
                <a:latin typeface="Book Antiqua" panose="02040602050305030304" pitchFamily="18" charset="0"/>
              </a:rPr>
              <a:t>super</a:t>
            </a:r>
            <a:r>
              <a:rPr lang="en-GB" i="1" dirty="0" err="1">
                <a:latin typeface="Book Antiqua" panose="02040602050305030304" pitchFamily="18" charset="0"/>
              </a:rPr>
              <a:t>.initState</a:t>
            </a:r>
            <a:r>
              <a:rPr lang="en-GB" i="1" dirty="0">
                <a:latin typeface="Book Antiqua" panose="02040602050305030304" pitchFamily="18" charset="0"/>
              </a:rPr>
              <a:t>();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  post = </a:t>
            </a:r>
            <a:r>
              <a:rPr lang="en-GB" i="1" dirty="0" err="1">
                <a:latin typeface="Book Antiqua" panose="02040602050305030304" pitchFamily="18" charset="0"/>
              </a:rPr>
              <a:t>fetchPost</a:t>
            </a:r>
            <a:r>
              <a:rPr lang="en-GB" i="1" dirty="0">
                <a:latin typeface="Book Antiqua" panose="02040602050305030304" pitchFamily="18" charset="0"/>
              </a:rPr>
              <a:t>();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}  </a:t>
            </a:r>
          </a:p>
          <a:p>
            <a:pPr marL="0" indent="0"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4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Display Data</a:t>
            </a:r>
            <a:endParaRPr lang="en-GB" sz="3600" b="1" dirty="0">
              <a:latin typeface="Book Antiqua" panose="0204060205030503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26831" y="1825625"/>
            <a:ext cx="107874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Finally, display the data. You can display the data by </a:t>
            </a:r>
            <a:r>
              <a:rPr lang="en-US" sz="2400" dirty="0" smtClean="0">
                <a:latin typeface="Book Antiqua" panose="02040602050305030304" pitchFamily="18" charset="0"/>
              </a:rPr>
              <a:t>using the </a:t>
            </a:r>
            <a:r>
              <a:rPr lang="en-US" sz="2400" dirty="0" err="1" smtClean="0">
                <a:latin typeface="Book Antiqua" panose="02040602050305030304" pitchFamily="18" charset="0"/>
              </a:rPr>
              <a:t>FutureBuilder</a:t>
            </a:r>
            <a:r>
              <a:rPr lang="en-US" sz="2400" dirty="0" smtClean="0">
                <a:latin typeface="Book Antiqua" panose="02040602050305030304" pitchFamily="18" charset="0"/>
              </a:rPr>
              <a:t> widget. This </a:t>
            </a:r>
            <a:r>
              <a:rPr lang="en-US" sz="2400" dirty="0">
                <a:latin typeface="Book Antiqua" panose="02040602050305030304" pitchFamily="18" charset="0"/>
              </a:rPr>
              <a:t>widget can work easily with </a:t>
            </a:r>
            <a:r>
              <a:rPr lang="en-US" sz="2400" dirty="0" err="1">
                <a:latin typeface="Book Antiqua" panose="02040602050305030304" pitchFamily="18" charset="0"/>
              </a:rPr>
              <a:t>async</a:t>
            </a:r>
            <a:r>
              <a:rPr lang="en-US" sz="2400" dirty="0">
                <a:latin typeface="Book Antiqua" panose="02040602050305030304" pitchFamily="18" charset="0"/>
              </a:rPr>
              <a:t> data sources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marL="914400" lvl="2" indent="0">
              <a:buNone/>
            </a:pPr>
            <a:r>
              <a:rPr lang="en-GB" i="1" dirty="0" err="1">
                <a:latin typeface="Book Antiqua" panose="02040602050305030304" pitchFamily="18" charset="0"/>
              </a:rPr>
              <a:t>FutureBuilder</a:t>
            </a:r>
            <a:r>
              <a:rPr lang="en-GB" i="1" dirty="0">
                <a:latin typeface="Book Antiqua" panose="02040602050305030304" pitchFamily="18" charset="0"/>
              </a:rPr>
              <a:t>&lt;Post&gt;(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future: post,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builder: (context, </a:t>
            </a:r>
            <a:r>
              <a:rPr lang="en-GB" i="1" dirty="0" err="1">
                <a:latin typeface="Book Antiqua" panose="02040602050305030304" pitchFamily="18" charset="0"/>
              </a:rPr>
              <a:t>abc</a:t>
            </a:r>
            <a:r>
              <a:rPr lang="en-GB" i="1" dirty="0">
                <a:latin typeface="Book Antiqua" panose="02040602050305030304" pitchFamily="18" charset="0"/>
              </a:rPr>
              <a:t>) {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  </a:t>
            </a:r>
            <a:r>
              <a:rPr lang="en-GB" b="1" i="1" dirty="0">
                <a:latin typeface="Book Antiqua" panose="02040602050305030304" pitchFamily="18" charset="0"/>
              </a:rPr>
              <a:t>if</a:t>
            </a:r>
            <a:r>
              <a:rPr lang="en-GB" i="1" dirty="0">
                <a:latin typeface="Book Antiqua" panose="02040602050305030304" pitchFamily="18" charset="0"/>
              </a:rPr>
              <a:t> (</a:t>
            </a:r>
            <a:r>
              <a:rPr lang="en-GB" i="1" dirty="0" err="1">
                <a:latin typeface="Book Antiqua" panose="02040602050305030304" pitchFamily="18" charset="0"/>
              </a:rPr>
              <a:t>abc.hasData</a:t>
            </a:r>
            <a:r>
              <a:rPr lang="en-GB" i="1" dirty="0">
                <a:latin typeface="Book Antiqua" panose="02040602050305030304" pitchFamily="18" charset="0"/>
              </a:rPr>
              <a:t>) {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    </a:t>
            </a:r>
            <a:r>
              <a:rPr lang="en-GB" b="1" i="1" dirty="0">
                <a:latin typeface="Book Antiqua" panose="02040602050305030304" pitchFamily="18" charset="0"/>
              </a:rPr>
              <a:t>return</a:t>
            </a:r>
            <a:r>
              <a:rPr lang="en-GB" i="1" dirty="0">
                <a:latin typeface="Book Antiqua" panose="02040602050305030304" pitchFamily="18" charset="0"/>
              </a:rPr>
              <a:t> Text(</a:t>
            </a:r>
            <a:r>
              <a:rPr lang="en-GB" i="1" dirty="0" err="1">
                <a:latin typeface="Book Antiqua" panose="02040602050305030304" pitchFamily="18" charset="0"/>
              </a:rPr>
              <a:t>abc.data.title</a:t>
            </a:r>
            <a:r>
              <a:rPr lang="en-GB" i="1" dirty="0">
                <a:latin typeface="Book Antiqua" panose="02040602050305030304" pitchFamily="18" charset="0"/>
              </a:rPr>
              <a:t>);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  } </a:t>
            </a:r>
            <a:r>
              <a:rPr lang="en-GB" b="1" i="1" dirty="0">
                <a:latin typeface="Book Antiqua" panose="02040602050305030304" pitchFamily="18" charset="0"/>
              </a:rPr>
              <a:t>else</a:t>
            </a:r>
            <a:r>
              <a:rPr lang="en-GB" i="1" dirty="0">
                <a:latin typeface="Book Antiqua" panose="02040602050305030304" pitchFamily="18" charset="0"/>
              </a:rPr>
              <a:t> </a:t>
            </a:r>
            <a:r>
              <a:rPr lang="en-GB" b="1" i="1" dirty="0">
                <a:latin typeface="Book Antiqua" panose="02040602050305030304" pitchFamily="18" charset="0"/>
              </a:rPr>
              <a:t>if</a:t>
            </a:r>
            <a:r>
              <a:rPr lang="en-GB" i="1" dirty="0">
                <a:latin typeface="Book Antiqua" panose="02040602050305030304" pitchFamily="18" charset="0"/>
              </a:rPr>
              <a:t> (</a:t>
            </a:r>
            <a:r>
              <a:rPr lang="en-GB" i="1" dirty="0" err="1">
                <a:latin typeface="Book Antiqua" panose="02040602050305030304" pitchFamily="18" charset="0"/>
              </a:rPr>
              <a:t>abc.hasError</a:t>
            </a:r>
            <a:r>
              <a:rPr lang="en-GB" i="1" dirty="0">
                <a:latin typeface="Book Antiqua" panose="02040602050305030304" pitchFamily="18" charset="0"/>
              </a:rPr>
              <a:t>) {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    </a:t>
            </a:r>
            <a:r>
              <a:rPr lang="en-GB" b="1" i="1" dirty="0">
                <a:latin typeface="Book Antiqua" panose="02040602050305030304" pitchFamily="18" charset="0"/>
              </a:rPr>
              <a:t>return</a:t>
            </a:r>
            <a:r>
              <a:rPr lang="en-GB" i="1" dirty="0">
                <a:latin typeface="Book Antiqua" panose="02040602050305030304" pitchFamily="18" charset="0"/>
              </a:rPr>
              <a:t> Text("${</a:t>
            </a:r>
            <a:r>
              <a:rPr lang="en-GB" i="1" dirty="0" err="1">
                <a:latin typeface="Book Antiqua" panose="02040602050305030304" pitchFamily="18" charset="0"/>
              </a:rPr>
              <a:t>abc.error</a:t>
            </a:r>
            <a:r>
              <a:rPr lang="en-GB" i="1" dirty="0">
                <a:latin typeface="Book Antiqua" panose="02040602050305030304" pitchFamily="18" charset="0"/>
              </a:rPr>
              <a:t>}");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  }  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      </a:t>
            </a:r>
            <a:r>
              <a:rPr lang="en-GB" b="1" i="1" dirty="0">
                <a:latin typeface="Book Antiqua" panose="02040602050305030304" pitchFamily="18" charset="0"/>
              </a:rPr>
              <a:t>return</a:t>
            </a:r>
            <a:r>
              <a:rPr lang="en-GB" i="1" dirty="0">
                <a:latin typeface="Book Antiqua" panose="02040602050305030304" pitchFamily="18" charset="0"/>
              </a:rPr>
              <a:t> </a:t>
            </a:r>
            <a:r>
              <a:rPr lang="en-GB" i="1" dirty="0" err="1">
                <a:latin typeface="Book Antiqua" panose="02040602050305030304" pitchFamily="18" charset="0"/>
              </a:rPr>
              <a:t>CircularProgressIndicator</a:t>
            </a:r>
            <a:r>
              <a:rPr lang="en-GB" i="1" dirty="0">
                <a:latin typeface="Book Antiqua" panose="02040602050305030304" pitchFamily="18" charset="0"/>
              </a:rPr>
              <a:t>();  </a:t>
            </a:r>
            <a:r>
              <a:rPr lang="en-GB" i="1" dirty="0" smtClean="0">
                <a:latin typeface="Book Antiqua" panose="02040602050305030304" pitchFamily="18" charset="0"/>
              </a:rPr>
              <a:t> </a:t>
            </a:r>
            <a:r>
              <a:rPr lang="en-GB" i="1" dirty="0">
                <a:latin typeface="Book Antiqua" panose="02040602050305030304" pitchFamily="18" charset="0"/>
              </a:rPr>
              <a:t>// By default, it show a loading spinner.  </a:t>
            </a:r>
          </a:p>
          <a:p>
            <a:pPr marL="914400" lvl="2" indent="0">
              <a:buNone/>
            </a:pPr>
            <a:r>
              <a:rPr lang="en-GB" i="1" dirty="0">
                <a:latin typeface="Book Antiqua" panose="02040602050305030304" pitchFamily="18" charset="0"/>
              </a:rPr>
              <a:t>  },  </a:t>
            </a:r>
            <a:r>
              <a:rPr lang="en-GB" i="1" dirty="0" smtClean="0">
                <a:latin typeface="Book Antiqua" panose="02040602050305030304" pitchFamily="18" charset="0"/>
              </a:rPr>
              <a:t>);</a:t>
            </a:r>
            <a:r>
              <a:rPr lang="en-GB" i="1" dirty="0">
                <a:latin typeface="Book Antiqua" panose="02040602050305030304" pitchFamily="18" charset="0"/>
              </a:rPr>
              <a:t>  </a:t>
            </a:r>
          </a:p>
          <a:p>
            <a:pPr marL="0" indent="0"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5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6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6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8" y="5203766"/>
            <a:ext cx="1602969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9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9" y="612531"/>
            <a:ext cx="3026751" cy="899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3" y="6433626"/>
            <a:ext cx="4114800" cy="365125"/>
          </a:xfrm>
        </p:spPr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" y="382146"/>
            <a:ext cx="11125201" cy="60587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31620" y="2393635"/>
            <a:ext cx="563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</a:t>
            </a:r>
          </a:p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142000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9081" y="468662"/>
            <a:ext cx="10515600" cy="1325563"/>
          </a:xfrm>
        </p:spPr>
        <p:txBody>
          <a:bodyPr/>
          <a:lstStyle/>
          <a:p>
            <a:r>
              <a:rPr lang="en-US" sz="4800" b="1" dirty="0" smtClean="0">
                <a:latin typeface="Book Antiqua" panose="02040602050305030304" pitchFamily="18" charset="0"/>
                <a:ea typeface="+mn-ea"/>
                <a:cs typeface="+mn-cs"/>
              </a:rPr>
              <a:t>API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13963" y="1932626"/>
            <a:ext cx="5833056" cy="221175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Book Antiqua" panose="02040602050305030304" pitchFamily="18" charset="0"/>
              </a:rPr>
              <a:t>An API is a set of routines, protocols, and tools for building software applications.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</a:rPr>
              <a:t>You must have API Keys.</a:t>
            </a:r>
          </a:p>
          <a:p>
            <a:pPr algn="just"/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pic>
        <p:nvPicPr>
          <p:cNvPr id="8" name="Picture 7" descr="See the source image">
            <a:extLst>
              <a:ext uri="{FF2B5EF4-FFF2-40B4-BE49-F238E27FC236}">
                <a16:creationId xmlns="" xmlns:a16="http://schemas.microsoft.com/office/drawing/2014/main" xmlns:lc="http://schemas.openxmlformats.org/drawingml/2006/lockedCanvas" id="{428D2877-15D1-49F7-BED1-86FC95607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5172" y="4144383"/>
            <a:ext cx="3343413" cy="1671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API cont. . 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0" name="Picture 9" descr="See the source image">
            <a:extLst>
              <a:ext uri="{FF2B5EF4-FFF2-40B4-BE49-F238E27FC236}">
                <a16:creationId xmlns="" xmlns:a16="http://schemas.microsoft.com/office/drawing/2014/main" xmlns:lc="http://schemas.openxmlformats.org/drawingml/2006/lockedCanvas" id="{BCE3E9A8-A08D-4946-965F-69722674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3145" y="1693102"/>
            <a:ext cx="7233014" cy="44844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=""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=""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897" y="493381"/>
            <a:ext cx="4631028" cy="1301864"/>
          </a:xfrm>
        </p:spPr>
        <p:txBody>
          <a:bodyPr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API cont. . 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56575"/>
            <a:ext cx="10515600" cy="46259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Book Antiqua" panose="02040602050305030304" pitchFamily="18" charset="0"/>
              </a:rPr>
              <a:t>Fetching data from the internet is necessary for most apps</a:t>
            </a:r>
            <a:r>
              <a:rPr lang="en-US" sz="2000" dirty="0" smtClean="0">
                <a:latin typeface="Book Antiqua" panose="02040602050305030304" pitchFamily="18" charset="0"/>
              </a:rPr>
              <a:t>. </a:t>
            </a:r>
            <a:r>
              <a:rPr lang="en-US" sz="2000" dirty="0">
                <a:latin typeface="Book Antiqua" panose="02040602050305030304" pitchFamily="18" charset="0"/>
              </a:rPr>
              <a:t>Dart and Flutter </a:t>
            </a:r>
            <a:r>
              <a:rPr lang="en-US" sz="2000" dirty="0" smtClean="0">
                <a:latin typeface="Book Antiqua" panose="02040602050305030304" pitchFamily="18" charset="0"/>
              </a:rPr>
              <a:t>provides </a:t>
            </a:r>
            <a:r>
              <a:rPr lang="en-US" sz="2000" b="1" dirty="0">
                <a:latin typeface="Book Antiqua" panose="02040602050305030304" pitchFamily="18" charset="0"/>
              </a:rPr>
              <a:t>http package</a:t>
            </a:r>
            <a:r>
              <a:rPr lang="en-US" sz="2000" dirty="0">
                <a:latin typeface="Book Antiqua" panose="02040602050305030304" pitchFamily="18" charset="0"/>
              </a:rPr>
              <a:t> to use http resources</a:t>
            </a:r>
            <a:r>
              <a:rPr lang="en-US" sz="20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rgbClr val="4A4A4A"/>
                </a:solidFill>
                <a:latin typeface="Book Antiqua" panose="02040602050305030304" pitchFamily="18" charset="0"/>
              </a:rPr>
              <a:t>This package contains a set of high-level functions and classes that make it easy to consume HTTP resources</a:t>
            </a:r>
            <a:r>
              <a:rPr lang="en-US" sz="2000" dirty="0" smtClean="0">
                <a:solidFill>
                  <a:srgbClr val="4A4A4A"/>
                </a:solidFill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The </a:t>
            </a:r>
            <a:r>
              <a:rPr lang="en-US" sz="2000" dirty="0">
                <a:latin typeface="Book Antiqua" panose="02040602050305030304" pitchFamily="18" charset="0"/>
              </a:rPr>
              <a:t>http package uses </a:t>
            </a:r>
            <a:r>
              <a:rPr lang="en-US" sz="2000" b="1" dirty="0">
                <a:latin typeface="Book Antiqua" panose="02040602050305030304" pitchFamily="18" charset="0"/>
              </a:rPr>
              <a:t>await</a:t>
            </a:r>
            <a:r>
              <a:rPr lang="en-US" sz="2000" dirty="0">
                <a:latin typeface="Book Antiqua" panose="02040602050305030304" pitchFamily="18" charset="0"/>
              </a:rPr>
              <a:t> and </a:t>
            </a:r>
            <a:r>
              <a:rPr lang="en-US" sz="2000" b="1" dirty="0" err="1">
                <a:latin typeface="Book Antiqua" panose="02040602050305030304" pitchFamily="18" charset="0"/>
              </a:rPr>
              <a:t>async</a:t>
            </a:r>
            <a:r>
              <a:rPr lang="en-US" sz="2000" dirty="0">
                <a:latin typeface="Book Antiqua" panose="02040602050305030304" pitchFamily="18" charset="0"/>
              </a:rPr>
              <a:t> features and provides many high-level methods such as read, get, post, put, head, and delete methods for sending and receiving data from remote locations</a:t>
            </a:r>
            <a:r>
              <a:rPr lang="en-US" sz="20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Book Antiqua" panose="02040602050305030304" pitchFamily="18" charset="0"/>
              </a:rPr>
              <a:t>The http package also provides a standard </a:t>
            </a:r>
            <a:r>
              <a:rPr lang="en-US" sz="2000" b="1" dirty="0">
                <a:latin typeface="Book Antiqua" panose="02040602050305030304" pitchFamily="18" charset="0"/>
              </a:rPr>
              <a:t>http client class</a:t>
            </a:r>
            <a:r>
              <a:rPr lang="en-US" sz="2000" dirty="0">
                <a:latin typeface="Book Antiqua" panose="02040602050305030304" pitchFamily="18" charset="0"/>
              </a:rPr>
              <a:t> that supports the persistent connection. This class is useful when a lot of requests to be made on a particular server. It should be closed properly using the </a:t>
            </a:r>
            <a:r>
              <a:rPr lang="en-US" sz="2000" b="1" dirty="0">
                <a:latin typeface="Book Antiqua" panose="02040602050305030304" pitchFamily="18" charset="0"/>
              </a:rPr>
              <a:t>close</a:t>
            </a:r>
            <a:r>
              <a:rPr lang="en-US" sz="2000" dirty="0">
                <a:latin typeface="Book Antiqua" panose="02040602050305030304" pitchFamily="18" charset="0"/>
              </a:rPr>
              <a:t>() method.</a:t>
            </a:r>
            <a:endParaRPr lang="en-US" sz="2000" dirty="0">
              <a:solidFill>
                <a:srgbClr val="4A4A4A"/>
              </a:solidFill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68504" y="197486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The </a:t>
            </a:r>
            <a:r>
              <a:rPr lang="en-US" sz="2400" dirty="0" smtClean="0">
                <a:latin typeface="Book Antiqua" panose="02040602050305030304" pitchFamily="18" charset="0"/>
              </a:rPr>
              <a:t>core </a:t>
            </a:r>
            <a:r>
              <a:rPr lang="en-US" sz="2400" dirty="0">
                <a:latin typeface="Book Antiqua" panose="02040602050305030304" pitchFamily="18" charset="0"/>
              </a:rPr>
              <a:t>methods of the http package are as follows:</a:t>
            </a:r>
          </a:p>
          <a:p>
            <a:pPr algn="just"/>
            <a:r>
              <a:rPr lang="en-US" sz="2400" b="1" dirty="0">
                <a:latin typeface="Book Antiqua" panose="02040602050305030304" pitchFamily="18" charset="0"/>
              </a:rPr>
              <a:t>Read:</a:t>
            </a:r>
            <a:r>
              <a:rPr lang="en-US" sz="2400" dirty="0">
                <a:latin typeface="Book Antiqua" panose="02040602050305030304" pitchFamily="18" charset="0"/>
              </a:rPr>
              <a:t> This method is used to read or retrieve the representation of resources. </a:t>
            </a:r>
            <a:r>
              <a:rPr lang="en-US" sz="2400" dirty="0" smtClean="0">
                <a:latin typeface="Book Antiqua" panose="02040602050305030304" pitchFamily="18" charset="0"/>
              </a:rPr>
              <a:t>I</a:t>
            </a:r>
          </a:p>
          <a:p>
            <a:pPr algn="just"/>
            <a:r>
              <a:rPr lang="en-US" sz="2400" b="1" dirty="0" smtClean="0">
                <a:latin typeface="Book Antiqua" panose="02040602050305030304" pitchFamily="18" charset="0"/>
              </a:rPr>
              <a:t>Get</a:t>
            </a:r>
            <a:r>
              <a:rPr lang="en-US" sz="2400" b="1" dirty="0">
                <a:latin typeface="Book Antiqua" panose="02040602050305030304" pitchFamily="18" charset="0"/>
              </a:rPr>
              <a:t>:</a:t>
            </a:r>
            <a:r>
              <a:rPr lang="en-US" sz="2400" dirty="0">
                <a:latin typeface="Book Antiqua" panose="02040602050305030304" pitchFamily="18" charset="0"/>
              </a:rPr>
              <a:t> This method requests the specified </a:t>
            </a:r>
            <a:r>
              <a:rPr lang="en-US" sz="2400" dirty="0" err="1">
                <a:latin typeface="Book Antiqua" panose="02040602050305030304" pitchFamily="18" charset="0"/>
              </a:rPr>
              <a:t>url</a:t>
            </a:r>
            <a:r>
              <a:rPr lang="en-US" sz="2400" dirty="0">
                <a:latin typeface="Book Antiqua" panose="02040602050305030304" pitchFamily="18" charset="0"/>
              </a:rPr>
              <a:t> from the get method and returns a response as Future&lt;response&gt;. </a:t>
            </a:r>
          </a:p>
          <a:p>
            <a:pPr algn="just"/>
            <a:r>
              <a:rPr lang="en-US" sz="2400" b="1" dirty="0">
                <a:latin typeface="Book Antiqua" panose="02040602050305030304" pitchFamily="18" charset="0"/>
              </a:rPr>
              <a:t>Post:</a:t>
            </a:r>
            <a:r>
              <a:rPr lang="en-US" sz="2400" dirty="0">
                <a:latin typeface="Book Antiqua" panose="02040602050305030304" pitchFamily="18" charset="0"/>
              </a:rPr>
              <a:t> This method is used to submit the data to the specified resources.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400" b="1" dirty="0" smtClean="0">
                <a:latin typeface="Book Antiqua" panose="02040602050305030304" pitchFamily="18" charset="0"/>
              </a:rPr>
              <a:t>Put</a:t>
            </a:r>
            <a:r>
              <a:rPr lang="en-US" sz="2400" b="1" dirty="0">
                <a:latin typeface="Book Antiqua" panose="02040602050305030304" pitchFamily="18" charset="0"/>
              </a:rPr>
              <a:t>:</a:t>
            </a:r>
            <a:r>
              <a:rPr lang="en-US" sz="2400" dirty="0">
                <a:latin typeface="Book Antiqua" panose="02040602050305030304" pitchFamily="18" charset="0"/>
              </a:rPr>
              <a:t> This method is utilized for update capabilities.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algn="just"/>
            <a:r>
              <a:rPr lang="en-US" sz="2400" b="1" dirty="0" smtClean="0">
                <a:latin typeface="Book Antiqua" panose="02040602050305030304" pitchFamily="18" charset="0"/>
              </a:rPr>
              <a:t>Head</a:t>
            </a:r>
            <a:r>
              <a:rPr lang="en-US" sz="2400" b="1" dirty="0">
                <a:latin typeface="Book Antiqua" panose="02040602050305030304" pitchFamily="18" charset="0"/>
              </a:rPr>
              <a:t>:</a:t>
            </a:r>
            <a:r>
              <a:rPr lang="en-US" sz="2400" dirty="0">
                <a:latin typeface="Book Antiqua" panose="02040602050305030304" pitchFamily="18" charset="0"/>
              </a:rPr>
              <a:t> It is similar to the Get method, but without the response body.</a:t>
            </a:r>
          </a:p>
          <a:p>
            <a:pPr algn="just"/>
            <a:r>
              <a:rPr lang="en-US" sz="2400" b="1" dirty="0">
                <a:latin typeface="Book Antiqua" panose="02040602050305030304" pitchFamily="18" charset="0"/>
              </a:rPr>
              <a:t>Delete:</a:t>
            </a:r>
            <a:r>
              <a:rPr lang="en-US" sz="2400" dirty="0">
                <a:latin typeface="Book Antiqua" panose="02040602050305030304" pitchFamily="18" charset="0"/>
              </a:rPr>
              <a:t> This method is used to remove all the specified resources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42897" y="493381"/>
            <a:ext cx="4631028" cy="1301864"/>
          </a:xfrm>
        </p:spPr>
        <p:txBody>
          <a:bodyPr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API cont. .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825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99158"/>
            <a:ext cx="10515600" cy="40507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API</a:t>
            </a:r>
            <a:r>
              <a:rPr lang="en-US" b="1" dirty="0">
                <a:latin typeface="Book Antiqua" panose="02040602050305030304" pitchFamily="18" charset="0"/>
              </a:rPr>
              <a:t> recipe </a:t>
            </a:r>
            <a:r>
              <a:rPr lang="en-US" b="1" dirty="0" smtClean="0">
                <a:latin typeface="Book Antiqua" panose="02040602050305030304" pitchFamily="18" charset="0"/>
              </a:rPr>
              <a:t>uses the following steps:</a:t>
            </a:r>
          </a:p>
          <a:p>
            <a:pPr lvl="1" algn="just">
              <a:lnSpc>
                <a:spcPct val="170000"/>
              </a:lnSpc>
            </a:pPr>
            <a:r>
              <a:rPr lang="en-US" sz="2000" dirty="0">
                <a:latin typeface="Book Antiqua" panose="02040602050305030304" pitchFamily="18" charset="0"/>
              </a:rPr>
              <a:t>Add the http package.</a:t>
            </a:r>
          </a:p>
          <a:p>
            <a:pPr lvl="1" algn="just">
              <a:lnSpc>
                <a:spcPct val="170000"/>
              </a:lnSpc>
            </a:pPr>
            <a:r>
              <a:rPr lang="en-US" sz="2000" dirty="0">
                <a:latin typeface="Book Antiqua" panose="02040602050305030304" pitchFamily="18" charset="0"/>
              </a:rPr>
              <a:t>Make a network request using the http package.</a:t>
            </a:r>
          </a:p>
          <a:p>
            <a:pPr lvl="1" algn="just">
              <a:lnSpc>
                <a:spcPct val="170000"/>
              </a:lnSpc>
            </a:pPr>
            <a:r>
              <a:rPr lang="en-US" sz="2000" dirty="0">
                <a:latin typeface="Book Antiqua" panose="02040602050305030304" pitchFamily="18" charset="0"/>
              </a:rPr>
              <a:t>Convert the response into a custom Dart object.</a:t>
            </a:r>
          </a:p>
          <a:p>
            <a:pPr lvl="1" algn="just">
              <a:lnSpc>
                <a:spcPct val="170000"/>
              </a:lnSpc>
            </a:pPr>
            <a:r>
              <a:rPr lang="en-US" sz="2000" dirty="0">
                <a:latin typeface="Book Antiqua" panose="02040602050305030304" pitchFamily="18" charset="0"/>
              </a:rPr>
              <a:t>Fetch and display the data with Flutter</a:t>
            </a:r>
            <a:r>
              <a:rPr lang="en-US" sz="2000" dirty="0" smtClean="0">
                <a:latin typeface="Book Antiqua" panose="02040602050305030304" pitchFamily="18" charset="0"/>
              </a:rPr>
              <a:t>.</a:t>
            </a:r>
            <a:endParaRPr lang="en-US" sz="20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42897" y="493381"/>
            <a:ext cx="4631028" cy="1301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API cont. .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Add the http </a:t>
            </a:r>
            <a:r>
              <a:rPr lang="en-US" b="1" dirty="0" smtClean="0">
                <a:latin typeface="Book Antiqua" panose="02040602050305030304" pitchFamily="18" charset="0"/>
              </a:rPr>
              <a:t>Package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To </a:t>
            </a:r>
            <a:r>
              <a:rPr lang="en-US" sz="2600" dirty="0">
                <a:latin typeface="Book Antiqua" panose="02040602050305030304" pitchFamily="18" charset="0"/>
              </a:rPr>
              <a:t>install the http package, add it to the dependencies section of the </a:t>
            </a:r>
            <a:r>
              <a:rPr lang="en-US" sz="2600" dirty="0" err="1">
                <a:latin typeface="Book Antiqua" panose="02040602050305030304" pitchFamily="18" charset="0"/>
              </a:rPr>
              <a:t>pubspec.yaml</a:t>
            </a:r>
            <a:r>
              <a:rPr lang="en-US" sz="2600" dirty="0">
                <a:latin typeface="Book Antiqua" panose="02040602050305030304" pitchFamily="18" charset="0"/>
              </a:rPr>
              <a:t> file. You can find the latest version of the </a:t>
            </a:r>
            <a:r>
              <a:rPr lang="en-US" sz="2600" dirty="0" smtClean="0">
                <a:latin typeface="Book Antiqua" panose="02040602050305030304" pitchFamily="18" charset="0"/>
              </a:rPr>
              <a:t>http package the </a:t>
            </a:r>
            <a:r>
              <a:rPr lang="en-US" sz="2600" dirty="0" err="1">
                <a:latin typeface="Book Antiqua" panose="02040602050305030304" pitchFamily="18" charset="0"/>
              </a:rPr>
              <a:t>pub.dev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	</a:t>
            </a:r>
            <a:r>
              <a:rPr lang="en-US" sz="2000" dirty="0">
                <a:solidFill>
                  <a:srgbClr val="4A4A4A"/>
                </a:solidFill>
                <a:latin typeface="Book Antiqua" panose="02040602050305030304" pitchFamily="18" charset="0"/>
              </a:rPr>
              <a:t>dependencies: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A4A4A"/>
                </a:solidFill>
                <a:latin typeface="Book Antiqua" panose="02040602050305030304" pitchFamily="18" charset="0"/>
              </a:rPr>
              <a:t>  			http: ^0.13.4</a:t>
            </a:r>
          </a:p>
          <a:p>
            <a:pPr marL="0" indent="0">
              <a:buNone/>
            </a:pPr>
            <a:r>
              <a:rPr lang="en-GB" b="1" dirty="0">
                <a:latin typeface="Book Antiqua" panose="02040602050305030304" pitchFamily="18" charset="0"/>
              </a:rPr>
              <a:t>Import the http package.</a:t>
            </a:r>
          </a:p>
          <a:p>
            <a:pPr marL="0" indent="0">
              <a:buNone/>
            </a:pPr>
            <a:r>
              <a:rPr lang="en-GB" dirty="0" smtClean="0">
                <a:latin typeface="Book Antiqua" panose="02040602050305030304" pitchFamily="18" charset="0"/>
              </a:rPr>
              <a:t>	</a:t>
            </a:r>
            <a:r>
              <a:rPr lang="en-GB" sz="2200" dirty="0" smtClean="0">
                <a:latin typeface="Book Antiqua" panose="02040602050305030304" pitchFamily="18" charset="0"/>
              </a:rPr>
              <a:t>import </a:t>
            </a:r>
            <a:r>
              <a:rPr lang="en-GB" sz="2200" dirty="0">
                <a:latin typeface="Book Antiqua" panose="02040602050305030304" pitchFamily="18" charset="0"/>
              </a:rPr>
              <a:t>'</a:t>
            </a:r>
            <a:r>
              <a:rPr lang="en-GB" sz="2200" dirty="0" err="1">
                <a:latin typeface="Book Antiqua" panose="02040602050305030304" pitchFamily="18" charset="0"/>
              </a:rPr>
              <a:t>package:http</a:t>
            </a:r>
            <a:r>
              <a:rPr lang="en-GB" sz="2200" dirty="0">
                <a:latin typeface="Book Antiqua" panose="02040602050305030304" pitchFamily="18" charset="0"/>
              </a:rPr>
              <a:t>/</a:t>
            </a:r>
            <a:r>
              <a:rPr lang="en-GB" sz="2200" dirty="0" err="1">
                <a:latin typeface="Book Antiqua" panose="02040602050305030304" pitchFamily="18" charset="0"/>
              </a:rPr>
              <a:t>http.dart</a:t>
            </a:r>
            <a:r>
              <a:rPr lang="en-GB" sz="2200" dirty="0">
                <a:latin typeface="Book Antiqua" panose="02040602050305030304" pitchFamily="18" charset="0"/>
              </a:rPr>
              <a:t>' as http</a:t>
            </a:r>
            <a:r>
              <a:rPr lang="en-GB" sz="22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Additionally, in </a:t>
            </a:r>
            <a:r>
              <a:rPr lang="en-US" sz="2400" dirty="0" smtClean="0">
                <a:latin typeface="Book Antiqua" panose="02040602050305030304" pitchFamily="18" charset="0"/>
              </a:rPr>
              <a:t>your AndroidManifest.xml file, add the Internet permission.</a:t>
            </a:r>
          </a:p>
          <a:p>
            <a:pPr marL="457200" lvl="1" indent="0">
              <a:buNone/>
            </a:pPr>
            <a:r>
              <a:rPr lang="en-GB" sz="2800" dirty="0" smtClean="0">
                <a:latin typeface="Book Antiqua" panose="02040602050305030304" pitchFamily="18" charset="0"/>
              </a:rPr>
              <a:t>	</a:t>
            </a:r>
            <a:r>
              <a:rPr lang="en-GB" dirty="0" smtClean="0">
                <a:latin typeface="Book Antiqua" panose="02040602050305030304" pitchFamily="18" charset="0"/>
              </a:rPr>
              <a:t>&lt;</a:t>
            </a:r>
            <a:r>
              <a:rPr lang="en-GB" dirty="0">
                <a:latin typeface="Book Antiqua" panose="02040602050305030304" pitchFamily="18" charset="0"/>
              </a:rPr>
              <a:t>uses-permission </a:t>
            </a:r>
            <a:r>
              <a:rPr lang="en-GB" dirty="0" err="1">
                <a:latin typeface="Book Antiqua" panose="02040602050305030304" pitchFamily="18" charset="0"/>
              </a:rPr>
              <a:t>android:name</a:t>
            </a:r>
            <a:r>
              <a:rPr lang="en-GB" dirty="0">
                <a:latin typeface="Book Antiqua" panose="02040602050305030304" pitchFamily="18" charset="0"/>
              </a:rPr>
              <a:t>="</a:t>
            </a:r>
            <a:r>
              <a:rPr lang="en-GB" dirty="0" err="1">
                <a:latin typeface="Book Antiqua" panose="02040602050305030304" pitchFamily="18" charset="0"/>
              </a:rPr>
              <a:t>android.permission.INTERNET</a:t>
            </a:r>
            <a:r>
              <a:rPr lang="en-GB" dirty="0">
                <a:latin typeface="Book Antiqua" panose="02040602050305030304" pitchFamily="18" charset="0"/>
              </a:rPr>
              <a:t>" /&gt; </a:t>
            </a:r>
            <a:r>
              <a:rPr lang="en-GB" sz="2800" dirty="0">
                <a:latin typeface="Book Antiqua" panose="02040602050305030304" pitchFamily="18" charset="0"/>
              </a:rPr>
              <a:t/>
            </a:r>
            <a:br>
              <a:rPr lang="en-GB" sz="2800" dirty="0">
                <a:latin typeface="Book Antiqua" panose="02040602050305030304" pitchFamily="18" charset="0"/>
              </a:rPr>
            </a:b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=""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=""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0" y="41899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Using </a:t>
            </a:r>
            <a:r>
              <a:rPr lang="en-US" b="1" dirty="0" smtClean="0">
                <a:latin typeface="Book Antiqua" panose="02040602050305030304" pitchFamily="18" charset="0"/>
              </a:rPr>
              <a:t>Make </a:t>
            </a:r>
            <a:r>
              <a:rPr lang="en-US" b="1" dirty="0">
                <a:latin typeface="Book Antiqua" panose="02040602050305030304" pitchFamily="18" charset="0"/>
              </a:rPr>
              <a:t>a </a:t>
            </a:r>
            <a:r>
              <a:rPr lang="en-US" b="1" dirty="0" smtClean="0">
                <a:latin typeface="Book Antiqua" panose="02040602050305030304" pitchFamily="18" charset="0"/>
              </a:rPr>
              <a:t>Network Request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i="1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latin typeface="Book Antiqua" panose="02040602050305030304" pitchFamily="18" charset="0"/>
              </a:rPr>
              <a:t>Future&lt;</a:t>
            </a:r>
            <a:r>
              <a:rPr lang="en-US" sz="2000" i="1" dirty="0" err="1" smtClean="0">
                <a:latin typeface="Book Antiqua" panose="02040602050305030304" pitchFamily="18" charset="0"/>
              </a:rPr>
              <a:t>http.Response</a:t>
            </a:r>
            <a:r>
              <a:rPr lang="en-US" sz="2000" i="1" dirty="0">
                <a:latin typeface="Book Antiqua" panose="02040602050305030304" pitchFamily="18" charset="0"/>
              </a:rPr>
              <a:t>&gt; </a:t>
            </a:r>
            <a:r>
              <a:rPr lang="en-US" sz="2000" i="1" dirty="0" err="1">
                <a:latin typeface="Book Antiqua" panose="02040602050305030304" pitchFamily="18" charset="0"/>
              </a:rPr>
              <a:t>fetchWeather</a:t>
            </a:r>
            <a:r>
              <a:rPr lang="en-US" sz="2000" i="1" dirty="0">
                <a:latin typeface="Book Antiqua" panose="02040602050305030304" pitchFamily="18" charset="0"/>
              </a:rPr>
              <a:t>() </a:t>
            </a:r>
            <a:r>
              <a:rPr lang="en-US" sz="2000" i="1" dirty="0" err="1">
                <a:latin typeface="Book Antiqua" panose="02040602050305030304" pitchFamily="18" charset="0"/>
              </a:rPr>
              <a:t>async</a:t>
            </a:r>
            <a:r>
              <a:rPr lang="en-US" sz="2000" i="1" dirty="0">
                <a:latin typeface="Book Antiqua" panose="0204060205030503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2000" i="1" dirty="0">
                <a:latin typeface="Book Antiqua" panose="02040602050305030304" pitchFamily="18" charset="0"/>
              </a:rPr>
              <a:t>  return await </a:t>
            </a:r>
            <a:r>
              <a:rPr lang="en-US" sz="2000" i="1" dirty="0" err="1">
                <a:latin typeface="Book Antiqua" panose="02040602050305030304" pitchFamily="18" charset="0"/>
              </a:rPr>
              <a:t>http.get</a:t>
            </a:r>
            <a:r>
              <a:rPr lang="en-US" sz="2000" i="1" dirty="0">
                <a:latin typeface="Book Antiqua" panose="02040602050305030304" pitchFamily="18" charset="0"/>
              </a:rPr>
              <a:t>(</a:t>
            </a:r>
            <a:r>
              <a:rPr lang="en-US" sz="2000" i="1" dirty="0" err="1">
                <a:latin typeface="Book Antiqua" panose="02040602050305030304" pitchFamily="18" charset="0"/>
              </a:rPr>
              <a:t>Uri.parse</a:t>
            </a:r>
            <a:r>
              <a:rPr lang="en-US" sz="2000" i="1" dirty="0">
                <a:latin typeface="Book Antiqua" panose="02040602050305030304" pitchFamily="18" charset="0"/>
              </a:rPr>
              <a:t>(' api.openweathermap.org/data/2.5/</a:t>
            </a:r>
            <a:r>
              <a:rPr lang="en-US" sz="2000" i="1" dirty="0" err="1">
                <a:latin typeface="Book Antiqua" panose="02040602050305030304" pitchFamily="18" charset="0"/>
              </a:rPr>
              <a:t>weather?q</a:t>
            </a:r>
            <a:r>
              <a:rPr lang="en-US" sz="2000" i="1" dirty="0">
                <a:latin typeface="Book Antiqua" panose="02040602050305030304" pitchFamily="18" charset="0"/>
              </a:rPr>
              <a:t>={city name}&amp;</a:t>
            </a:r>
            <a:r>
              <a:rPr lang="en-US" sz="2000" i="1" dirty="0" err="1">
                <a:latin typeface="Book Antiqua" panose="02040602050305030304" pitchFamily="18" charset="0"/>
              </a:rPr>
              <a:t>appid</a:t>
            </a:r>
            <a:r>
              <a:rPr lang="en-US" sz="2000" i="1" dirty="0">
                <a:latin typeface="Book Antiqua" panose="02040602050305030304" pitchFamily="18" charset="0"/>
              </a:rPr>
              <a:t>={</a:t>
            </a:r>
            <a:r>
              <a:rPr lang="en-US" sz="2000" i="1" dirty="0" err="1">
                <a:latin typeface="Book Antiqua" panose="02040602050305030304" pitchFamily="18" charset="0"/>
              </a:rPr>
              <a:t>API_key</a:t>
            </a:r>
            <a:r>
              <a:rPr lang="en-US" sz="2000" i="1" dirty="0">
                <a:latin typeface="Book Antiqua" panose="02040602050305030304" pitchFamily="18" charset="0"/>
              </a:rPr>
              <a:t>}'));</a:t>
            </a:r>
          </a:p>
          <a:p>
            <a:pPr marL="0" indent="0">
              <a:buNone/>
            </a:pPr>
            <a:r>
              <a:rPr lang="en-US" sz="2000" i="1" dirty="0" smtClean="0">
                <a:latin typeface="Book Antiqua" panose="02040602050305030304" pitchFamily="18" charset="0"/>
              </a:rPr>
              <a:t>}</a:t>
            </a:r>
          </a:p>
          <a:p>
            <a:pPr marL="0" indent="0">
              <a:buNone/>
            </a:pPr>
            <a:endParaRPr lang="en-US" sz="2000" i="1" dirty="0" smtClean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Future is a core Dart class for working with </a:t>
            </a:r>
            <a:r>
              <a:rPr lang="en-US" sz="2400" dirty="0" err="1">
                <a:latin typeface="Book Antiqua" panose="02040602050305030304" pitchFamily="18" charset="0"/>
              </a:rPr>
              <a:t>async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smtClean="0">
                <a:latin typeface="Book Antiqua" panose="02040602050305030304" pitchFamily="18" charset="0"/>
              </a:rPr>
              <a:t>operations.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 </a:t>
            </a:r>
            <a:r>
              <a:rPr lang="en-US" sz="2400" dirty="0" err="1">
                <a:latin typeface="Book Antiqua" panose="02040602050305030304" pitchFamily="18" charset="0"/>
              </a:rPr>
              <a:t>http.get</a:t>
            </a:r>
            <a:r>
              <a:rPr lang="en-US" sz="2400" dirty="0">
                <a:latin typeface="Book Antiqua" panose="02040602050305030304" pitchFamily="18" charset="0"/>
              </a:rPr>
              <a:t>() method returns a Future that contains a Response.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The</a:t>
            </a:r>
            <a:r>
              <a:rPr lang="en-US" sz="2400" dirty="0">
                <a:latin typeface="Book Antiqua" panose="02040602050305030304" pitchFamily="18" charset="0"/>
              </a:rPr>
              <a:t> </a:t>
            </a:r>
            <a:r>
              <a:rPr lang="en-US" sz="2400" dirty="0" err="1">
                <a:latin typeface="Book Antiqua" panose="02040602050305030304" pitchFamily="18" charset="0"/>
              </a:rPr>
              <a:t>http.Response</a:t>
            </a:r>
            <a:r>
              <a:rPr lang="en-US" sz="2400" dirty="0">
                <a:latin typeface="Book Antiqua" panose="02040602050305030304" pitchFamily="18" charset="0"/>
              </a:rPr>
              <a:t> class contains the data received from a successful http call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5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281" y="3894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Getting the </a:t>
            </a:r>
            <a:r>
              <a:rPr lang="en-US" sz="3600" b="1" dirty="0" smtClean="0">
                <a:latin typeface="Book Antiqua" panose="02040602050305030304" pitchFamily="18" charset="0"/>
              </a:rPr>
              <a:t>Response Code &amp; Body</a:t>
            </a:r>
            <a:endParaRPr lang="en-GB" sz="3600" b="1" dirty="0">
              <a:latin typeface="Book Antiqua" panose="0204060205030503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25875" y="1478002"/>
            <a:ext cx="9478108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i="1" dirty="0">
                <a:latin typeface="Book Antiqua" panose="02040602050305030304" pitchFamily="18" charset="0"/>
              </a:rPr>
              <a:t>Get the response body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 err="1">
                <a:latin typeface="Book Antiqua" panose="02040602050305030304" pitchFamily="18" charset="0"/>
              </a:rPr>
              <a:t>response.body</a:t>
            </a:r>
            <a:endParaRPr lang="en-US" sz="18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i="1" dirty="0">
                <a:latin typeface="Book Antiqua" panose="02040602050305030304" pitchFamily="18" charset="0"/>
              </a:rPr>
              <a:t>Get the </a:t>
            </a:r>
            <a:r>
              <a:rPr lang="en-US" sz="2000" b="1" i="1" dirty="0" smtClean="0">
                <a:latin typeface="Book Antiqua" panose="02040602050305030304" pitchFamily="18" charset="0"/>
              </a:rPr>
              <a:t>response </a:t>
            </a:r>
            <a:r>
              <a:rPr lang="en-US" sz="2000" b="1" i="1" dirty="0">
                <a:latin typeface="Book Antiqua" panose="02040602050305030304" pitchFamily="18" charset="0"/>
              </a:rPr>
              <a:t>code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 err="1">
                <a:latin typeface="Book Antiqua" panose="02040602050305030304" pitchFamily="18" charset="0"/>
              </a:rPr>
              <a:t>response.statusCode</a:t>
            </a:r>
            <a:endParaRPr lang="x-none" sz="18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i="1" dirty="0" smtClean="0">
                <a:latin typeface="Book Antiqua" panose="02040602050305030304" pitchFamily="18" charset="0"/>
              </a:rPr>
              <a:t>HTTP </a:t>
            </a:r>
            <a:r>
              <a:rPr lang="en-US" sz="2000" b="1" i="1" dirty="0">
                <a:latin typeface="Book Antiqua" panose="02040602050305030304" pitchFamily="18" charset="0"/>
              </a:rPr>
              <a:t>response </a:t>
            </a:r>
            <a:r>
              <a:rPr lang="en-US" sz="2000" b="1" i="1" dirty="0" smtClean="0">
                <a:latin typeface="Book Antiqua" panose="02040602050305030304" pitchFamily="18" charset="0"/>
              </a:rPr>
              <a:t>codes:</a:t>
            </a:r>
          </a:p>
          <a:p>
            <a:pPr algn="just">
              <a:lnSpc>
                <a:spcPct val="150000"/>
              </a:lnSpc>
            </a:pPr>
            <a:r>
              <a:rPr lang="fr-FR" sz="2000" dirty="0" err="1">
                <a:latin typeface="Book Antiqua" panose="02040602050305030304" pitchFamily="18" charset="0"/>
              </a:rPr>
              <a:t>Informational</a:t>
            </a:r>
            <a:r>
              <a:rPr lang="fr-FR" sz="2000" dirty="0">
                <a:latin typeface="Book Antiqua" panose="02040602050305030304" pitchFamily="18" charset="0"/>
              </a:rPr>
              <a:t> </a:t>
            </a:r>
            <a:r>
              <a:rPr lang="fr-FR" sz="2000" dirty="0" err="1">
                <a:latin typeface="Book Antiqua" panose="02040602050305030304" pitchFamily="18" charset="0"/>
              </a:rPr>
              <a:t>responses</a:t>
            </a:r>
            <a:r>
              <a:rPr lang="fr-FR" sz="2000" dirty="0">
                <a:latin typeface="Book Antiqua" panose="02040602050305030304" pitchFamily="18" charset="0"/>
              </a:rPr>
              <a:t> (100–199)</a:t>
            </a:r>
          </a:p>
          <a:p>
            <a:pPr algn="just">
              <a:lnSpc>
                <a:spcPct val="150000"/>
              </a:lnSpc>
            </a:pPr>
            <a:r>
              <a:rPr lang="fr-FR" sz="2000" dirty="0" err="1">
                <a:latin typeface="Book Antiqua" panose="02040602050305030304" pitchFamily="18" charset="0"/>
              </a:rPr>
              <a:t>Successful</a:t>
            </a:r>
            <a:r>
              <a:rPr lang="fr-FR" sz="2000" dirty="0">
                <a:latin typeface="Book Antiqua" panose="02040602050305030304" pitchFamily="18" charset="0"/>
              </a:rPr>
              <a:t> </a:t>
            </a:r>
            <a:r>
              <a:rPr lang="fr-FR" sz="2000" dirty="0" err="1">
                <a:latin typeface="Book Antiqua" panose="02040602050305030304" pitchFamily="18" charset="0"/>
              </a:rPr>
              <a:t>responses</a:t>
            </a:r>
            <a:r>
              <a:rPr lang="fr-FR" sz="2000" dirty="0">
                <a:latin typeface="Book Antiqua" panose="02040602050305030304" pitchFamily="18" charset="0"/>
              </a:rPr>
              <a:t> (200–299)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Book Antiqua" panose="02040602050305030304" pitchFamily="18" charset="0"/>
              </a:rPr>
              <a:t>Redirection messages (300–399)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Book Antiqua" panose="02040602050305030304" pitchFamily="18" charset="0"/>
              </a:rPr>
              <a:t>Client </a:t>
            </a:r>
            <a:r>
              <a:rPr lang="fr-FR" sz="2000" dirty="0" err="1">
                <a:latin typeface="Book Antiqua" panose="02040602050305030304" pitchFamily="18" charset="0"/>
              </a:rPr>
              <a:t>error</a:t>
            </a:r>
            <a:r>
              <a:rPr lang="fr-FR" sz="2000" dirty="0">
                <a:latin typeface="Book Antiqua" panose="02040602050305030304" pitchFamily="18" charset="0"/>
              </a:rPr>
              <a:t> </a:t>
            </a:r>
            <a:r>
              <a:rPr lang="fr-FR" sz="2000" dirty="0" err="1">
                <a:latin typeface="Book Antiqua" panose="02040602050305030304" pitchFamily="18" charset="0"/>
              </a:rPr>
              <a:t>responses</a:t>
            </a:r>
            <a:r>
              <a:rPr lang="fr-FR" sz="2000" dirty="0">
                <a:latin typeface="Book Antiqua" panose="02040602050305030304" pitchFamily="18" charset="0"/>
              </a:rPr>
              <a:t> (400–499)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latin typeface="Book Antiqua" panose="02040602050305030304" pitchFamily="18" charset="0"/>
              </a:rPr>
              <a:t>Server </a:t>
            </a:r>
            <a:r>
              <a:rPr lang="fr-FR" sz="2000" dirty="0" err="1">
                <a:latin typeface="Book Antiqua" panose="02040602050305030304" pitchFamily="18" charset="0"/>
              </a:rPr>
              <a:t>error</a:t>
            </a:r>
            <a:r>
              <a:rPr lang="fr-FR" sz="2000" dirty="0">
                <a:latin typeface="Book Antiqua" panose="02040602050305030304" pitchFamily="18" charset="0"/>
              </a:rPr>
              <a:t> </a:t>
            </a:r>
            <a:r>
              <a:rPr lang="fr-FR" sz="2000" dirty="0" err="1">
                <a:latin typeface="Book Antiqua" panose="02040602050305030304" pitchFamily="18" charset="0"/>
              </a:rPr>
              <a:t>responses</a:t>
            </a:r>
            <a:r>
              <a:rPr lang="fr-FR" sz="2000" dirty="0">
                <a:latin typeface="Book Antiqua" panose="02040602050305030304" pitchFamily="18" charset="0"/>
              </a:rPr>
              <a:t> (500–599</a:t>
            </a:r>
            <a:r>
              <a:rPr lang="fr-FR" sz="2000" dirty="0" smtClean="0">
                <a:latin typeface="Book Antiqua" panose="02040602050305030304" pitchFamily="18" charset="0"/>
              </a:rPr>
              <a:t>)</a:t>
            </a:r>
            <a:endParaRPr lang="x-none" sz="20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2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270</Words>
  <Application>Microsoft Office PowerPoint</Application>
  <PresentationFormat>Widescreen</PresentationFormat>
  <Paragraphs>105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Office Theme</vt:lpstr>
      <vt:lpstr>PowerPoint Presentation</vt:lpstr>
      <vt:lpstr>API</vt:lpstr>
      <vt:lpstr>API cont. . .</vt:lpstr>
      <vt:lpstr>API cont. . .</vt:lpstr>
      <vt:lpstr>API cont. . .</vt:lpstr>
      <vt:lpstr>PowerPoint Presentation</vt:lpstr>
      <vt:lpstr>Add the http Package</vt:lpstr>
      <vt:lpstr>Using Make a Network Request</vt:lpstr>
      <vt:lpstr>Getting the Response Code &amp; Body</vt:lpstr>
      <vt:lpstr>Getting the Response Code &amp; Body cont. . .</vt:lpstr>
      <vt:lpstr>Fetch the Data with Flutter.</vt:lpstr>
      <vt:lpstr>Display Data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Hammad Ahmad</cp:lastModifiedBy>
  <cp:revision>62</cp:revision>
  <dcterms:created xsi:type="dcterms:W3CDTF">2022-04-06T09:07:20Z</dcterms:created>
  <dcterms:modified xsi:type="dcterms:W3CDTF">2022-05-18T10:45:27Z</dcterms:modified>
</cp:coreProperties>
</file>