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2" r:id="rId4"/>
    <p:sldId id="263" r:id="rId5"/>
    <p:sldId id="302" r:id="rId6"/>
    <p:sldId id="264" r:id="rId7"/>
    <p:sldId id="265" r:id="rId8"/>
    <p:sldId id="266" r:id="rId9"/>
    <p:sldId id="267" r:id="rId10"/>
    <p:sldId id="268" r:id="rId11"/>
    <p:sldId id="303" r:id="rId12"/>
    <p:sldId id="269" r:id="rId13"/>
    <p:sldId id="270" r:id="rId14"/>
    <p:sldId id="271" r:id="rId15"/>
    <p:sldId id="272"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2863973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12</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15</a:t>
            </a:fld>
            <a:endParaRPr lang="en-US"/>
          </a:p>
        </p:txBody>
      </p:sp>
    </p:spTree>
    <p:extLst>
      <p:ext uri="{BB962C8B-B14F-4D97-AF65-F5344CB8AC3E}">
        <p14:creationId xmlns:p14="http://schemas.microsoft.com/office/powerpoint/2010/main" val="169736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5/18/2022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5/18/2022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5/18/2022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5/18/2022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5/18/2022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830997"/>
          </a:xfrm>
          <a:prstGeom prst="rect">
            <a:avLst/>
          </a:prstGeom>
          <a:noFill/>
        </p:spPr>
        <p:txBody>
          <a:bodyPr wrap="square" rtlCol="0">
            <a:spAutoFit/>
          </a:bodyPr>
          <a:lstStyle/>
          <a:p>
            <a:r>
              <a:rPr lang="en-US" sz="4800" b="1" dirty="0">
                <a:latin typeface="Book Antiqua" panose="02040602050305030304" pitchFamily="18" charset="0"/>
              </a:rPr>
              <a:t>Dart Language Part-1</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133881" y="278676"/>
            <a:ext cx="10515600" cy="1325563"/>
          </a:xfrm>
        </p:spPr>
        <p:txBody>
          <a:bodyPr>
            <a:normAutofit/>
          </a:bodyPr>
          <a:lstStyle/>
          <a:p>
            <a:r>
              <a:rPr lang="en-US" sz="4000" b="1" dirty="0">
                <a:latin typeface="Book Antiqua" panose="02040602050305030304" pitchFamily="18" charset="0"/>
                <a:ea typeface="+mn-ea"/>
                <a:cs typeface="+mn-cs"/>
              </a:rPr>
              <a:t>Dart Type System - List</a:t>
            </a:r>
            <a:endParaRPr lang="en-GB" sz="4000" b="1" dirty="0">
              <a:latin typeface="Book Antiqua" panose="02040602050305030304" pitchFamily="18" charset="0"/>
              <a:ea typeface="+mn-ea"/>
              <a:cs typeface="+mn-cs"/>
            </a:endParaRPr>
          </a:p>
        </p:txBody>
      </p:sp>
      <p:sp>
        <p:nvSpPr>
          <p:cNvPr id="9" name="Content Placeholder 8"/>
          <p:cNvSpPr>
            <a:spLocks noGrp="1"/>
          </p:cNvSpPr>
          <p:nvPr>
            <p:ph idx="1"/>
          </p:nvPr>
        </p:nvSpPr>
        <p:spPr>
          <a:xfrm>
            <a:off x="863435" y="1540140"/>
            <a:ext cx="10515600" cy="4351338"/>
          </a:xfrm>
        </p:spPr>
        <p:txBody>
          <a:bodyPr>
            <a:noAutofit/>
          </a:bodyPr>
          <a:lstStyle/>
          <a:p>
            <a:pPr marL="36900" indent="0" algn="just">
              <a:buNone/>
            </a:pPr>
            <a:r>
              <a:rPr lang="en-GB" sz="1800" b="1" u="sng" dirty="0">
                <a:latin typeface="Book Antiqua" panose="02040602050305030304" pitchFamily="18" charset="0"/>
              </a:rPr>
              <a:t>Fixed Length List:</a:t>
            </a:r>
            <a:r>
              <a:rPr lang="en-GB" sz="1800" dirty="0">
                <a:latin typeface="Book Antiqua" panose="02040602050305030304" pitchFamily="18" charset="0"/>
              </a:rPr>
              <a:t> The length of the List cannot change at runtime. It requires two steps to create!</a:t>
            </a:r>
          </a:p>
          <a:p>
            <a:pPr algn="just"/>
            <a:r>
              <a:rPr lang="en-GB" sz="1800" dirty="0">
                <a:latin typeface="Book Antiqua" panose="02040602050305030304" pitchFamily="18" charset="0"/>
              </a:rPr>
              <a:t>Step-1: </a:t>
            </a:r>
            <a:r>
              <a:rPr lang="en-GB" sz="1800" dirty="0" err="1">
                <a:latin typeface="Book Antiqua" panose="02040602050305030304" pitchFamily="18" charset="0"/>
              </a:rPr>
              <a:t>list_name</a:t>
            </a:r>
            <a:r>
              <a:rPr lang="en-GB" sz="1800" dirty="0">
                <a:latin typeface="Book Antiqua" panose="02040602050305030304" pitchFamily="18" charset="0"/>
              </a:rPr>
              <a:t>  = new List(</a:t>
            </a:r>
            <a:r>
              <a:rPr lang="en-GB" sz="1800" dirty="0" err="1">
                <a:latin typeface="Book Antiqua" panose="02040602050305030304" pitchFamily="18" charset="0"/>
              </a:rPr>
              <a:t>initial_size</a:t>
            </a:r>
            <a:r>
              <a:rPr lang="en-GB" sz="1800" dirty="0">
                <a:latin typeface="Book Antiqua" panose="02040602050305030304" pitchFamily="18" charset="0"/>
              </a:rPr>
              <a:t>) </a:t>
            </a:r>
          </a:p>
          <a:p>
            <a:pPr algn="just"/>
            <a:r>
              <a:rPr lang="en-GB" sz="1800" dirty="0">
                <a:latin typeface="Book Antiqua" panose="02040602050305030304" pitchFamily="18" charset="0"/>
              </a:rPr>
              <a:t>Step-2:  </a:t>
            </a:r>
            <a:r>
              <a:rPr lang="en-GB" sz="1800" dirty="0" err="1">
                <a:latin typeface="Book Antiqua" panose="02040602050305030304" pitchFamily="18" charset="0"/>
              </a:rPr>
              <a:t>list_name</a:t>
            </a:r>
            <a:r>
              <a:rPr lang="en-GB" sz="1800" dirty="0">
                <a:latin typeface="Book Antiqua" panose="02040602050305030304" pitchFamily="18" charset="0"/>
              </a:rPr>
              <a:t>[index] = value</a:t>
            </a:r>
          </a:p>
          <a:p>
            <a:pPr marL="36900" indent="0" algn="just">
              <a:buNone/>
            </a:pPr>
            <a:r>
              <a:rPr lang="en-GB" sz="1800" b="1" dirty="0">
                <a:latin typeface="Book Antiqua" panose="02040602050305030304" pitchFamily="18" charset="0"/>
              </a:rPr>
              <a:t>Example</a:t>
            </a:r>
            <a:r>
              <a:rPr lang="en-GB" sz="1800" dirty="0">
                <a:latin typeface="Book Antiqua" panose="02040602050305030304" pitchFamily="18" charset="0"/>
              </a:rPr>
              <a:t>		</a:t>
            </a:r>
            <a:r>
              <a:rPr lang="en-GB" sz="1800" dirty="0" err="1">
                <a:latin typeface="Book Antiqua" panose="02040602050305030304" pitchFamily="18" charset="0"/>
              </a:rPr>
              <a:t>var</a:t>
            </a:r>
            <a:r>
              <a:rPr lang="en-GB" sz="1800" dirty="0">
                <a:latin typeface="Book Antiqua" panose="02040602050305030304" pitchFamily="18" charset="0"/>
              </a:rPr>
              <a:t> </a:t>
            </a:r>
            <a:r>
              <a:rPr lang="en-GB" sz="1800" dirty="0" err="1">
                <a:latin typeface="Book Antiqua" panose="02040602050305030304" pitchFamily="18" charset="0"/>
              </a:rPr>
              <a:t>lst</a:t>
            </a:r>
            <a:r>
              <a:rPr lang="en-GB" sz="1800" dirty="0">
                <a:latin typeface="Book Antiqua" panose="02040602050305030304" pitchFamily="18" charset="0"/>
              </a:rPr>
              <a:t> = new List(3);    </a:t>
            </a:r>
          </a:p>
          <a:p>
            <a:pPr marL="36900" indent="0" algn="just">
              <a:buNone/>
            </a:pPr>
            <a:r>
              <a:rPr lang="en-GB" sz="1800" dirty="0">
                <a:latin typeface="Book Antiqua" panose="02040602050305030304" pitchFamily="18" charset="0"/>
              </a:rPr>
              <a:t>				</a:t>
            </a:r>
            <a:r>
              <a:rPr lang="en-GB" sz="1800" dirty="0" err="1">
                <a:latin typeface="Book Antiqua" panose="02040602050305030304" pitchFamily="18" charset="0"/>
              </a:rPr>
              <a:t>lst</a:t>
            </a:r>
            <a:r>
              <a:rPr lang="en-GB" sz="1800" dirty="0">
                <a:latin typeface="Book Antiqua" panose="02040602050305030304" pitchFamily="18" charset="0"/>
              </a:rPr>
              <a:t>[0] = 12;    </a:t>
            </a:r>
          </a:p>
          <a:p>
            <a:pPr marL="36900" indent="0" algn="just">
              <a:buNone/>
            </a:pPr>
            <a:r>
              <a:rPr lang="en-GB" sz="1800" dirty="0">
                <a:latin typeface="Book Antiqua" panose="02040602050305030304" pitchFamily="18" charset="0"/>
              </a:rPr>
              <a:t>				</a:t>
            </a:r>
            <a:r>
              <a:rPr lang="en-GB" sz="1800" dirty="0" err="1">
                <a:latin typeface="Book Antiqua" panose="02040602050305030304" pitchFamily="18" charset="0"/>
              </a:rPr>
              <a:t>lst</a:t>
            </a:r>
            <a:r>
              <a:rPr lang="en-GB" sz="1800" dirty="0">
                <a:latin typeface="Book Antiqua" panose="02040602050305030304" pitchFamily="18" charset="0"/>
              </a:rPr>
              <a:t>[1] = 13;    </a:t>
            </a:r>
          </a:p>
          <a:p>
            <a:pPr marL="36900" indent="0" algn="just">
              <a:buNone/>
            </a:pPr>
            <a:r>
              <a:rPr lang="en-GB" sz="1800" dirty="0">
                <a:latin typeface="Book Antiqua" panose="02040602050305030304" pitchFamily="18" charset="0"/>
              </a:rPr>
              <a:t>				</a:t>
            </a:r>
            <a:r>
              <a:rPr lang="en-GB" sz="1800" dirty="0" err="1">
                <a:latin typeface="Book Antiqua" panose="02040602050305030304" pitchFamily="18" charset="0"/>
              </a:rPr>
              <a:t>lst</a:t>
            </a:r>
            <a:r>
              <a:rPr lang="en-GB" sz="1800" dirty="0">
                <a:latin typeface="Book Antiqua" panose="02040602050305030304" pitchFamily="18" charset="0"/>
              </a:rPr>
              <a:t>[2] = 11;    </a:t>
            </a:r>
          </a:p>
          <a:p>
            <a:pPr marL="36900" indent="0" algn="just">
              <a:buNone/>
            </a:pPr>
            <a:r>
              <a:rPr lang="en-GB" sz="1800" dirty="0">
                <a:latin typeface="Book Antiqua" panose="02040602050305030304" pitchFamily="18" charset="0"/>
              </a:rPr>
              <a:t>				print(</a:t>
            </a:r>
            <a:r>
              <a:rPr lang="en-GB" sz="1800" dirty="0" err="1">
                <a:latin typeface="Book Antiqua" panose="02040602050305030304" pitchFamily="18" charset="0"/>
              </a:rPr>
              <a:t>lst</a:t>
            </a:r>
            <a:r>
              <a:rPr lang="en-GB" sz="1800" dirty="0">
                <a:latin typeface="Book Antiqua" panose="02040602050305030304" pitchFamily="18" charset="0"/>
              </a:rPr>
              <a:t>); </a:t>
            </a:r>
          </a:p>
          <a:p>
            <a:pPr marL="36900" indent="0" algn="just">
              <a:buNone/>
            </a:pPr>
            <a:r>
              <a:rPr lang="en-US" sz="1800" dirty="0">
                <a:latin typeface="Book Antiqua" panose="02040602050305030304" pitchFamily="18" charset="0"/>
              </a:rPr>
              <a:t>If null </a:t>
            </a:r>
            <a:r>
              <a:rPr lang="en-US" sz="1800" dirty="0" err="1">
                <a:latin typeface="Book Antiqua" panose="02040602050305030304" pitchFamily="18" charset="0"/>
              </a:rPr>
              <a:t>safty</a:t>
            </a:r>
            <a:r>
              <a:rPr lang="en-US" sz="1800" dirty="0">
                <a:latin typeface="Book Antiqua" panose="02040602050305030304" pitchFamily="18" charset="0"/>
              </a:rPr>
              <a:t> is on then</a:t>
            </a:r>
          </a:p>
          <a:p>
            <a:pPr marL="36900" indent="0" algn="just">
              <a:buNone/>
            </a:pPr>
            <a:r>
              <a:rPr lang="en-GB" sz="1800" b="1" dirty="0">
                <a:latin typeface="Book Antiqua" panose="02040602050305030304" pitchFamily="18" charset="0"/>
              </a:rPr>
              <a:t>Example</a:t>
            </a:r>
            <a:r>
              <a:rPr lang="en-GB" sz="1800" dirty="0">
                <a:latin typeface="Book Antiqua" panose="02040602050305030304" pitchFamily="18" charset="0"/>
              </a:rPr>
              <a:t>	</a:t>
            </a:r>
            <a:r>
              <a:rPr lang="en-GB" sz="1800" dirty="0" err="1">
                <a:latin typeface="Book Antiqua" panose="02040602050305030304" pitchFamily="18" charset="0"/>
              </a:rPr>
              <a:t>var</a:t>
            </a:r>
            <a:r>
              <a:rPr lang="en-GB" sz="1800" dirty="0">
                <a:latin typeface="Book Antiqua" panose="02040602050305030304" pitchFamily="18" charset="0"/>
              </a:rPr>
              <a:t> </a:t>
            </a:r>
            <a:r>
              <a:rPr lang="en-GB" sz="1800" dirty="0" err="1">
                <a:latin typeface="Book Antiqua" panose="02040602050305030304" pitchFamily="18" charset="0"/>
              </a:rPr>
              <a:t>mylist</a:t>
            </a:r>
            <a:r>
              <a:rPr lang="en-GB" sz="1800" dirty="0">
                <a:latin typeface="Book Antiqua" panose="02040602050305030304" pitchFamily="18" charset="0"/>
              </a:rPr>
              <a:t> = </a:t>
            </a:r>
            <a:r>
              <a:rPr lang="en-GB" sz="1800" dirty="0" err="1">
                <a:latin typeface="Book Antiqua" panose="02040602050305030304" pitchFamily="18" charset="0"/>
              </a:rPr>
              <a:t>List.filled</a:t>
            </a:r>
            <a:r>
              <a:rPr lang="en-GB" sz="1800" dirty="0">
                <a:latin typeface="Book Antiqua" panose="02040602050305030304" pitchFamily="18" charset="0"/>
              </a:rPr>
              <a:t>(3,0);</a:t>
            </a:r>
          </a:p>
          <a:p>
            <a:pPr marL="36900" indent="0" algn="just">
              <a:buNone/>
            </a:pPr>
            <a:r>
              <a:rPr lang="en-GB" sz="1800" dirty="0">
                <a:latin typeface="Book Antiqua" panose="02040602050305030304" pitchFamily="18" charset="0"/>
              </a:rPr>
              <a:t>  			</a:t>
            </a:r>
            <a:r>
              <a:rPr lang="en-GB" sz="1800" dirty="0" err="1">
                <a:latin typeface="Book Antiqua" panose="02040602050305030304" pitchFamily="18" charset="0"/>
              </a:rPr>
              <a:t>mylist</a:t>
            </a:r>
            <a:r>
              <a:rPr lang="en-GB" sz="1800" dirty="0">
                <a:latin typeface="Book Antiqua" panose="02040602050305030304" pitchFamily="18" charset="0"/>
              </a:rPr>
              <a:t>[1] = 33;</a:t>
            </a:r>
          </a:p>
          <a:p>
            <a:pPr marL="36900" indent="0" algn="just">
              <a:buNone/>
            </a:pPr>
            <a:r>
              <a:rPr lang="en-GB" sz="1800" dirty="0">
                <a:latin typeface="Book Antiqua" panose="02040602050305030304" pitchFamily="18" charset="0"/>
              </a:rPr>
              <a:t>  			</a:t>
            </a:r>
            <a:r>
              <a:rPr lang="en-GB" sz="1800" dirty="0" err="1">
                <a:latin typeface="Book Antiqua" panose="02040602050305030304" pitchFamily="18" charset="0"/>
              </a:rPr>
              <a:t>mylist</a:t>
            </a:r>
            <a:r>
              <a:rPr lang="en-GB" sz="1800" dirty="0">
                <a:latin typeface="Book Antiqua" panose="02040602050305030304" pitchFamily="18" charset="0"/>
              </a:rPr>
              <a:t>[3] = 44;</a:t>
            </a:r>
          </a:p>
          <a:p>
            <a:pPr marL="36900" indent="0" algn="just">
              <a:buNone/>
            </a:pPr>
            <a:r>
              <a:rPr lang="en-GB" sz="1800" dirty="0">
                <a:latin typeface="Book Antiqua" panose="02040602050305030304" pitchFamily="18" charset="0"/>
              </a:rPr>
              <a:t>  			print(</a:t>
            </a:r>
            <a:r>
              <a:rPr lang="en-GB" sz="1800" dirty="0" err="1">
                <a:latin typeface="Book Antiqua" panose="02040602050305030304" pitchFamily="18" charset="0"/>
              </a:rPr>
              <a:t>mylist</a:t>
            </a:r>
            <a:r>
              <a:rPr lang="en-GB" sz="1800" dirty="0">
                <a:latin typeface="Book Antiqua" panose="02040602050305030304" pitchFamily="18" charset="0"/>
              </a:rPr>
              <a:t>);</a:t>
            </a:r>
          </a:p>
          <a:p>
            <a:pPr marL="0" indent="0" algn="just">
              <a:buNone/>
            </a:pPr>
            <a:endParaRPr lang="en-GB" sz="18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224033" y="119592"/>
            <a:ext cx="10515600" cy="1325563"/>
          </a:xfrm>
        </p:spPr>
        <p:txBody>
          <a:bodyPr>
            <a:normAutofit/>
          </a:bodyPr>
          <a:lstStyle/>
          <a:p>
            <a:r>
              <a:rPr lang="en-US" sz="4000" b="1" dirty="0">
                <a:latin typeface="Book Antiqua" panose="02040602050305030304" pitchFamily="18" charset="0"/>
              </a:rPr>
              <a:t>Dart Type System </a:t>
            </a:r>
            <a:r>
              <a:rPr lang="en-US" sz="4000" b="1" dirty="0" smtClean="0">
                <a:latin typeface="Book Antiqua" panose="02040602050305030304" pitchFamily="18" charset="0"/>
              </a:rPr>
              <a:t>– List cont. . .</a:t>
            </a:r>
            <a:endParaRPr lang="en-GB" sz="4000" b="1" dirty="0">
              <a:latin typeface="Book Antiqua" panose="02040602050305030304" pitchFamily="18" charset="0"/>
              <a:ea typeface="+mn-ea"/>
              <a:cs typeface="+mn-cs"/>
            </a:endParaRPr>
          </a:p>
        </p:txBody>
      </p:sp>
      <p:sp>
        <p:nvSpPr>
          <p:cNvPr id="2" name="Footer Placeholder 1"/>
          <p:cNvSpPr>
            <a:spLocks noGrp="1"/>
          </p:cNvSpPr>
          <p:nvPr>
            <p:ph type="ftr" sz="quarter" idx="11"/>
          </p:nvPr>
        </p:nvSpPr>
        <p:spPr/>
        <p:txBody>
          <a:bodyPr/>
          <a:lstStyle/>
          <a:p>
            <a:r>
              <a:rPr lang="en-US" dirty="0"/>
              <a:t>IT Industry-Academia Bridge Program</a:t>
            </a:r>
          </a:p>
        </p:txBody>
      </p:sp>
      <p:sp>
        <p:nvSpPr>
          <p:cNvPr id="12" name="Content Placeholder 2"/>
          <p:cNvSpPr>
            <a:spLocks noGrp="1"/>
          </p:cNvSpPr>
          <p:nvPr>
            <p:ph idx="1"/>
          </p:nvPr>
        </p:nvSpPr>
        <p:spPr>
          <a:xfrm>
            <a:off x="1133881" y="1338486"/>
            <a:ext cx="9156339" cy="5017864"/>
          </a:xfrm>
        </p:spPr>
        <p:txBody>
          <a:bodyPr>
            <a:normAutofit fontScale="70000" lnSpcReduction="20000"/>
          </a:bodyPr>
          <a:lstStyle/>
          <a:p>
            <a:pPr marL="36900" indent="0" algn="just">
              <a:buNone/>
            </a:pPr>
            <a:r>
              <a:rPr lang="en-GB" b="1" dirty="0">
                <a:latin typeface="Book Antiqua" panose="02040602050305030304" pitchFamily="18" charset="0"/>
              </a:rPr>
              <a:t>List Properties:</a:t>
            </a:r>
            <a:endParaRPr lang="en-GB" dirty="0">
              <a:latin typeface="Book Antiqua" panose="02040602050305030304" pitchFamily="18" charset="0"/>
            </a:endParaRPr>
          </a:p>
          <a:p>
            <a:pPr algn="just"/>
            <a:r>
              <a:rPr lang="en-GB" dirty="0" smtClean="0">
                <a:latin typeface="Book Antiqua" panose="02040602050305030304" pitchFamily="18" charset="0"/>
              </a:rPr>
              <a:t>First:</a:t>
            </a:r>
            <a:r>
              <a:rPr lang="en-GB" dirty="0">
                <a:latin typeface="Book Antiqua" panose="02040602050305030304" pitchFamily="18" charset="0"/>
              </a:rPr>
              <a:t>			Returns the first element in the list</a:t>
            </a:r>
            <a:r>
              <a:rPr lang="en-GB" dirty="0" smtClean="0">
                <a:latin typeface="Book Antiqua" panose="02040602050305030304" pitchFamily="18" charset="0"/>
              </a:rPr>
              <a:t>.</a:t>
            </a:r>
          </a:p>
          <a:p>
            <a:pPr algn="just"/>
            <a:endParaRPr lang="en-GB" dirty="0">
              <a:latin typeface="Book Antiqua" panose="02040602050305030304" pitchFamily="18" charset="0"/>
            </a:endParaRPr>
          </a:p>
          <a:p>
            <a:pPr algn="just"/>
            <a:r>
              <a:rPr lang="en-GB" dirty="0" err="1">
                <a:latin typeface="Book Antiqua" panose="02040602050305030304" pitchFamily="18" charset="0"/>
              </a:rPr>
              <a:t>isEmpty</a:t>
            </a:r>
            <a:r>
              <a:rPr lang="en-GB" dirty="0">
                <a:latin typeface="Book Antiqua" panose="02040602050305030304" pitchFamily="18" charset="0"/>
              </a:rPr>
              <a:t>: 		Returns true if the collection has no elements</a:t>
            </a:r>
            <a:r>
              <a:rPr lang="en-GB" dirty="0" smtClean="0">
                <a:latin typeface="Book Antiqua" panose="02040602050305030304" pitchFamily="18" charset="0"/>
              </a:rPr>
              <a:t>.</a:t>
            </a:r>
          </a:p>
          <a:p>
            <a:pPr algn="just"/>
            <a:endParaRPr lang="en-GB" dirty="0">
              <a:latin typeface="Book Antiqua" panose="02040602050305030304" pitchFamily="18" charset="0"/>
            </a:endParaRPr>
          </a:p>
          <a:p>
            <a:pPr algn="just"/>
            <a:r>
              <a:rPr lang="en-GB" dirty="0" err="1">
                <a:latin typeface="Book Antiqua" panose="02040602050305030304" pitchFamily="18" charset="0"/>
              </a:rPr>
              <a:t>isNotEmpty</a:t>
            </a:r>
            <a:r>
              <a:rPr lang="en-GB" dirty="0">
                <a:latin typeface="Book Antiqua" panose="02040602050305030304" pitchFamily="18" charset="0"/>
              </a:rPr>
              <a:t>: 	</a:t>
            </a:r>
            <a:r>
              <a:rPr lang="en-GB" dirty="0" smtClean="0">
                <a:latin typeface="Book Antiqua" panose="02040602050305030304" pitchFamily="18" charset="0"/>
              </a:rPr>
              <a:t>	Returns </a:t>
            </a:r>
            <a:r>
              <a:rPr lang="en-GB" dirty="0">
                <a:latin typeface="Book Antiqua" panose="02040602050305030304" pitchFamily="18" charset="0"/>
              </a:rPr>
              <a:t>true if the collection has at least one element</a:t>
            </a:r>
            <a:r>
              <a:rPr lang="en-GB" dirty="0" smtClean="0">
                <a:latin typeface="Book Antiqua" panose="02040602050305030304" pitchFamily="18" charset="0"/>
              </a:rPr>
              <a:t>.</a:t>
            </a:r>
          </a:p>
          <a:p>
            <a:pPr algn="just"/>
            <a:endParaRPr lang="en-GB" dirty="0">
              <a:latin typeface="Book Antiqua" panose="02040602050305030304" pitchFamily="18" charset="0"/>
            </a:endParaRPr>
          </a:p>
          <a:p>
            <a:pPr algn="just"/>
            <a:r>
              <a:rPr lang="en-GB" dirty="0" smtClean="0">
                <a:latin typeface="Book Antiqua" panose="02040602050305030304" pitchFamily="18" charset="0"/>
              </a:rPr>
              <a:t>Length: 		Returns the size of the list.</a:t>
            </a:r>
          </a:p>
          <a:p>
            <a:pPr algn="just"/>
            <a:endParaRPr lang="en-GB" dirty="0" smtClean="0">
              <a:latin typeface="Book Antiqua" panose="02040602050305030304" pitchFamily="18" charset="0"/>
            </a:endParaRPr>
          </a:p>
          <a:p>
            <a:pPr algn="just"/>
            <a:r>
              <a:rPr lang="en-GB" dirty="0" smtClean="0">
                <a:latin typeface="Book Antiqua" panose="02040602050305030304" pitchFamily="18" charset="0"/>
              </a:rPr>
              <a:t>Last: 			Returns the last element in the list.</a:t>
            </a:r>
          </a:p>
          <a:p>
            <a:pPr algn="just"/>
            <a:endParaRPr lang="en-GB" dirty="0" smtClean="0">
              <a:latin typeface="Book Antiqua" panose="02040602050305030304" pitchFamily="18" charset="0"/>
            </a:endParaRPr>
          </a:p>
          <a:p>
            <a:pPr algn="just"/>
            <a:r>
              <a:rPr lang="en-GB" dirty="0" smtClean="0">
                <a:latin typeface="Book Antiqua" panose="02040602050305030304" pitchFamily="18" charset="0"/>
              </a:rPr>
              <a:t>Reversed:</a:t>
            </a:r>
            <a:r>
              <a:rPr lang="en-GB" dirty="0">
                <a:latin typeface="Book Antiqua" panose="02040602050305030304" pitchFamily="18" charset="0"/>
              </a:rPr>
              <a:t>		Returns an iterable object containing the list’s values in </a:t>
            </a:r>
            <a:r>
              <a:rPr lang="en-GB" dirty="0" smtClean="0">
                <a:latin typeface="Book Antiqua" panose="02040602050305030304" pitchFamily="18" charset="0"/>
              </a:rPr>
              <a:t>			the </a:t>
            </a:r>
            <a:r>
              <a:rPr lang="en-GB" dirty="0">
                <a:latin typeface="Book Antiqua" panose="02040602050305030304" pitchFamily="18" charset="0"/>
              </a:rPr>
              <a:t>reverse </a:t>
            </a:r>
            <a:r>
              <a:rPr lang="en-GB" dirty="0" smtClean="0">
                <a:latin typeface="Book Antiqua" panose="02040602050305030304" pitchFamily="18" charset="0"/>
              </a:rPr>
              <a:t>order</a:t>
            </a:r>
          </a:p>
          <a:p>
            <a:pPr algn="just"/>
            <a:endParaRPr lang="en-GB" dirty="0">
              <a:latin typeface="Book Antiqua" panose="02040602050305030304" pitchFamily="18" charset="0"/>
            </a:endParaRPr>
          </a:p>
          <a:p>
            <a:pPr algn="just"/>
            <a:r>
              <a:rPr lang="en-GB" dirty="0">
                <a:latin typeface="Book Antiqua" panose="02040602050305030304" pitchFamily="18" charset="0"/>
              </a:rPr>
              <a:t>Single: 		Checks if the list has only one element and returns it</a:t>
            </a:r>
            <a:r>
              <a:rPr lang="en-GB" dirty="0" smtClean="0">
                <a:latin typeface="Book Antiqua" panose="02040602050305030304" pitchFamily="18" charset="0"/>
              </a:rPr>
              <a:t>.</a:t>
            </a:r>
            <a:endParaRPr lang="en-GB" dirty="0">
              <a:latin typeface="Book Antiqua" panose="02040602050305030304" pitchFamily="18" charset="0"/>
            </a:endParaRPr>
          </a:p>
        </p:txBody>
      </p:sp>
    </p:spTree>
    <p:extLst>
      <p:ext uri="{BB962C8B-B14F-4D97-AF65-F5344CB8AC3E}">
        <p14:creationId xmlns:p14="http://schemas.microsoft.com/office/powerpoint/2010/main" val="106931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76400" y="469818"/>
            <a:ext cx="10515600" cy="1325563"/>
          </a:xfrm>
        </p:spPr>
        <p:txBody>
          <a:bodyPr>
            <a:normAutofit/>
          </a:bodyPr>
          <a:lstStyle/>
          <a:p>
            <a:r>
              <a:rPr lang="en-US" sz="4000" b="1" dirty="0">
                <a:latin typeface="Book Antiqua" panose="02040602050305030304" pitchFamily="18" charset="0"/>
              </a:rPr>
              <a:t>Dart Type System - Set</a:t>
            </a:r>
            <a:endParaRPr lang="en-GB" sz="4000" b="1" dirty="0">
              <a:latin typeface="Book Antiqua" panose="02040602050305030304" pitchFamily="18" charset="0"/>
            </a:endParaRPr>
          </a:p>
        </p:txBody>
      </p:sp>
      <p:sp>
        <p:nvSpPr>
          <p:cNvPr id="4" name="Content Placeholder 3"/>
          <p:cNvSpPr>
            <a:spLocks noGrp="1"/>
          </p:cNvSpPr>
          <p:nvPr>
            <p:ph idx="1"/>
          </p:nvPr>
        </p:nvSpPr>
        <p:spPr>
          <a:xfrm>
            <a:off x="838199" y="1671476"/>
            <a:ext cx="10095963" cy="4780124"/>
          </a:xfrm>
        </p:spPr>
        <p:txBody>
          <a:bodyPr>
            <a:normAutofit fontScale="47500" lnSpcReduction="20000"/>
          </a:bodyPr>
          <a:lstStyle/>
          <a:p>
            <a:pPr marL="36900" indent="0" algn="just">
              <a:lnSpc>
                <a:spcPct val="170000"/>
              </a:lnSpc>
              <a:buNone/>
            </a:pPr>
            <a:r>
              <a:rPr lang="en-GB" sz="3400" dirty="0">
                <a:latin typeface="Book Antiqua" panose="02040602050305030304" pitchFamily="18" charset="0"/>
              </a:rPr>
              <a:t>The Dart Set is the unordered collection of different values of the same type.  It is special type of List where all the inputs are unique (doesn’t contain any repeated input).</a:t>
            </a:r>
          </a:p>
          <a:p>
            <a:pPr marL="36900" indent="0" algn="just">
              <a:lnSpc>
                <a:spcPct val="170000"/>
              </a:lnSpc>
              <a:buNone/>
            </a:pPr>
            <a:r>
              <a:rPr lang="en-GB" sz="3400" dirty="0">
                <a:latin typeface="Book Antiqua" panose="02040602050305030304" pitchFamily="18" charset="0"/>
              </a:rPr>
              <a:t>(A list is an ordered collection of elements where the same element may occur several time at different position).</a:t>
            </a:r>
            <a:endParaRPr lang="en-GB" dirty="0">
              <a:latin typeface="Book Antiqua" panose="02040602050305030304" pitchFamily="18" charset="0"/>
            </a:endParaRPr>
          </a:p>
          <a:p>
            <a:pPr marL="36900" indent="0" algn="just">
              <a:buNone/>
            </a:pPr>
            <a:r>
              <a:rPr lang="en-GB" sz="4200" dirty="0">
                <a:latin typeface="Book Antiqua" panose="02040602050305030304" pitchFamily="18" charset="0"/>
              </a:rPr>
              <a:t>It can be declare as:</a:t>
            </a:r>
          </a:p>
          <a:p>
            <a:pPr marL="36900" indent="0" algn="just">
              <a:buNone/>
            </a:pPr>
            <a:r>
              <a:rPr lang="en-GB" sz="4200" i="1" dirty="0">
                <a:latin typeface="Book Antiqua" panose="02040602050305030304" pitchFamily="18" charset="0"/>
              </a:rPr>
              <a:t>Set &lt;</a:t>
            </a:r>
            <a:r>
              <a:rPr lang="en-GB" sz="4200" i="1" dirty="0" err="1">
                <a:latin typeface="Book Antiqua" panose="02040602050305030304" pitchFamily="18" charset="0"/>
              </a:rPr>
              <a:t>variable_type</a:t>
            </a:r>
            <a:r>
              <a:rPr lang="en-GB" sz="4200" i="1" dirty="0">
                <a:latin typeface="Book Antiqua" panose="02040602050305030304" pitchFamily="18" charset="0"/>
              </a:rPr>
              <a:t>&gt; </a:t>
            </a:r>
            <a:r>
              <a:rPr lang="en-GB" sz="4200" i="1" dirty="0" err="1">
                <a:latin typeface="Book Antiqua" panose="02040602050305030304" pitchFamily="18" charset="0"/>
              </a:rPr>
              <a:t>variable_name</a:t>
            </a:r>
            <a:r>
              <a:rPr lang="en-GB" sz="4200" i="1" dirty="0">
                <a:latin typeface="Book Antiqua" panose="02040602050305030304" pitchFamily="18" charset="0"/>
              </a:rPr>
              <a:t> = {}</a:t>
            </a:r>
            <a:endParaRPr lang="en-GB" sz="4200" dirty="0">
              <a:latin typeface="Book Antiqua" panose="02040602050305030304" pitchFamily="18" charset="0"/>
            </a:endParaRPr>
          </a:p>
          <a:p>
            <a:pPr marL="36900" indent="0" algn="just">
              <a:buNone/>
            </a:pPr>
            <a:r>
              <a:rPr lang="en-US" sz="4200" dirty="0">
                <a:latin typeface="Book Antiqua" panose="02040602050305030304" pitchFamily="18" charset="0"/>
              </a:rPr>
              <a:t>Example:	 Set </a:t>
            </a:r>
            <a:r>
              <a:rPr lang="en-US" sz="4200" dirty="0" err="1">
                <a:latin typeface="Book Antiqua" panose="02040602050305030304" pitchFamily="18" charset="0"/>
              </a:rPr>
              <a:t>myset</a:t>
            </a:r>
            <a:r>
              <a:rPr lang="en-US" sz="4200" dirty="0">
                <a:latin typeface="Book Antiqua" panose="02040602050305030304" pitchFamily="18" charset="0"/>
              </a:rPr>
              <a:t> = {};</a:t>
            </a:r>
          </a:p>
          <a:p>
            <a:pPr marL="36900" indent="0" algn="just">
              <a:buNone/>
            </a:pPr>
            <a:r>
              <a:rPr lang="en-US" sz="4200" dirty="0">
                <a:latin typeface="Book Antiqua" panose="02040602050305030304" pitchFamily="18" charset="0"/>
              </a:rPr>
              <a:t>			  </a:t>
            </a:r>
            <a:r>
              <a:rPr lang="en-US" sz="4200" dirty="0" err="1">
                <a:latin typeface="Book Antiqua" panose="02040602050305030304" pitchFamily="18" charset="0"/>
              </a:rPr>
              <a:t>myset.add</a:t>
            </a:r>
            <a:r>
              <a:rPr lang="en-US" sz="4200" dirty="0">
                <a:latin typeface="Book Antiqua" panose="02040602050305030304" pitchFamily="18" charset="0"/>
              </a:rPr>
              <a:t>(22);</a:t>
            </a:r>
          </a:p>
          <a:p>
            <a:pPr marL="36900" indent="0" algn="just">
              <a:buNone/>
            </a:pPr>
            <a:r>
              <a:rPr lang="en-US" sz="4200" dirty="0">
                <a:latin typeface="Book Antiqua" panose="02040602050305030304" pitchFamily="18" charset="0"/>
              </a:rPr>
              <a:t>  			  </a:t>
            </a:r>
            <a:r>
              <a:rPr lang="en-US" sz="4200" dirty="0" err="1">
                <a:latin typeface="Book Antiqua" panose="02040602050305030304" pitchFamily="18" charset="0"/>
              </a:rPr>
              <a:t>myset.add</a:t>
            </a:r>
            <a:r>
              <a:rPr lang="en-US" sz="4200" dirty="0">
                <a:latin typeface="Book Antiqua" panose="02040602050305030304" pitchFamily="18" charset="0"/>
              </a:rPr>
              <a:t>(40);</a:t>
            </a:r>
          </a:p>
          <a:p>
            <a:pPr marL="36900" indent="0" algn="just">
              <a:buNone/>
            </a:pPr>
            <a:r>
              <a:rPr lang="en-US" sz="4200" dirty="0">
                <a:latin typeface="Book Antiqua" panose="02040602050305030304" pitchFamily="18" charset="0"/>
              </a:rPr>
              <a:t>  			  </a:t>
            </a:r>
            <a:r>
              <a:rPr lang="en-US" sz="4200" dirty="0" err="1">
                <a:latin typeface="Book Antiqua" panose="02040602050305030304" pitchFamily="18" charset="0"/>
              </a:rPr>
              <a:t>myset.add</a:t>
            </a:r>
            <a:r>
              <a:rPr lang="en-US" sz="4200" dirty="0">
                <a:latin typeface="Book Antiqua" panose="02040602050305030304" pitchFamily="18" charset="0"/>
              </a:rPr>
              <a:t>(22);</a:t>
            </a:r>
          </a:p>
          <a:p>
            <a:pPr marL="36900" indent="0" algn="just">
              <a:buNone/>
            </a:pPr>
            <a:r>
              <a:rPr lang="en-US" sz="4200" dirty="0">
                <a:latin typeface="Book Antiqua" panose="02040602050305030304" pitchFamily="18" charset="0"/>
              </a:rPr>
              <a:t>  			  print(</a:t>
            </a:r>
            <a:r>
              <a:rPr lang="en-US" sz="4200" dirty="0" err="1">
                <a:latin typeface="Book Antiqua" panose="02040602050305030304" pitchFamily="18" charset="0"/>
              </a:rPr>
              <a:t>myset</a:t>
            </a:r>
            <a:r>
              <a:rPr lang="en-US" sz="4200" dirty="0">
                <a:latin typeface="Book Antiqua" panose="02040602050305030304" pitchFamily="18" charset="0"/>
              </a:rPr>
              <a:t>);</a:t>
            </a:r>
          </a:p>
          <a:p>
            <a:pPr marL="36900" indent="0" algn="just">
              <a:buNone/>
            </a:pPr>
            <a:r>
              <a:rPr lang="en-US" sz="4200" dirty="0">
                <a:latin typeface="Book Antiqua" panose="02040602050305030304" pitchFamily="18" charset="0"/>
              </a:rPr>
              <a:t>Output:  </a:t>
            </a:r>
            <a:r>
              <a:rPr lang="en-GB" sz="4200" dirty="0">
                <a:latin typeface="Book Antiqua" panose="02040602050305030304" pitchFamily="18" charset="0"/>
              </a:rPr>
              <a:t>{22, 40}</a:t>
            </a:r>
            <a:endParaRPr lang="en-US" sz="4200"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140349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rPr>
              <a:t>Dart Type System - Set</a:t>
            </a:r>
            <a:endParaRPr lang="en-GB" sz="4000" b="1" dirty="0">
              <a:latin typeface="Book Antiqua" panose="02040602050305030304" pitchFamily="18" charset="0"/>
            </a:endParaRPr>
          </a:p>
        </p:txBody>
      </p:sp>
      <p:sp>
        <p:nvSpPr>
          <p:cNvPr id="7" name="Content Placeholder 6"/>
          <p:cNvSpPr>
            <a:spLocks noGrp="1"/>
          </p:cNvSpPr>
          <p:nvPr>
            <p:ph idx="1"/>
          </p:nvPr>
        </p:nvSpPr>
        <p:spPr/>
        <p:txBody>
          <a:bodyPr>
            <a:normAutofit fontScale="92500" lnSpcReduction="20000"/>
          </a:bodyPr>
          <a:lstStyle/>
          <a:p>
            <a:pPr marL="36900" indent="0" algn="just">
              <a:buNone/>
            </a:pPr>
            <a:r>
              <a:rPr lang="en-US" sz="2400" b="1" dirty="0">
                <a:latin typeface="Book Antiqua" panose="02040602050305030304" pitchFamily="18" charset="0"/>
              </a:rPr>
              <a:t>Set Properties</a:t>
            </a:r>
          </a:p>
          <a:p>
            <a:pPr marL="36900" indent="0" algn="just">
              <a:buNone/>
            </a:pPr>
            <a:r>
              <a:rPr lang="en-US" sz="2400" dirty="0">
                <a:latin typeface="Book Antiqua" panose="02040602050305030304" pitchFamily="18" charset="0"/>
              </a:rPr>
              <a:t>First</a:t>
            </a:r>
            <a:r>
              <a:rPr lang="en-US" sz="2400" dirty="0" smtClean="0">
                <a:latin typeface="Book Antiqua" panose="02040602050305030304" pitchFamily="18" charset="0"/>
              </a:rPr>
              <a:t>: 		</a:t>
            </a:r>
            <a:r>
              <a:rPr lang="en-GB" sz="2400" dirty="0" smtClean="0">
                <a:latin typeface="Book Antiqua" panose="02040602050305030304" pitchFamily="18" charset="0"/>
              </a:rPr>
              <a:t>It </a:t>
            </a:r>
            <a:r>
              <a:rPr lang="en-GB" sz="2400" dirty="0">
                <a:latin typeface="Book Antiqua" panose="02040602050305030304" pitchFamily="18" charset="0"/>
              </a:rPr>
              <a:t>is used to get the first element in the given set</a:t>
            </a:r>
            <a:r>
              <a:rPr lang="en-GB" sz="2400" dirty="0" smtClean="0">
                <a:latin typeface="Book Antiqua" panose="02040602050305030304" pitchFamily="18" charset="0"/>
              </a:rPr>
              <a:t>.</a:t>
            </a:r>
          </a:p>
          <a:p>
            <a:pPr marL="36900" indent="0" algn="just">
              <a:buNone/>
            </a:pPr>
            <a:endParaRPr lang="en-GB" sz="2400" dirty="0">
              <a:latin typeface="Book Antiqua" panose="02040602050305030304" pitchFamily="18" charset="0"/>
            </a:endParaRPr>
          </a:p>
          <a:p>
            <a:pPr marL="36900" indent="0" algn="just">
              <a:buNone/>
            </a:pPr>
            <a:r>
              <a:rPr lang="en-GB" sz="2400" dirty="0" err="1">
                <a:latin typeface="Book Antiqua" panose="02040602050305030304" pitchFamily="18" charset="0"/>
              </a:rPr>
              <a:t>isEmpty</a:t>
            </a:r>
            <a:r>
              <a:rPr lang="en-GB" sz="2400" dirty="0">
                <a:latin typeface="Book Antiqua" panose="02040602050305030304" pitchFamily="18" charset="0"/>
              </a:rPr>
              <a:t>: </a:t>
            </a:r>
            <a:r>
              <a:rPr lang="en-GB" sz="2400" dirty="0" smtClean="0">
                <a:latin typeface="Book Antiqua" panose="02040602050305030304" pitchFamily="18" charset="0"/>
              </a:rPr>
              <a:t>	If </a:t>
            </a:r>
            <a:r>
              <a:rPr lang="en-GB" sz="2400" dirty="0">
                <a:latin typeface="Book Antiqua" panose="02040602050305030304" pitchFamily="18" charset="0"/>
              </a:rPr>
              <a:t>the set does not contain any element, it returns true</a:t>
            </a:r>
            <a:r>
              <a:rPr lang="en-GB" sz="2400" dirty="0" smtClean="0">
                <a:latin typeface="Book Antiqua" panose="02040602050305030304" pitchFamily="18" charset="0"/>
              </a:rPr>
              <a:t>.</a:t>
            </a:r>
          </a:p>
          <a:p>
            <a:pPr marL="36900" indent="0" algn="just">
              <a:buNone/>
            </a:pPr>
            <a:endParaRPr lang="en-GB" sz="2400" dirty="0">
              <a:latin typeface="Book Antiqua" panose="02040602050305030304" pitchFamily="18" charset="0"/>
            </a:endParaRPr>
          </a:p>
          <a:p>
            <a:pPr marL="36900" indent="0" algn="just">
              <a:buNone/>
            </a:pPr>
            <a:r>
              <a:rPr lang="en-GB" sz="2400" dirty="0" err="1">
                <a:latin typeface="Book Antiqua" panose="02040602050305030304" pitchFamily="18" charset="0"/>
              </a:rPr>
              <a:t>isNotEmpty</a:t>
            </a:r>
            <a:r>
              <a:rPr lang="en-GB" sz="2400" dirty="0">
                <a:latin typeface="Book Antiqua" panose="02040602050305030304" pitchFamily="18" charset="0"/>
              </a:rPr>
              <a:t>: </a:t>
            </a:r>
            <a:r>
              <a:rPr lang="en-GB" sz="2400" dirty="0" smtClean="0">
                <a:latin typeface="Book Antiqua" panose="02040602050305030304" pitchFamily="18" charset="0"/>
              </a:rPr>
              <a:t>	If </a:t>
            </a:r>
            <a:r>
              <a:rPr lang="en-GB" sz="2400" dirty="0">
                <a:latin typeface="Book Antiqua" panose="02040602050305030304" pitchFamily="18" charset="0"/>
              </a:rPr>
              <a:t>the set contains at least one element, it returns true</a:t>
            </a:r>
            <a:r>
              <a:rPr lang="en-GB" sz="2400" dirty="0" smtClean="0">
                <a:latin typeface="Book Antiqua" panose="02040602050305030304" pitchFamily="18" charset="0"/>
              </a:rPr>
              <a:t>.</a:t>
            </a:r>
          </a:p>
          <a:p>
            <a:pPr marL="36900" indent="0" algn="just">
              <a:buNone/>
            </a:pPr>
            <a:endParaRPr lang="en-GB" sz="2400" dirty="0">
              <a:latin typeface="Book Antiqua" panose="02040602050305030304" pitchFamily="18" charset="0"/>
            </a:endParaRPr>
          </a:p>
          <a:p>
            <a:pPr marL="36900" indent="0" algn="just">
              <a:buNone/>
            </a:pPr>
            <a:r>
              <a:rPr lang="en-GB" sz="2400" dirty="0">
                <a:latin typeface="Book Antiqua" panose="02040602050305030304" pitchFamily="18" charset="0"/>
              </a:rPr>
              <a:t>Length: </a:t>
            </a:r>
            <a:r>
              <a:rPr lang="en-GB" sz="2400" dirty="0" smtClean="0">
                <a:latin typeface="Book Antiqua" panose="02040602050305030304" pitchFamily="18" charset="0"/>
              </a:rPr>
              <a:t>	It </a:t>
            </a:r>
            <a:r>
              <a:rPr lang="en-GB" sz="2400" dirty="0">
                <a:latin typeface="Book Antiqua" panose="02040602050305030304" pitchFamily="18" charset="0"/>
              </a:rPr>
              <a:t>returns the length of the given set</a:t>
            </a:r>
            <a:r>
              <a:rPr lang="en-GB" sz="2400" dirty="0" smtClean="0">
                <a:latin typeface="Book Antiqua" panose="02040602050305030304" pitchFamily="18" charset="0"/>
              </a:rPr>
              <a:t>.</a:t>
            </a:r>
          </a:p>
          <a:p>
            <a:pPr marL="36900" indent="0" algn="just">
              <a:buNone/>
            </a:pPr>
            <a:endParaRPr lang="en-GB" sz="2400" dirty="0">
              <a:latin typeface="Book Antiqua" panose="02040602050305030304" pitchFamily="18" charset="0"/>
            </a:endParaRPr>
          </a:p>
          <a:p>
            <a:pPr marL="36900" indent="0" algn="just">
              <a:buNone/>
            </a:pPr>
            <a:r>
              <a:rPr lang="en-GB" sz="2400" dirty="0">
                <a:latin typeface="Book Antiqua" panose="02040602050305030304" pitchFamily="18" charset="0"/>
              </a:rPr>
              <a:t>Last: </a:t>
            </a:r>
            <a:r>
              <a:rPr lang="en-GB" sz="2400" dirty="0" smtClean="0">
                <a:latin typeface="Book Antiqua" panose="02040602050305030304" pitchFamily="18" charset="0"/>
              </a:rPr>
              <a:t>		It </a:t>
            </a:r>
            <a:r>
              <a:rPr lang="en-GB" sz="2400" dirty="0">
                <a:latin typeface="Book Antiqua" panose="02040602050305030304" pitchFamily="18" charset="0"/>
              </a:rPr>
              <a:t>is used to get the last element in the given set</a:t>
            </a:r>
            <a:r>
              <a:rPr lang="en-GB" sz="2400" dirty="0" smtClean="0">
                <a:latin typeface="Book Antiqua" panose="02040602050305030304" pitchFamily="18" charset="0"/>
              </a:rPr>
              <a:t>.</a:t>
            </a:r>
          </a:p>
          <a:p>
            <a:pPr marL="36900" indent="0" algn="just">
              <a:buNone/>
            </a:pPr>
            <a:endParaRPr lang="en-GB" sz="2400" dirty="0">
              <a:latin typeface="Book Antiqua" panose="02040602050305030304" pitchFamily="18" charset="0"/>
            </a:endParaRPr>
          </a:p>
          <a:p>
            <a:pPr marL="36900" indent="0" algn="just">
              <a:buNone/>
            </a:pPr>
            <a:r>
              <a:rPr lang="en-GB" sz="2400" dirty="0">
                <a:latin typeface="Book Antiqua" panose="02040602050305030304" pitchFamily="18" charset="0"/>
              </a:rPr>
              <a:t>Single: </a:t>
            </a:r>
            <a:r>
              <a:rPr lang="en-GB" sz="2400" dirty="0" smtClean="0">
                <a:latin typeface="Book Antiqua" panose="02040602050305030304" pitchFamily="18" charset="0"/>
              </a:rPr>
              <a:t>	It </a:t>
            </a:r>
            <a:r>
              <a:rPr lang="en-GB" sz="2400" dirty="0">
                <a:latin typeface="Book Antiqua" panose="02040602050305030304" pitchFamily="18" charset="0"/>
              </a:rPr>
              <a:t>is used to check whether a set contains only one element.</a:t>
            </a:r>
            <a:endParaRPr lang="en-GB" sz="2400" dirty="0">
              <a:latin typeface="Book Antiqua" panose="02040602050305030304" pitchFamily="18" charset="0"/>
              <a:ea typeface="Calibri"/>
              <a:cs typeface="Times New Roman"/>
            </a:endParaRPr>
          </a:p>
          <a:p>
            <a:pPr marL="0" indent="0" algn="just">
              <a:buNone/>
            </a:pPr>
            <a:endParaRPr lang="en-GB" sz="2400"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352314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smtClean="0">
                <a:latin typeface="Book Antiqua" panose="02040602050305030304" pitchFamily="18" charset="0"/>
              </a:rPr>
              <a:t>Dart Type System - Map</a:t>
            </a:r>
            <a:endParaRPr lang="en-GB" sz="4000" b="1" dirty="0">
              <a:latin typeface="Book Antiqua" panose="02040602050305030304" pitchFamily="18" charset="0"/>
            </a:endParaRPr>
          </a:p>
        </p:txBody>
      </p:sp>
      <p:sp>
        <p:nvSpPr>
          <p:cNvPr id="9" name="Content Placeholder 8"/>
          <p:cNvSpPr>
            <a:spLocks noGrp="1"/>
          </p:cNvSpPr>
          <p:nvPr>
            <p:ph idx="1"/>
          </p:nvPr>
        </p:nvSpPr>
        <p:spPr/>
        <p:txBody>
          <a:bodyPr>
            <a:normAutofit fontScale="77500" lnSpcReduction="20000"/>
          </a:bodyPr>
          <a:lstStyle/>
          <a:p>
            <a:pPr marL="36900" indent="0" algn="just">
              <a:buNone/>
            </a:pPr>
            <a:r>
              <a:rPr lang="en-GB" dirty="0">
                <a:latin typeface="Book Antiqua" panose="02040602050305030304" pitchFamily="18" charset="0"/>
              </a:rPr>
              <a:t>Dart Map is an object that stores data in the form of a key-value pair. </a:t>
            </a:r>
          </a:p>
          <a:p>
            <a:pPr marL="36900" indent="0" algn="just">
              <a:buNone/>
            </a:pPr>
            <a:r>
              <a:rPr lang="en-GB" dirty="0">
                <a:latin typeface="Book Antiqua" panose="02040602050305030304" pitchFamily="18" charset="0"/>
              </a:rPr>
              <a:t>Map can be declared by using curly braces {} ,and each key-value pair is separated by the commas(,). </a:t>
            </a:r>
          </a:p>
          <a:p>
            <a:pPr marL="36900" indent="0" algn="just">
              <a:buNone/>
            </a:pPr>
            <a:r>
              <a:rPr lang="en-GB" dirty="0">
                <a:latin typeface="Book Antiqua" panose="02040602050305030304" pitchFamily="18" charset="0"/>
              </a:rPr>
              <a:t>Remember key must be unique, but the same value can occur multiple times.</a:t>
            </a:r>
          </a:p>
          <a:p>
            <a:pPr marL="36900" indent="0" algn="just">
              <a:buNone/>
            </a:pPr>
            <a:r>
              <a:rPr lang="en-US" b="1" dirty="0">
                <a:latin typeface="Book Antiqua" panose="02040602050305030304" pitchFamily="18" charset="0"/>
              </a:rPr>
              <a:t>Syntax</a:t>
            </a:r>
          </a:p>
          <a:p>
            <a:pPr marL="36900" indent="0" algn="just">
              <a:buNone/>
            </a:pPr>
            <a:r>
              <a:rPr lang="en-GB" i="1" dirty="0">
                <a:latin typeface="Book Antiqua" panose="02040602050305030304" pitchFamily="18" charset="0"/>
              </a:rPr>
              <a:t>		</a:t>
            </a:r>
            <a:r>
              <a:rPr lang="en-GB" i="1" dirty="0" err="1">
                <a:latin typeface="Book Antiqua" panose="02040602050305030304" pitchFamily="18" charset="0"/>
              </a:rPr>
              <a:t>var</a:t>
            </a:r>
            <a:r>
              <a:rPr lang="en-GB" i="1" dirty="0">
                <a:latin typeface="Book Antiqua" panose="02040602050305030304" pitchFamily="18" charset="0"/>
              </a:rPr>
              <a:t> </a:t>
            </a:r>
            <a:r>
              <a:rPr lang="en-GB" i="1" dirty="0" err="1">
                <a:latin typeface="Book Antiqua" panose="02040602050305030304" pitchFamily="18" charset="0"/>
              </a:rPr>
              <a:t>map_name</a:t>
            </a:r>
            <a:r>
              <a:rPr lang="en-GB" i="1" dirty="0">
                <a:latin typeface="Book Antiqua" panose="02040602050305030304" pitchFamily="18" charset="0"/>
              </a:rPr>
              <a:t> = </a:t>
            </a:r>
            <a:r>
              <a:rPr lang="en-GB" b="1" i="1" dirty="0">
                <a:latin typeface="Book Antiqua" panose="02040602050305030304" pitchFamily="18" charset="0"/>
              </a:rPr>
              <a:t>new</a:t>
            </a:r>
            <a:r>
              <a:rPr lang="en-GB" i="1" dirty="0">
                <a:latin typeface="Book Antiqua" panose="02040602050305030304" pitchFamily="18" charset="0"/>
              </a:rPr>
              <a:t> map()</a:t>
            </a:r>
            <a:endParaRPr lang="en-GB" dirty="0">
              <a:latin typeface="Book Antiqua" panose="02040602050305030304" pitchFamily="18" charset="0"/>
            </a:endParaRPr>
          </a:p>
          <a:p>
            <a:pPr marL="36900" indent="0" algn="just">
              <a:buNone/>
            </a:pPr>
            <a:r>
              <a:rPr lang="en-GB" i="1" dirty="0">
                <a:latin typeface="Book Antiqua" panose="02040602050305030304" pitchFamily="18" charset="0"/>
              </a:rPr>
              <a:t>		</a:t>
            </a:r>
            <a:r>
              <a:rPr lang="en-GB" i="1" dirty="0" err="1">
                <a:latin typeface="Book Antiqua" panose="02040602050305030304" pitchFamily="18" charset="0"/>
              </a:rPr>
              <a:t>map_name</a:t>
            </a:r>
            <a:r>
              <a:rPr lang="en-GB" i="1" dirty="0">
                <a:latin typeface="Book Antiqua" panose="02040602050305030304" pitchFamily="18" charset="0"/>
              </a:rPr>
              <a:t>[key] = value</a:t>
            </a:r>
          </a:p>
          <a:p>
            <a:pPr marL="36900" indent="0" algn="just">
              <a:buNone/>
            </a:pPr>
            <a:r>
              <a:rPr lang="en-GB" b="1" i="1" dirty="0">
                <a:latin typeface="Book Antiqua" panose="02040602050305030304" pitchFamily="18" charset="0"/>
              </a:rPr>
              <a:t>Example: </a:t>
            </a:r>
          </a:p>
          <a:p>
            <a:pPr marL="36900" indent="0" algn="just">
              <a:buNone/>
            </a:pPr>
            <a:r>
              <a:rPr lang="en-GB" i="1" dirty="0">
                <a:latin typeface="Book Antiqua" panose="02040602050305030304" pitchFamily="18" charset="0"/>
              </a:rPr>
              <a:t>		 </a:t>
            </a:r>
            <a:r>
              <a:rPr lang="en-GB" i="1" dirty="0" err="1">
                <a:latin typeface="Book Antiqua" panose="02040602050305030304" pitchFamily="18" charset="0"/>
              </a:rPr>
              <a:t>var</a:t>
            </a:r>
            <a:r>
              <a:rPr lang="en-GB" i="1" dirty="0">
                <a:latin typeface="Book Antiqua" panose="02040602050305030304" pitchFamily="18" charset="0"/>
              </a:rPr>
              <a:t> </a:t>
            </a:r>
            <a:r>
              <a:rPr lang="en-GB" i="1" dirty="0" err="1">
                <a:latin typeface="Book Antiqua" panose="02040602050305030304" pitchFamily="18" charset="0"/>
              </a:rPr>
              <a:t>mymap</a:t>
            </a:r>
            <a:r>
              <a:rPr lang="en-GB" i="1" dirty="0">
                <a:latin typeface="Book Antiqua" panose="02040602050305030304" pitchFamily="18" charset="0"/>
              </a:rPr>
              <a:t>  = new Map();</a:t>
            </a:r>
          </a:p>
          <a:p>
            <a:pPr marL="36900" indent="0" algn="just">
              <a:buNone/>
            </a:pPr>
            <a:r>
              <a:rPr lang="en-GB" i="1" dirty="0">
                <a:latin typeface="Book Antiqua" panose="02040602050305030304" pitchFamily="18" charset="0"/>
              </a:rPr>
              <a:t> 		 </a:t>
            </a:r>
            <a:r>
              <a:rPr lang="en-GB" i="1" dirty="0" err="1">
                <a:latin typeface="Book Antiqua" panose="02040602050305030304" pitchFamily="18" charset="0"/>
              </a:rPr>
              <a:t>mymap</a:t>
            </a:r>
            <a:r>
              <a:rPr lang="en-GB" i="1" dirty="0">
                <a:latin typeface="Book Antiqua" panose="02040602050305030304" pitchFamily="18" charset="0"/>
              </a:rPr>
              <a:t>['value1'] = 5;</a:t>
            </a:r>
          </a:p>
          <a:p>
            <a:pPr marL="36900" indent="0" algn="just">
              <a:buNone/>
            </a:pPr>
            <a:r>
              <a:rPr lang="en-GB" i="1" dirty="0">
                <a:latin typeface="Book Antiqua" panose="02040602050305030304" pitchFamily="18" charset="0"/>
              </a:rPr>
              <a:t>  		</a:t>
            </a:r>
            <a:r>
              <a:rPr lang="en-GB" i="1" dirty="0" err="1">
                <a:latin typeface="Book Antiqua" panose="02040602050305030304" pitchFamily="18" charset="0"/>
              </a:rPr>
              <a:t>mymap</a:t>
            </a:r>
            <a:r>
              <a:rPr lang="en-GB" i="1" dirty="0">
                <a:latin typeface="Book Antiqua" panose="02040602050305030304" pitchFamily="18" charset="0"/>
              </a:rPr>
              <a:t>['value2'] = 8;</a:t>
            </a:r>
          </a:p>
          <a:p>
            <a:pPr marL="36900" indent="0" algn="just">
              <a:buNone/>
            </a:pPr>
            <a:r>
              <a:rPr lang="en-GB" i="1" dirty="0">
                <a:latin typeface="Book Antiqua" panose="02040602050305030304" pitchFamily="18" charset="0"/>
              </a:rPr>
              <a:t>  		print(</a:t>
            </a:r>
            <a:r>
              <a:rPr lang="en-GB" i="1" dirty="0" err="1">
                <a:latin typeface="Book Antiqua" panose="02040602050305030304" pitchFamily="18" charset="0"/>
              </a:rPr>
              <a:t>mymap</a:t>
            </a:r>
            <a:r>
              <a:rPr lang="en-GB" i="1" dirty="0">
                <a:latin typeface="Book Antiqua" panose="02040602050305030304" pitchFamily="18" charset="0"/>
              </a:rPr>
              <a:t>);</a:t>
            </a:r>
          </a:p>
          <a:p>
            <a:pPr marL="0" indent="0" algn="just">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59875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565134" y="441866"/>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069835" y="273632"/>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426588" y="976255"/>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4007"/>
            <a:ext cx="10515600" cy="1325563"/>
          </a:xfrm>
        </p:spPr>
        <p:txBody>
          <a:bodyPr>
            <a:normAutofit/>
          </a:bodyPr>
          <a:lstStyle/>
          <a:p>
            <a:r>
              <a:rPr lang="en-US" sz="4000" b="1" dirty="0">
                <a:latin typeface="Book Antiqua" panose="02040602050305030304" pitchFamily="18" charset="0"/>
              </a:rPr>
              <a:t>Dart Type System </a:t>
            </a:r>
            <a:r>
              <a:rPr lang="en-US" sz="4000" b="1" dirty="0" smtClean="0">
                <a:latin typeface="Book Antiqua" panose="02040602050305030304" pitchFamily="18" charset="0"/>
              </a:rPr>
              <a:t>– Map cont. . .</a:t>
            </a:r>
            <a:endParaRPr lang="en-GB" sz="4000" b="1" dirty="0">
              <a:latin typeface="Book Antiqua" panose="02040602050305030304" pitchFamily="18" charset="0"/>
            </a:endParaRPr>
          </a:p>
        </p:txBody>
      </p:sp>
      <p:sp>
        <p:nvSpPr>
          <p:cNvPr id="4" name="Content Placeholder 3"/>
          <p:cNvSpPr>
            <a:spLocks noGrp="1"/>
          </p:cNvSpPr>
          <p:nvPr>
            <p:ph idx="1"/>
          </p:nvPr>
        </p:nvSpPr>
        <p:spPr/>
        <p:txBody>
          <a:bodyPr>
            <a:noAutofit/>
          </a:bodyPr>
          <a:lstStyle/>
          <a:p>
            <a:pPr marL="36900" indent="0" algn="just">
              <a:buNone/>
            </a:pPr>
            <a:r>
              <a:rPr lang="en-US" sz="2400" b="1" dirty="0">
                <a:latin typeface="Book Antiqua" panose="02040602050305030304" pitchFamily="18" charset="0"/>
              </a:rPr>
              <a:t>Properties</a:t>
            </a:r>
          </a:p>
          <a:p>
            <a:pPr algn="just"/>
            <a:r>
              <a:rPr lang="en-US" sz="2400" dirty="0">
                <a:latin typeface="Book Antiqua" panose="02040602050305030304" pitchFamily="18" charset="0"/>
              </a:rPr>
              <a:t>Keys: </a:t>
            </a:r>
            <a:r>
              <a:rPr lang="en-GB" sz="2400" dirty="0">
                <a:latin typeface="Book Antiqua" panose="02040602050305030304" pitchFamily="18" charset="0"/>
              </a:rPr>
              <a:t>It is used to get all keys as an iterable object.</a:t>
            </a:r>
            <a:endParaRPr lang="en-US" sz="2400" dirty="0">
              <a:latin typeface="Book Antiqua" panose="02040602050305030304" pitchFamily="18" charset="0"/>
            </a:endParaRPr>
          </a:p>
          <a:p>
            <a:pPr algn="just"/>
            <a:r>
              <a:rPr lang="en-US" sz="2400" i="1" dirty="0">
                <a:latin typeface="Book Antiqua" panose="02040602050305030304" pitchFamily="18" charset="0"/>
              </a:rPr>
              <a:t>Values:</a:t>
            </a:r>
            <a:r>
              <a:rPr lang="en-US" sz="2400" dirty="0">
                <a:latin typeface="Book Antiqua" panose="02040602050305030304" pitchFamily="18" charset="0"/>
              </a:rPr>
              <a:t> </a:t>
            </a:r>
            <a:r>
              <a:rPr lang="en-GB" sz="2400" dirty="0">
                <a:latin typeface="Book Antiqua" panose="02040602050305030304" pitchFamily="18" charset="0"/>
              </a:rPr>
              <a:t>It is used to get all values as an iterable object</a:t>
            </a:r>
            <a:endParaRPr lang="en-US" sz="2400" dirty="0">
              <a:latin typeface="Book Antiqua" panose="02040602050305030304" pitchFamily="18" charset="0"/>
            </a:endParaRPr>
          </a:p>
          <a:p>
            <a:pPr algn="just"/>
            <a:r>
              <a:rPr lang="en-US" sz="2400" dirty="0">
                <a:latin typeface="Book Antiqua" panose="02040602050305030304" pitchFamily="18" charset="0"/>
              </a:rPr>
              <a:t>Length: </a:t>
            </a:r>
            <a:r>
              <a:rPr lang="en-GB" sz="2400" dirty="0">
                <a:latin typeface="Book Antiqua" panose="02040602050305030304" pitchFamily="18" charset="0"/>
              </a:rPr>
              <a:t>It returns the length of the Map object.</a:t>
            </a:r>
            <a:endParaRPr lang="en-US" sz="2400" dirty="0">
              <a:latin typeface="Book Antiqua" panose="02040602050305030304" pitchFamily="18" charset="0"/>
            </a:endParaRPr>
          </a:p>
          <a:p>
            <a:pPr algn="just"/>
            <a:r>
              <a:rPr lang="en-US" sz="2400" dirty="0" err="1">
                <a:latin typeface="Book Antiqua" panose="02040602050305030304" pitchFamily="18" charset="0"/>
              </a:rPr>
              <a:t>isEmpty</a:t>
            </a:r>
            <a:r>
              <a:rPr lang="en-US" sz="2400" dirty="0">
                <a:latin typeface="Book Antiqua" panose="02040602050305030304" pitchFamily="18" charset="0"/>
              </a:rPr>
              <a:t>: </a:t>
            </a:r>
            <a:r>
              <a:rPr lang="en-GB" sz="2400" dirty="0">
                <a:latin typeface="Book Antiqua" panose="02040602050305030304" pitchFamily="18" charset="0"/>
              </a:rPr>
              <a:t>If the Map object contains no value, it returns true.</a:t>
            </a:r>
            <a:endParaRPr lang="en-US" sz="2400" dirty="0">
              <a:latin typeface="Book Antiqua" panose="02040602050305030304" pitchFamily="18" charset="0"/>
            </a:endParaRPr>
          </a:p>
          <a:p>
            <a:pPr algn="just"/>
            <a:r>
              <a:rPr lang="en-US" sz="2400" dirty="0" err="1">
                <a:latin typeface="Book Antiqua" panose="02040602050305030304" pitchFamily="18" charset="0"/>
              </a:rPr>
              <a:t>isNotEmpty</a:t>
            </a:r>
            <a:r>
              <a:rPr lang="en-US" sz="2400" dirty="0">
                <a:latin typeface="Book Antiqua" panose="02040602050305030304" pitchFamily="18" charset="0"/>
              </a:rPr>
              <a:t>: </a:t>
            </a:r>
            <a:r>
              <a:rPr lang="en-GB" sz="2400" dirty="0">
                <a:latin typeface="Book Antiqua" panose="02040602050305030304" pitchFamily="18" charset="0"/>
              </a:rPr>
              <a:t>If the Map object contains at least one value, it returns true.</a:t>
            </a:r>
          </a:p>
          <a:p>
            <a:pPr marL="36900" indent="0" algn="just">
              <a:buNone/>
            </a:pPr>
            <a:r>
              <a:rPr lang="en-GB" sz="2400" b="1" dirty="0">
                <a:latin typeface="Book Antiqua" panose="02040602050305030304" pitchFamily="18" charset="0"/>
              </a:rPr>
              <a:t>Map Methods</a:t>
            </a:r>
          </a:p>
          <a:p>
            <a:pPr algn="just"/>
            <a:r>
              <a:rPr lang="en-GB" sz="2400" dirty="0" err="1">
                <a:latin typeface="Book Antiqua" panose="02040602050305030304" pitchFamily="18" charset="0"/>
              </a:rPr>
              <a:t>addAll</a:t>
            </a:r>
            <a:r>
              <a:rPr lang="en-GB" sz="2400" dirty="0">
                <a:latin typeface="Book Antiqua" panose="02040602050305030304" pitchFamily="18" charset="0"/>
              </a:rPr>
              <a:t>() - It adds multiple key-value pairs.</a:t>
            </a:r>
          </a:p>
          <a:p>
            <a:pPr algn="just"/>
            <a:r>
              <a:rPr lang="en-GB" sz="2400" dirty="0">
                <a:latin typeface="Book Antiqua" panose="02040602050305030304" pitchFamily="18" charset="0"/>
              </a:rPr>
              <a:t>remove() - It eliminates all pairs from the map.</a:t>
            </a:r>
          </a:p>
          <a:p>
            <a:pPr algn="just"/>
            <a:r>
              <a:rPr lang="en-GB" sz="2400" dirty="0" err="1">
                <a:latin typeface="Book Antiqua" panose="02040602050305030304" pitchFamily="18" charset="0"/>
              </a:rPr>
              <a:t>forEach</a:t>
            </a:r>
            <a:r>
              <a:rPr lang="en-GB" sz="2400" dirty="0">
                <a:latin typeface="Book Antiqua" panose="02040602050305030304" pitchFamily="18" charset="0"/>
              </a:rPr>
              <a:t>() - It is used to iterate the Map's entries. </a:t>
            </a:r>
          </a:p>
          <a:p>
            <a:pPr marL="0" indent="0" algn="just">
              <a:buNone/>
            </a:pPr>
            <a:endParaRPr lang="en-GB" sz="2400"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77200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6"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6"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8" y="5203766"/>
            <a:ext cx="1602969"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9"/>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9" y="612531"/>
            <a:ext cx="3026751" cy="899377"/>
          </a:xfrm>
          <a:prstGeom prst="rect">
            <a:avLst/>
          </a:prstGeom>
        </p:spPr>
      </p:pic>
      <p:sp>
        <p:nvSpPr>
          <p:cNvPr id="2" name="Footer Placeholder 1"/>
          <p:cNvSpPr>
            <a:spLocks noGrp="1"/>
          </p:cNvSpPr>
          <p:nvPr>
            <p:ph type="ftr" sz="quarter" idx="11"/>
          </p:nvPr>
        </p:nvSpPr>
        <p:spPr>
          <a:xfrm>
            <a:off x="4038603" y="6433626"/>
            <a:ext cx="4114800" cy="365125"/>
          </a:xfrm>
        </p:spPr>
        <p:txBody>
          <a:bodyPr/>
          <a:lstStyle/>
          <a:p>
            <a:r>
              <a:rPr lang="en-US" dirty="0" smtClean="0"/>
              <a:t>IT Industry-Academia Bridge Program</a:t>
            </a:r>
            <a:endParaRPr lang="en-US" dirty="0"/>
          </a:p>
        </p:txBody>
      </p:sp>
      <p:pic>
        <p:nvPicPr>
          <p:cNvPr id="11" name="Picture 10"/>
          <p:cNvPicPr>
            <a:picLocks noChangeAspect="1"/>
          </p:cNvPicPr>
          <p:nvPr/>
        </p:nvPicPr>
        <p:blipFill>
          <a:blip r:embed="rId3"/>
          <a:stretch>
            <a:fillRect/>
          </a:stretch>
        </p:blipFill>
        <p:spPr>
          <a:xfrm>
            <a:off x="524280" y="382146"/>
            <a:ext cx="11125201" cy="6058799"/>
          </a:xfrm>
          <a:prstGeom prst="rect">
            <a:avLst/>
          </a:prstGeom>
        </p:spPr>
      </p:pic>
      <p:sp>
        <p:nvSpPr>
          <p:cNvPr id="12" name="Rectangle 11"/>
          <p:cNvSpPr/>
          <p:nvPr/>
        </p:nvSpPr>
        <p:spPr>
          <a:xfrm>
            <a:off x="7531620" y="2393635"/>
            <a:ext cx="5632680" cy="2308324"/>
          </a:xfrm>
          <a:prstGeom prst="rect">
            <a:avLst/>
          </a:prstGeom>
        </p:spPr>
        <p:txBody>
          <a:bodyPr wrap="square">
            <a:spAutoFit/>
          </a:bodyPr>
          <a:lstStyle/>
          <a:p>
            <a:r>
              <a:rPr lang="en-US" sz="7200" b="1" i="1" dirty="0" smtClean="0">
                <a:solidFill>
                  <a:schemeClr val="bg1"/>
                </a:solidFill>
                <a:latin typeface="Book Antiqua" panose="02040602050305030304" pitchFamily="18" charset="0"/>
              </a:rPr>
              <a:t>Thank</a:t>
            </a:r>
          </a:p>
          <a:p>
            <a:r>
              <a:rPr lang="en-US" sz="7200" b="1" i="1" dirty="0" smtClean="0">
                <a:solidFill>
                  <a:schemeClr val="bg1"/>
                </a:solidFill>
                <a:latin typeface="Book Antiqua" panose="02040602050305030304" pitchFamily="18" charset="0"/>
              </a:rPr>
              <a:t>You !</a:t>
            </a:r>
          </a:p>
        </p:txBody>
      </p:sp>
    </p:spTree>
    <p:extLst>
      <p:ext uri="{BB962C8B-B14F-4D97-AF65-F5344CB8AC3E}">
        <p14:creationId xmlns:p14="http://schemas.microsoft.com/office/powerpoint/2010/main" val="381477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934817" y="721246"/>
            <a:ext cx="2700130" cy="1325563"/>
          </a:xfrm>
        </p:spPr>
        <p:txBody>
          <a:bodyPr>
            <a:normAutofit/>
          </a:bodyPr>
          <a:lstStyle/>
          <a:p>
            <a:pPr algn="ctr"/>
            <a:r>
              <a:rPr lang="en-US" sz="4800" b="1" dirty="0">
                <a:latin typeface="Book Antiqua" panose="02040602050305030304" pitchFamily="18" charset="0"/>
                <a:ea typeface="+mn-ea"/>
                <a:cs typeface="+mn-cs"/>
              </a:rPr>
              <a:t>Dart</a:t>
            </a:r>
            <a:endParaRPr lang="en-GB" sz="4800" b="1" dirty="0">
              <a:latin typeface="Book Antiqua" panose="02040602050305030304" pitchFamily="18" charset="0"/>
              <a:ea typeface="+mn-ea"/>
              <a:cs typeface="+mn-cs"/>
            </a:endParaRPr>
          </a:p>
        </p:txBody>
      </p:sp>
      <p:sp>
        <p:nvSpPr>
          <p:cNvPr id="7" name="Content Placeholder 6"/>
          <p:cNvSpPr>
            <a:spLocks noGrp="1"/>
          </p:cNvSpPr>
          <p:nvPr>
            <p:ph idx="1"/>
          </p:nvPr>
        </p:nvSpPr>
        <p:spPr>
          <a:xfrm>
            <a:off x="971884" y="2446429"/>
            <a:ext cx="9580041" cy="1693413"/>
          </a:xfrm>
        </p:spPr>
        <p:txBody>
          <a:bodyPr>
            <a:normAutofit/>
          </a:bodyPr>
          <a:lstStyle/>
          <a:p>
            <a:pPr marL="0" indent="0" algn="ctr">
              <a:lnSpc>
                <a:spcPct val="150000"/>
              </a:lnSpc>
              <a:buNone/>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Book Antiqua" panose="02040602050305030304" pitchFamily="18" charset="0"/>
              </a:rPr>
              <a:t>To develop an application in Flutter, you need solid knowledge about one programming language “Dart”.</a:t>
            </a:r>
            <a:endParaRPr lang="en-GB" dirty="0">
              <a:ln>
                <a:solidFill>
                  <a:schemeClr val="bg1">
                    <a:lumMod val="75000"/>
                    <a:lumOff val="25000"/>
                    <a:alpha val="10000"/>
                  </a:schemeClr>
                </a:solidFill>
              </a:ln>
              <a:effectLst>
                <a:outerShdw blurRad="9525" dist="25400" dir="14640000" algn="tl" rotWithShape="0">
                  <a:schemeClr val="bg1">
                    <a:alpha val="30000"/>
                  </a:schemeClr>
                </a:outerShdw>
              </a:effectLst>
              <a:latin typeface="Book Antiqua" panose="02040602050305030304" pitchFamily="18" charset="0"/>
            </a:endParaRPr>
          </a:p>
          <a:p>
            <a:pPr marL="0" indent="0" algn="just">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451553" y="382055"/>
            <a:ext cx="10515600" cy="1325563"/>
          </a:xfrm>
        </p:spPr>
        <p:txBody>
          <a:bodyPr>
            <a:normAutofit/>
          </a:bodyPr>
          <a:lstStyle/>
          <a:p>
            <a:r>
              <a:rPr lang="en-US" sz="4000" b="1" dirty="0">
                <a:latin typeface="Book Antiqua" panose="02040602050305030304" pitchFamily="18" charset="0"/>
                <a:ea typeface="+mn-ea"/>
                <a:cs typeface="+mn-cs"/>
              </a:rPr>
              <a:t>What </a:t>
            </a:r>
            <a:r>
              <a:rPr lang="en-US" sz="4000" b="1" dirty="0">
                <a:latin typeface="Book Antiqua" panose="02040602050305030304" pitchFamily="18" charset="0"/>
                <a:ea typeface="+mn-ea"/>
                <a:cs typeface="+mn-cs"/>
              </a:rPr>
              <a:t>We Learn?</a:t>
            </a:r>
            <a:endParaRPr lang="en-GB" sz="4000" b="1" dirty="0">
              <a:latin typeface="Book Antiqua" panose="02040602050305030304" pitchFamily="18" charset="0"/>
              <a:ea typeface="+mn-ea"/>
              <a:cs typeface="+mn-cs"/>
            </a:endParaRPr>
          </a:p>
        </p:txBody>
      </p:sp>
      <p:sp>
        <p:nvSpPr>
          <p:cNvPr id="9" name="Content Placeholder 8"/>
          <p:cNvSpPr>
            <a:spLocks noGrp="1"/>
          </p:cNvSpPr>
          <p:nvPr>
            <p:ph idx="1"/>
          </p:nvPr>
        </p:nvSpPr>
        <p:spPr>
          <a:xfrm>
            <a:off x="838200" y="2274560"/>
            <a:ext cx="10515600" cy="2733496"/>
          </a:xfrm>
        </p:spPr>
        <p:txBody>
          <a:bodyPr/>
          <a:lstStyle/>
          <a:p>
            <a:r>
              <a:rPr lang="en-US" dirty="0">
                <a:latin typeface="Book Antiqua" panose="02040602050305030304" pitchFamily="18" charset="0"/>
              </a:rPr>
              <a:t>What is Dart?</a:t>
            </a:r>
          </a:p>
          <a:p>
            <a:r>
              <a:rPr lang="en-US" dirty="0">
                <a:latin typeface="Book Antiqua" panose="02040602050305030304" pitchFamily="18" charset="0"/>
              </a:rPr>
              <a:t>Dart Main Function</a:t>
            </a:r>
          </a:p>
          <a:p>
            <a:r>
              <a:rPr lang="en-US" dirty="0">
                <a:latin typeface="Book Antiqua" panose="02040602050305030304" pitchFamily="18" charset="0"/>
              </a:rPr>
              <a:t>Dart Type System</a:t>
            </a:r>
          </a:p>
          <a:p>
            <a:r>
              <a:rPr lang="en-US" dirty="0">
                <a:latin typeface="Book Antiqua" panose="02040602050305030304" pitchFamily="18" charset="0"/>
              </a:rPr>
              <a:t>Dart Variables</a:t>
            </a:r>
          </a:p>
          <a:p>
            <a:r>
              <a:rPr lang="en-US" dirty="0">
                <a:latin typeface="Book Antiqua" panose="02040602050305030304" pitchFamily="18" charset="0"/>
              </a:rPr>
              <a:t>Dart Collection</a:t>
            </a:r>
            <a:endParaRPr lang="en-GB" dirty="0">
              <a:latin typeface="Book Antiqua" panose="02040602050305030304" pitchFamily="18" charset="0"/>
            </a:endParaRPr>
          </a:p>
          <a:p>
            <a:pPr marL="0" indent="0">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45693" y="622979"/>
            <a:ext cx="4721180" cy="1325563"/>
          </a:xfrm>
        </p:spPr>
        <p:txBody>
          <a:bodyPr>
            <a:normAutofit/>
          </a:bodyPr>
          <a:lstStyle/>
          <a:p>
            <a:pPr algn="ctr"/>
            <a:r>
              <a:rPr lang="en-US" sz="4000" b="1" dirty="0">
                <a:latin typeface="Book Antiqua" panose="02040602050305030304" pitchFamily="18" charset="0"/>
                <a:ea typeface="+mn-ea"/>
                <a:cs typeface="+mn-cs"/>
              </a:rPr>
              <a:t>What is Dart?</a:t>
            </a:r>
            <a:endParaRPr lang="en-GB" sz="4000"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858609" y="2114991"/>
            <a:ext cx="9297473" cy="4028955"/>
          </a:xfrm>
        </p:spPr>
        <p:txBody>
          <a:bodyPr>
            <a:normAutofit fontScale="85000" lnSpcReduction="10000"/>
          </a:bodyPr>
          <a:lstStyle/>
          <a:p>
            <a:pPr algn="just">
              <a:lnSpc>
                <a:spcPct val="150000"/>
              </a:lnSpc>
            </a:pPr>
            <a:r>
              <a:rPr lang="en-US" dirty="0">
                <a:latin typeface="Book Antiqua" panose="02040602050305030304" pitchFamily="18" charset="0"/>
              </a:rPr>
              <a:t>Dart is an object-oriented programming language developed by Google in 2011, similar to JavaScript. Dart has the optional ability to convert Dart code into JavaScript for a web application. Google uses it to develop a Web application.</a:t>
            </a:r>
            <a:endParaRPr lang="en-GB" dirty="0">
              <a:latin typeface="Book Antiqua" panose="02040602050305030304" pitchFamily="18" charset="0"/>
            </a:endParaRPr>
          </a:p>
          <a:p>
            <a:pPr algn="just">
              <a:lnSpc>
                <a:spcPct val="150000"/>
              </a:lnSpc>
            </a:pPr>
            <a:r>
              <a:rPr lang="en-US" dirty="0">
                <a:latin typeface="Book Antiqua" panose="02040602050305030304" pitchFamily="18" charset="0"/>
              </a:rPr>
              <a:t>Normally you can use a browser-based editor for Dart coding, but later to build a project, a local code editor is required.</a:t>
            </a:r>
            <a:endParaRPr lang="en-GB" dirty="0">
              <a:latin typeface="Book Antiqua" panose="02040602050305030304" pitchFamily="18" charset="0"/>
            </a:endParaRPr>
          </a:p>
          <a:p>
            <a:pPr marL="0" indent="0" algn="just">
              <a:lnSpc>
                <a:spcPct val="150000"/>
              </a:lnSpc>
              <a:buNone/>
            </a:pPr>
            <a:endParaRPr lang="en-GB"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3983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93868" y="341426"/>
            <a:ext cx="5824053" cy="1325563"/>
          </a:xfrm>
        </p:spPr>
        <p:txBody>
          <a:bodyPr>
            <a:normAutofit/>
          </a:bodyPr>
          <a:lstStyle/>
          <a:p>
            <a:pPr algn="ctr"/>
            <a:r>
              <a:rPr lang="en-US" sz="4000" b="1" dirty="0">
                <a:latin typeface="Book Antiqua" panose="02040602050305030304" pitchFamily="18" charset="0"/>
                <a:ea typeface="+mn-ea"/>
                <a:cs typeface="+mn-cs"/>
              </a:rPr>
              <a:t>Dart </a:t>
            </a:r>
            <a:r>
              <a:rPr lang="en-US" sz="4000" b="1" dirty="0" smtClean="0">
                <a:latin typeface="Book Antiqua" panose="02040602050305030304" pitchFamily="18" charset="0"/>
                <a:ea typeface="+mn-ea"/>
                <a:cs typeface="+mn-cs"/>
              </a:rPr>
              <a:t>Main() </a:t>
            </a:r>
            <a:r>
              <a:rPr lang="en-US" sz="4000" b="1" dirty="0">
                <a:latin typeface="Book Antiqua" panose="02040602050305030304" pitchFamily="18" charset="0"/>
                <a:ea typeface="+mn-ea"/>
                <a:cs typeface="+mn-cs"/>
              </a:rPr>
              <a:t>Function</a:t>
            </a:r>
            <a:endParaRPr lang="en-GB" sz="4000" b="1" dirty="0">
              <a:latin typeface="Book Antiqua" panose="02040602050305030304" pitchFamily="18" charset="0"/>
              <a:ea typeface="+mn-ea"/>
              <a:cs typeface="+mn-cs"/>
            </a:endParaRPr>
          </a:p>
        </p:txBody>
      </p:sp>
      <p:sp>
        <p:nvSpPr>
          <p:cNvPr id="3" name="Footer Placeholder 2"/>
          <p:cNvSpPr>
            <a:spLocks noGrp="1"/>
          </p:cNvSpPr>
          <p:nvPr>
            <p:ph type="ftr" sz="quarter" idx="11"/>
          </p:nvPr>
        </p:nvSpPr>
        <p:spPr/>
        <p:txBody>
          <a:bodyPr/>
          <a:lstStyle/>
          <a:p>
            <a:r>
              <a:rPr lang="en-US" dirty="0"/>
              <a:t>IT Industry-Academia Bridge Program</a:t>
            </a:r>
          </a:p>
        </p:txBody>
      </p:sp>
      <p:sp>
        <p:nvSpPr>
          <p:cNvPr id="14" name="Content Placeholder 2"/>
          <p:cNvSpPr>
            <a:spLocks noGrp="1"/>
          </p:cNvSpPr>
          <p:nvPr>
            <p:ph idx="1"/>
          </p:nvPr>
        </p:nvSpPr>
        <p:spPr>
          <a:xfrm>
            <a:off x="838200" y="1604903"/>
            <a:ext cx="9748234" cy="4598621"/>
          </a:xfrm>
        </p:spPr>
        <p:txBody>
          <a:bodyPr>
            <a:noAutofit/>
          </a:bodyPr>
          <a:lstStyle/>
          <a:p>
            <a:pPr marL="0" indent="0" algn="just">
              <a:buNone/>
            </a:pPr>
            <a:r>
              <a:rPr lang="en-US" sz="2400" dirty="0">
                <a:latin typeface="Book Antiqua" panose="02040602050305030304" pitchFamily="18" charset="0"/>
              </a:rPr>
              <a:t>It supports most of the common concepts of programming languages like classes, interfaces, and functions.</a:t>
            </a:r>
          </a:p>
          <a:p>
            <a:pPr marL="0" indent="0" algn="just">
              <a:buNone/>
            </a:pPr>
            <a:r>
              <a:rPr lang="en-US" sz="2400" dirty="0">
                <a:latin typeface="Book Antiqua" panose="02040602050305030304" pitchFamily="18" charset="0"/>
              </a:rPr>
              <a:t>Any Dart script requires the main() method for its execution. This method acts as the entry point for any Dart application. It is responsible for executing all library functions, user-defined statements, and user-defined functions.</a:t>
            </a:r>
          </a:p>
          <a:p>
            <a:pPr marL="0" indent="0" algn="just">
              <a:buNone/>
            </a:pPr>
            <a:endParaRPr lang="en-US" sz="2400" dirty="0">
              <a:latin typeface="Book Antiqua" panose="02040602050305030304" pitchFamily="18" charset="0"/>
            </a:endParaRPr>
          </a:p>
          <a:p>
            <a:pPr marL="0" indent="0">
              <a:spcBef>
                <a:spcPts val="0"/>
              </a:spcBef>
              <a:spcAft>
                <a:spcPts val="800"/>
              </a:spcAft>
              <a:buSzPts val="1000"/>
              <a:buNone/>
            </a:pPr>
            <a:r>
              <a:rPr lang="en-US" sz="2400" dirty="0">
                <a:latin typeface="Book Antiqua" panose="02040602050305030304" pitchFamily="18" charset="0"/>
              </a:rPr>
              <a:t>The following code shows a simple Dart program: </a:t>
            </a:r>
            <a:br>
              <a:rPr lang="en-US" sz="2400" dirty="0">
                <a:latin typeface="Book Antiqua" panose="02040602050305030304" pitchFamily="18" charset="0"/>
              </a:rPr>
            </a:br>
            <a:r>
              <a:rPr lang="en-US" sz="2400" dirty="0">
                <a:latin typeface="Book Antiqua" panose="02040602050305030304" pitchFamily="18" charset="0"/>
              </a:rPr>
              <a:t>			</a:t>
            </a:r>
            <a:r>
              <a:rPr lang="en-US" sz="1800" i="1" dirty="0">
                <a:latin typeface="Book Antiqua" panose="02040602050305030304" pitchFamily="18" charset="0"/>
              </a:rPr>
              <a:t>void main()</a:t>
            </a:r>
            <a:br>
              <a:rPr lang="en-US" sz="1800" i="1" dirty="0">
                <a:latin typeface="Book Antiqua" panose="02040602050305030304" pitchFamily="18" charset="0"/>
              </a:rPr>
            </a:br>
            <a:r>
              <a:rPr lang="en-US" sz="1800" i="1" dirty="0">
                <a:latin typeface="Book Antiqua" panose="02040602050305030304" pitchFamily="18" charset="0"/>
              </a:rPr>
              <a:t>			{</a:t>
            </a:r>
            <a:br>
              <a:rPr lang="en-US" sz="1800" i="1" dirty="0">
                <a:latin typeface="Book Antiqua" panose="02040602050305030304" pitchFamily="18" charset="0"/>
              </a:rPr>
            </a:br>
            <a:r>
              <a:rPr lang="en-US" sz="1800" i="1" dirty="0">
                <a:latin typeface="Book Antiqua" panose="02040602050305030304" pitchFamily="18" charset="0"/>
              </a:rPr>
              <a:t>				print("Dart language is easy to learn");</a:t>
            </a:r>
            <a:br>
              <a:rPr lang="en-US" sz="1800" i="1" dirty="0">
                <a:latin typeface="Book Antiqua" panose="02040602050305030304" pitchFamily="18" charset="0"/>
              </a:rPr>
            </a:br>
            <a:r>
              <a:rPr lang="en-US" sz="1800" i="1" dirty="0">
                <a:latin typeface="Book Antiqua" panose="02040602050305030304" pitchFamily="18" charset="0"/>
              </a:rPr>
              <a:t>			} </a:t>
            </a:r>
          </a:p>
          <a:p>
            <a:pPr marL="0" indent="0" algn="ctr">
              <a:spcBef>
                <a:spcPts val="0"/>
              </a:spcBef>
              <a:spcAft>
                <a:spcPts val="800"/>
              </a:spcAft>
              <a:buSzPts val="1000"/>
              <a:buNone/>
            </a:pPr>
            <a:r>
              <a:rPr lang="en-US" sz="2000" dirty="0">
                <a:latin typeface="Book Antiqua" panose="02040602050305030304" pitchFamily="18" charset="0"/>
              </a:rPr>
              <a:t>You can test Dart code online by using the Dart pad available at </a:t>
            </a:r>
            <a:r>
              <a:rPr lang="en-US" sz="2000" dirty="0" smtClean="0">
                <a:latin typeface="Book Antiqua" panose="02040602050305030304" pitchFamily="18" charset="0"/>
              </a:rPr>
              <a:t>https</a:t>
            </a:r>
            <a:r>
              <a:rPr lang="en-US" sz="2000" dirty="0">
                <a:latin typeface="Book Antiqua" panose="02040602050305030304" pitchFamily="18" charset="0"/>
              </a:rPr>
              <a:t>://dartpad.dartlang.org</a:t>
            </a:r>
            <a:endParaRPr lang="en-GB" sz="1800" dirty="0">
              <a:latin typeface="Book Antiqua" panose="02040602050305030304" pitchFamily="18" charset="0"/>
            </a:endParaRPr>
          </a:p>
        </p:txBody>
      </p:sp>
    </p:spTree>
    <p:extLst>
      <p:ext uri="{BB962C8B-B14F-4D97-AF65-F5344CB8AC3E}">
        <p14:creationId xmlns:p14="http://schemas.microsoft.com/office/powerpoint/2010/main" val="167393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751906" y="389467"/>
            <a:ext cx="10515600" cy="1325563"/>
          </a:xfrm>
        </p:spPr>
        <p:txBody>
          <a:bodyPr>
            <a:normAutofit/>
          </a:bodyPr>
          <a:lstStyle/>
          <a:p>
            <a:pPr algn="ctr"/>
            <a:r>
              <a:rPr lang="en-US" sz="4000" b="1" dirty="0">
                <a:latin typeface="Book Antiqua" panose="02040602050305030304" pitchFamily="18" charset="0"/>
                <a:ea typeface="+mn-ea"/>
                <a:cs typeface="+mn-cs"/>
              </a:rPr>
              <a:t>Dart Type System</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a:xfrm>
            <a:off x="647265" y="1992841"/>
            <a:ext cx="10515600" cy="4351338"/>
          </a:xfrm>
        </p:spPr>
        <p:txBody>
          <a:bodyPr/>
          <a:lstStyle/>
          <a:p>
            <a:pPr marL="0" indent="0" algn="just">
              <a:buNone/>
            </a:pPr>
            <a:r>
              <a:rPr lang="en-US" dirty="0">
                <a:latin typeface="Book Antiqua" panose="02040602050305030304" pitchFamily="18" charset="0"/>
              </a:rPr>
              <a:t>Dart is a Strongly Typed programming language. It means each value you use in your programming language has a type.</a:t>
            </a:r>
          </a:p>
          <a:p>
            <a:pPr marL="0" indent="0" algn="just">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971" y="3105061"/>
            <a:ext cx="8358187" cy="241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447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66346" y="446675"/>
            <a:ext cx="8134081" cy="1325563"/>
          </a:xfrm>
        </p:spPr>
        <p:txBody>
          <a:bodyPr>
            <a:normAutofit/>
          </a:bodyPr>
          <a:lstStyle/>
          <a:p>
            <a:pPr algn="ctr"/>
            <a:r>
              <a:rPr lang="en-US" sz="4000" b="1" dirty="0">
                <a:latin typeface="Book Antiqua" panose="02040602050305030304" pitchFamily="18" charset="0"/>
                <a:ea typeface="+mn-ea"/>
                <a:cs typeface="+mn-cs"/>
              </a:rPr>
              <a:t>Dart Type </a:t>
            </a:r>
            <a:r>
              <a:rPr lang="en-US" sz="4000" b="1" dirty="0" smtClean="0">
                <a:latin typeface="Book Antiqua" panose="02040602050305030304" pitchFamily="18" charset="0"/>
                <a:ea typeface="+mn-ea"/>
                <a:cs typeface="+mn-cs"/>
              </a:rPr>
              <a:t>System</a:t>
            </a:r>
            <a:br>
              <a:rPr lang="en-US" sz="4000" b="1" dirty="0" smtClean="0">
                <a:latin typeface="Book Antiqua" panose="02040602050305030304" pitchFamily="18" charset="0"/>
                <a:ea typeface="+mn-ea"/>
                <a:cs typeface="+mn-cs"/>
              </a:rPr>
            </a:br>
            <a:r>
              <a:rPr lang="en-US" sz="4000" b="1" dirty="0" err="1" smtClean="0">
                <a:latin typeface="Book Antiqua" panose="02040602050305030304" pitchFamily="18" charset="0"/>
                <a:ea typeface="+mn-ea"/>
                <a:cs typeface="+mn-cs"/>
              </a:rPr>
              <a:t>Var</a:t>
            </a:r>
            <a:r>
              <a:rPr lang="en-US" sz="4000" b="1" dirty="0" smtClean="0">
                <a:latin typeface="Book Antiqua" panose="02040602050305030304" pitchFamily="18" charset="0"/>
                <a:ea typeface="+mn-ea"/>
                <a:cs typeface="+mn-cs"/>
              </a:rPr>
              <a:t> </a:t>
            </a:r>
            <a:r>
              <a:rPr lang="en-US" sz="4000" b="1" dirty="0">
                <a:latin typeface="Book Antiqua" panose="02040602050305030304" pitchFamily="18" charset="0"/>
                <a:ea typeface="+mn-ea"/>
                <a:cs typeface="+mn-cs"/>
              </a:rPr>
              <a:t>vs Dynamic</a:t>
            </a:r>
            <a:endParaRPr lang="en-GB" sz="4000" b="1" dirty="0">
              <a:latin typeface="Book Antiqua" panose="02040602050305030304" pitchFamily="18" charset="0"/>
              <a:ea typeface="+mn-ea"/>
              <a:cs typeface="+mn-cs"/>
            </a:endParaRPr>
          </a:p>
        </p:txBody>
      </p:sp>
      <p:sp>
        <p:nvSpPr>
          <p:cNvPr id="9" name="Content Placeholder 8"/>
          <p:cNvSpPr>
            <a:spLocks noGrp="1"/>
          </p:cNvSpPr>
          <p:nvPr>
            <p:ph idx="1"/>
          </p:nvPr>
        </p:nvSpPr>
        <p:spPr>
          <a:xfrm>
            <a:off x="868504" y="2114434"/>
            <a:ext cx="10515600" cy="4351338"/>
          </a:xfrm>
        </p:spPr>
        <p:txBody>
          <a:bodyPr>
            <a:normAutofit fontScale="70000" lnSpcReduction="20000"/>
          </a:bodyPr>
          <a:lstStyle/>
          <a:p>
            <a:pPr algn="just">
              <a:lnSpc>
                <a:spcPct val="124000"/>
              </a:lnSpc>
              <a:spcBef>
                <a:spcPts val="0"/>
              </a:spcBef>
            </a:pPr>
            <a:r>
              <a:rPr lang="en-US" sz="3800" dirty="0">
                <a:latin typeface="Book Antiqua" panose="02040602050305030304" pitchFamily="18" charset="0"/>
              </a:rPr>
              <a:t>var:</a:t>
            </a:r>
            <a:r>
              <a:rPr lang="en-US" sz="2600" dirty="0">
                <a:latin typeface="Book Antiqua" panose="02040602050305030304" pitchFamily="18" charset="0"/>
              </a:rPr>
              <a:t> Dart provides a type-safe variable keyword, which does not require explicit type declaration.</a:t>
            </a:r>
          </a:p>
          <a:p>
            <a:pPr marL="0" indent="0" algn="just">
              <a:lnSpc>
                <a:spcPct val="124000"/>
              </a:lnSpc>
              <a:spcBef>
                <a:spcPts val="0"/>
              </a:spcBef>
              <a:buNone/>
            </a:pPr>
            <a:r>
              <a:rPr lang="en-US" sz="2600" dirty="0">
                <a:latin typeface="Book Antiqua" panose="02040602050305030304" pitchFamily="18" charset="0"/>
              </a:rPr>
              <a:t>		</a:t>
            </a:r>
            <a:r>
              <a:rPr lang="en-US" sz="2600" dirty="0" err="1">
                <a:latin typeface="Book Antiqua" panose="02040602050305030304" pitchFamily="18" charset="0"/>
              </a:rPr>
              <a:t>var</a:t>
            </a:r>
            <a:r>
              <a:rPr lang="en-US" sz="2600" dirty="0">
                <a:latin typeface="Book Antiqua" panose="02040602050305030304" pitchFamily="18" charset="0"/>
              </a:rPr>
              <a:t> name = ‘Smith’;</a:t>
            </a:r>
          </a:p>
          <a:p>
            <a:pPr marL="0" indent="0" algn="just">
              <a:lnSpc>
                <a:spcPct val="124000"/>
              </a:lnSpc>
              <a:spcBef>
                <a:spcPts val="0"/>
              </a:spcBef>
              <a:buNone/>
            </a:pPr>
            <a:r>
              <a:rPr lang="en-US" sz="2600" dirty="0">
                <a:latin typeface="Book Antiqua" panose="02040602050305030304" pitchFamily="18" charset="0"/>
              </a:rPr>
              <a:t>The variable name is a reference to memory, where data is stored.  Dart compiler defines the type of data after value declaration and can’t change the TYPE of the variable, but can change the VALUE of the variable later in code. </a:t>
            </a:r>
          </a:p>
          <a:p>
            <a:pPr marL="400050" lvl="1" indent="0" algn="just">
              <a:lnSpc>
                <a:spcPct val="124000"/>
              </a:lnSpc>
              <a:spcBef>
                <a:spcPts val="0"/>
              </a:spcBef>
              <a:buNone/>
            </a:pPr>
            <a:r>
              <a:rPr lang="en-US" sz="2600" dirty="0">
                <a:latin typeface="Book Antiqua" panose="02040602050305030304" pitchFamily="18" charset="0"/>
              </a:rPr>
              <a:t>		</a:t>
            </a:r>
            <a:r>
              <a:rPr lang="en-US" sz="2600" dirty="0" err="1">
                <a:latin typeface="Book Antiqua" panose="02040602050305030304" pitchFamily="18" charset="0"/>
              </a:rPr>
              <a:t>var</a:t>
            </a:r>
            <a:r>
              <a:rPr lang="en-US" sz="2600" dirty="0">
                <a:latin typeface="Book Antiqua" panose="02040602050305030304" pitchFamily="18" charset="0"/>
              </a:rPr>
              <a:t> value = ‘Hello’</a:t>
            </a:r>
          </a:p>
          <a:p>
            <a:pPr marL="400050" lvl="1" indent="0" algn="just">
              <a:lnSpc>
                <a:spcPct val="124000"/>
              </a:lnSpc>
              <a:spcBef>
                <a:spcPts val="0"/>
              </a:spcBef>
              <a:buNone/>
            </a:pPr>
            <a:r>
              <a:rPr lang="en-US" sz="2600" dirty="0">
                <a:latin typeface="Book Antiqua" panose="02040602050305030304" pitchFamily="18" charset="0"/>
              </a:rPr>
              <a:t>		value = 6;    //</a:t>
            </a:r>
            <a:r>
              <a:rPr lang="en-US" sz="2200" dirty="0">
                <a:latin typeface="Book Antiqua" panose="02040602050305030304" pitchFamily="18" charset="0"/>
              </a:rPr>
              <a:t>“A value of type ‘</a:t>
            </a:r>
            <a:r>
              <a:rPr lang="en-US" sz="2200" dirty="0" err="1">
                <a:latin typeface="Book Antiqua" panose="02040602050305030304" pitchFamily="18" charset="0"/>
              </a:rPr>
              <a:t>int</a:t>
            </a:r>
            <a:r>
              <a:rPr lang="en-US" sz="2200" dirty="0">
                <a:latin typeface="Book Antiqua" panose="02040602050305030304" pitchFamily="18" charset="0"/>
              </a:rPr>
              <a:t>’ cannot be assigned to a variable of type ‘string’”</a:t>
            </a:r>
            <a:endParaRPr lang="en-US" sz="2600" dirty="0">
              <a:latin typeface="Book Antiqua" panose="02040602050305030304" pitchFamily="18" charset="0"/>
            </a:endParaRPr>
          </a:p>
          <a:p>
            <a:pPr marL="0" indent="0" algn="just">
              <a:lnSpc>
                <a:spcPct val="124000"/>
              </a:lnSpc>
              <a:spcBef>
                <a:spcPts val="0"/>
              </a:spcBef>
              <a:buNone/>
            </a:pPr>
            <a:endParaRPr lang="en-US" sz="2600" dirty="0">
              <a:latin typeface="Book Antiqua" panose="02040602050305030304" pitchFamily="18" charset="0"/>
            </a:endParaRPr>
          </a:p>
          <a:p>
            <a:pPr algn="just">
              <a:lnSpc>
                <a:spcPct val="124000"/>
              </a:lnSpc>
              <a:spcBef>
                <a:spcPts val="0"/>
              </a:spcBef>
            </a:pPr>
            <a:r>
              <a:rPr lang="en-US" sz="3800" dirty="0">
                <a:latin typeface="Book Antiqua" panose="02040602050305030304" pitchFamily="18" charset="0"/>
              </a:rPr>
              <a:t>Dynamic:</a:t>
            </a:r>
            <a:r>
              <a:rPr lang="en-US" sz="2600" dirty="0">
                <a:latin typeface="Book Antiqua" panose="02040602050305030304" pitchFamily="18" charset="0"/>
              </a:rPr>
              <a:t> variables that are declared without a static type are declared as dynamic. </a:t>
            </a:r>
          </a:p>
          <a:p>
            <a:pPr marL="0" indent="0" algn="just">
              <a:lnSpc>
                <a:spcPct val="124000"/>
              </a:lnSpc>
              <a:spcBef>
                <a:spcPts val="0"/>
              </a:spcBef>
              <a:buNone/>
            </a:pPr>
            <a:r>
              <a:rPr lang="en-US" sz="2600" dirty="0">
                <a:latin typeface="Book Antiqua" panose="02040602050305030304" pitchFamily="18" charset="0"/>
              </a:rPr>
              <a:t>		dynamic name = ‘Smith’;</a:t>
            </a:r>
          </a:p>
          <a:p>
            <a:pPr marL="0" indent="0" algn="just">
              <a:lnSpc>
                <a:spcPct val="124000"/>
              </a:lnSpc>
              <a:spcBef>
                <a:spcPts val="0"/>
              </a:spcBef>
              <a:buNone/>
            </a:pPr>
            <a:r>
              <a:rPr lang="en-US" sz="2600" dirty="0">
                <a:latin typeface="Book Antiqua" panose="02040602050305030304" pitchFamily="18" charset="0"/>
              </a:rPr>
              <a:t>dynamic can change TYPE of the variable, &amp; can change VALUE of the variable later in code</a:t>
            </a:r>
          </a:p>
          <a:p>
            <a:pPr marL="400050" lvl="1" indent="0" algn="just">
              <a:lnSpc>
                <a:spcPct val="124000"/>
              </a:lnSpc>
              <a:spcBef>
                <a:spcPts val="0"/>
              </a:spcBef>
              <a:buNone/>
            </a:pPr>
            <a:r>
              <a:rPr lang="en-US" sz="2600" dirty="0">
                <a:latin typeface="Book Antiqua" panose="02040602050305030304" pitchFamily="18" charset="0"/>
              </a:rPr>
              <a:t>		</a:t>
            </a:r>
            <a:r>
              <a:rPr lang="en-US" sz="2600" dirty="0" err="1">
                <a:latin typeface="Book Antiqua" panose="02040602050305030304" pitchFamily="18" charset="0"/>
              </a:rPr>
              <a:t>var</a:t>
            </a:r>
            <a:r>
              <a:rPr lang="en-US" sz="2600" dirty="0">
                <a:latin typeface="Book Antiqua" panose="02040602050305030304" pitchFamily="18" charset="0"/>
              </a:rPr>
              <a:t> value = ‘Hello’</a:t>
            </a:r>
          </a:p>
          <a:p>
            <a:pPr marL="400050" lvl="1" indent="0" algn="just">
              <a:lnSpc>
                <a:spcPct val="124000"/>
              </a:lnSpc>
              <a:spcBef>
                <a:spcPts val="0"/>
              </a:spcBef>
              <a:buNone/>
            </a:pPr>
            <a:r>
              <a:rPr lang="en-US" sz="2600" dirty="0">
                <a:latin typeface="Book Antiqua" panose="02040602050305030304" pitchFamily="18" charset="0"/>
              </a:rPr>
              <a:t>		value = 6;		//no error</a:t>
            </a:r>
          </a:p>
          <a:p>
            <a:pPr marL="0" indent="0" algn="just">
              <a:buNone/>
            </a:pPr>
            <a:endParaRPr lang="en-GB"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xmlns=""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xmlns=""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76199" y="487767"/>
            <a:ext cx="10515600" cy="1325563"/>
          </a:xfrm>
        </p:spPr>
        <p:txBody>
          <a:bodyPr>
            <a:normAutofit/>
          </a:bodyPr>
          <a:lstStyle/>
          <a:p>
            <a:r>
              <a:rPr lang="en-US" sz="4000" b="1" dirty="0">
                <a:latin typeface="Book Antiqua" panose="02040602050305030304" pitchFamily="18" charset="0"/>
                <a:ea typeface="+mn-ea"/>
                <a:cs typeface="+mn-cs"/>
              </a:rPr>
              <a:t>Dart Type System - Collection</a:t>
            </a:r>
            <a:endParaRPr lang="en-GB" sz="4000" b="1" dirty="0">
              <a:latin typeface="Book Antiqua" panose="02040602050305030304" pitchFamily="18" charset="0"/>
              <a:ea typeface="+mn-ea"/>
              <a:cs typeface="+mn-cs"/>
            </a:endParaRPr>
          </a:p>
        </p:txBody>
      </p:sp>
      <p:sp>
        <p:nvSpPr>
          <p:cNvPr id="4" name="Content Placeholder 3"/>
          <p:cNvSpPr>
            <a:spLocks noGrp="1"/>
          </p:cNvSpPr>
          <p:nvPr>
            <p:ph idx="1"/>
          </p:nvPr>
        </p:nvSpPr>
        <p:spPr>
          <a:xfrm>
            <a:off x="997155" y="1616431"/>
            <a:ext cx="9877023" cy="4351338"/>
          </a:xfrm>
        </p:spPr>
        <p:txBody>
          <a:bodyPr>
            <a:normAutofit fontScale="92500" lnSpcReduction="20000"/>
          </a:bodyPr>
          <a:lstStyle/>
          <a:p>
            <a:pPr marL="36900" indent="0" algn="just">
              <a:lnSpc>
                <a:spcPct val="160000"/>
              </a:lnSpc>
              <a:buNone/>
            </a:pPr>
            <a:r>
              <a:rPr lang="en-US" b="1" dirty="0">
                <a:latin typeface="Book Antiqua" panose="02040602050305030304" pitchFamily="18" charset="0"/>
              </a:rPr>
              <a:t>Collections</a:t>
            </a:r>
            <a:r>
              <a:rPr lang="en-US" dirty="0">
                <a:latin typeface="Book Antiqua" panose="02040602050305030304" pitchFamily="18" charset="0"/>
              </a:rPr>
              <a:t> are a set of interfaces and classes that implement highly optimized data structures. They reduce the programming effort and improve the performance of the code. </a:t>
            </a:r>
          </a:p>
          <a:p>
            <a:pPr marL="36900" indent="0" algn="just">
              <a:buNone/>
            </a:pPr>
            <a:r>
              <a:rPr lang="en-US" dirty="0">
                <a:latin typeface="Book Antiqua" panose="02040602050305030304" pitchFamily="18" charset="0"/>
              </a:rPr>
              <a:t>The main collection types in Dart are:</a:t>
            </a:r>
          </a:p>
          <a:p>
            <a:pPr algn="just"/>
            <a:r>
              <a:rPr lang="en-GB" b="1" dirty="0">
                <a:latin typeface="Book Antiqua" panose="02040602050305030304" pitchFamily="18" charset="0"/>
              </a:rPr>
              <a:t>List: </a:t>
            </a:r>
            <a:r>
              <a:rPr lang="en-US" dirty="0">
                <a:latin typeface="Book Antiqua" panose="02040602050305030304" pitchFamily="18" charset="0"/>
              </a:rPr>
              <a:t>A part of Collection Library. It represents a concept of an array.</a:t>
            </a:r>
          </a:p>
          <a:p>
            <a:pPr marL="36900" indent="0" algn="just">
              <a:buNone/>
            </a:pPr>
            <a:r>
              <a:rPr lang="en-US" dirty="0">
                <a:latin typeface="Book Antiqua" panose="02040602050305030304" pitchFamily="18" charset="0"/>
              </a:rPr>
              <a:t>			</a:t>
            </a:r>
            <a:r>
              <a:rPr lang="en-US" dirty="0" err="1">
                <a:latin typeface="Book Antiqua" panose="02040602050305030304" pitchFamily="18" charset="0"/>
              </a:rPr>
              <a:t>var</a:t>
            </a:r>
            <a:r>
              <a:rPr lang="en-US" dirty="0">
                <a:latin typeface="Book Antiqua" panose="02040602050305030304" pitchFamily="18" charset="0"/>
              </a:rPr>
              <a:t> list = [1,2,3,4,5];  </a:t>
            </a:r>
            <a:endParaRPr lang="en-GB" dirty="0">
              <a:latin typeface="Book Antiqua" panose="02040602050305030304" pitchFamily="18" charset="0"/>
            </a:endParaRPr>
          </a:p>
          <a:p>
            <a:pPr algn="just"/>
            <a:r>
              <a:rPr lang="en-GB" b="1" dirty="0" smtClean="0">
                <a:latin typeface="Book Antiqua" panose="02040602050305030304" pitchFamily="18" charset="0"/>
              </a:rPr>
              <a:t>Map</a:t>
            </a:r>
            <a:r>
              <a:rPr lang="en-GB" b="1" dirty="0">
                <a:latin typeface="Book Antiqua" panose="02040602050305030304" pitchFamily="18" charset="0"/>
              </a:rPr>
              <a:t>: </a:t>
            </a:r>
            <a:r>
              <a:rPr lang="en-US" dirty="0">
                <a:latin typeface="Book Antiqua" panose="02040602050305030304" pitchFamily="18" charset="0"/>
              </a:rPr>
              <a:t>A part of Collection Library. It  represent s a set of values as key-value pairs.</a:t>
            </a:r>
          </a:p>
          <a:p>
            <a:pPr marL="36900" indent="0" algn="just">
              <a:buNone/>
            </a:pPr>
            <a:r>
              <a:rPr lang="en-US" dirty="0">
                <a:latin typeface="Book Antiqua" panose="02040602050305030304" pitchFamily="18" charset="0"/>
              </a:rPr>
              <a:t>			</a:t>
            </a:r>
            <a:r>
              <a:rPr lang="en-US" dirty="0" err="1">
                <a:latin typeface="Book Antiqua" panose="02040602050305030304" pitchFamily="18" charset="0"/>
              </a:rPr>
              <a:t>var</a:t>
            </a:r>
            <a:r>
              <a:rPr lang="en-US" dirty="0">
                <a:latin typeface="Book Antiqua" panose="02040602050305030304" pitchFamily="18" charset="0"/>
              </a:rPr>
              <a:t> mapping = {'id': 1,'name':'Dart’}; </a:t>
            </a:r>
            <a:endParaRPr lang="en-GB"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3395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normAutofit/>
          </a:bodyPr>
          <a:lstStyle/>
          <a:p>
            <a:r>
              <a:rPr lang="en-US" sz="4000" b="1" dirty="0">
                <a:latin typeface="Book Antiqua" panose="02040602050305030304" pitchFamily="18" charset="0"/>
                <a:ea typeface="+mn-ea"/>
                <a:cs typeface="+mn-cs"/>
              </a:rPr>
              <a:t>Dart Type System - List</a:t>
            </a:r>
            <a:endParaRPr lang="en-GB" sz="4000" b="1" dirty="0">
              <a:latin typeface="Book Antiqua" panose="02040602050305030304" pitchFamily="18" charset="0"/>
              <a:ea typeface="+mn-ea"/>
              <a:cs typeface="+mn-cs"/>
            </a:endParaRPr>
          </a:p>
        </p:txBody>
      </p:sp>
      <p:sp>
        <p:nvSpPr>
          <p:cNvPr id="7" name="Content Placeholder 6"/>
          <p:cNvSpPr>
            <a:spLocks noGrp="1"/>
          </p:cNvSpPr>
          <p:nvPr>
            <p:ph idx="1"/>
          </p:nvPr>
        </p:nvSpPr>
        <p:spPr>
          <a:xfrm>
            <a:off x="838200" y="1511908"/>
            <a:ext cx="10515600" cy="5217137"/>
          </a:xfrm>
        </p:spPr>
        <p:txBody>
          <a:bodyPr>
            <a:normAutofit fontScale="70000" lnSpcReduction="20000"/>
          </a:bodyPr>
          <a:lstStyle/>
          <a:p>
            <a:pPr marL="36900" indent="0" algn="just">
              <a:lnSpc>
                <a:spcPct val="110000"/>
              </a:lnSpc>
              <a:buNone/>
            </a:pPr>
            <a:r>
              <a:rPr lang="en-US" dirty="0">
                <a:latin typeface="Book Antiqua" panose="02040602050305030304" pitchFamily="18" charset="0"/>
              </a:rPr>
              <a:t>Dart does not support Array data type. However, </a:t>
            </a:r>
            <a:r>
              <a:rPr lang="en-GB" dirty="0">
                <a:latin typeface="Book Antiqua" panose="02040602050305030304" pitchFamily="18" charset="0"/>
              </a:rPr>
              <a:t>Dart represents arrays in the form of List objects. A list is an ordered group (array) of objects. It has two components</a:t>
            </a:r>
          </a:p>
          <a:p>
            <a:pPr algn="just"/>
            <a:r>
              <a:rPr lang="en-GB" b="1" dirty="0">
                <a:latin typeface="Book Antiqua" panose="02040602050305030304" pitchFamily="18" charset="0"/>
              </a:rPr>
              <a:t>Elements:</a:t>
            </a:r>
            <a:r>
              <a:rPr lang="en-GB" dirty="0">
                <a:latin typeface="Book Antiqua" panose="02040602050305030304" pitchFamily="18" charset="0"/>
              </a:rPr>
              <a:t>  Values, contained by a list known as </a:t>
            </a:r>
            <a:r>
              <a:rPr lang="en-GB" dirty="0" smtClean="0">
                <a:latin typeface="Book Antiqua" panose="02040602050305030304" pitchFamily="18" charset="0"/>
              </a:rPr>
              <a:t>elements.</a:t>
            </a:r>
            <a:endParaRPr lang="en-GB" dirty="0">
              <a:latin typeface="Book Antiqua" panose="02040602050305030304" pitchFamily="18" charset="0"/>
            </a:endParaRPr>
          </a:p>
          <a:p>
            <a:pPr algn="just"/>
            <a:r>
              <a:rPr lang="en-GB" b="1" dirty="0">
                <a:latin typeface="Book Antiqua" panose="02040602050305030304" pitchFamily="18" charset="0"/>
              </a:rPr>
              <a:t>Index:</a:t>
            </a:r>
            <a:r>
              <a:rPr lang="en-GB" dirty="0">
                <a:latin typeface="Book Antiqua" panose="02040602050305030304" pitchFamily="18" charset="0"/>
              </a:rPr>
              <a:t> Each element in the list is identified by a unique number called the index, starting from zero.</a:t>
            </a:r>
          </a:p>
          <a:p>
            <a:pPr marL="36900" indent="0" algn="just">
              <a:buNone/>
            </a:pPr>
            <a:r>
              <a:rPr lang="en-GB" dirty="0">
                <a:latin typeface="Book Antiqua" panose="02040602050305030304" pitchFamily="18" charset="0"/>
              </a:rPr>
              <a:t>Lists can be </a:t>
            </a:r>
            <a:r>
              <a:rPr lang="en-GB" b="1" dirty="0">
                <a:latin typeface="Book Antiqua" panose="02040602050305030304" pitchFamily="18" charset="0"/>
              </a:rPr>
              <a:t>Fixed Length List</a:t>
            </a:r>
            <a:r>
              <a:rPr lang="en-GB" dirty="0">
                <a:latin typeface="Book Antiqua" panose="02040602050305030304" pitchFamily="18" charset="0"/>
              </a:rPr>
              <a:t> or </a:t>
            </a:r>
            <a:r>
              <a:rPr lang="en-GB" b="1" dirty="0">
                <a:latin typeface="Book Antiqua" panose="02040602050305030304" pitchFamily="18" charset="0"/>
              </a:rPr>
              <a:t>Growable List</a:t>
            </a:r>
            <a:endParaRPr lang="en-GB" dirty="0">
              <a:latin typeface="Book Antiqua" panose="02040602050305030304" pitchFamily="18" charset="0"/>
            </a:endParaRPr>
          </a:p>
          <a:p>
            <a:pPr marL="36900" indent="0" algn="just">
              <a:buNone/>
            </a:pPr>
            <a:r>
              <a:rPr lang="en-GB" b="1" u="sng" dirty="0">
                <a:latin typeface="Book Antiqua" panose="02040602050305030304" pitchFamily="18" charset="0"/>
              </a:rPr>
              <a:t>Growable List:</a:t>
            </a:r>
            <a:r>
              <a:rPr lang="en-GB" dirty="0">
                <a:latin typeface="Book Antiqua" panose="02040602050305030304" pitchFamily="18" charset="0"/>
              </a:rPr>
              <a:t> The length of the List can change at runtime. It requires declaring and initializing steps!</a:t>
            </a:r>
          </a:p>
          <a:p>
            <a:pPr algn="just"/>
            <a:r>
              <a:rPr lang="en-GB" dirty="0">
                <a:latin typeface="Book Antiqua" panose="02040602050305030304" pitchFamily="18" charset="0"/>
              </a:rPr>
              <a:t>Step-1:  var </a:t>
            </a:r>
            <a:r>
              <a:rPr lang="en-GB" dirty="0" err="1">
                <a:latin typeface="Book Antiqua" panose="02040602050305030304" pitchFamily="18" charset="0"/>
              </a:rPr>
              <a:t>list_name</a:t>
            </a:r>
            <a:r>
              <a:rPr lang="en-GB" dirty="0">
                <a:latin typeface="Book Antiqua" panose="02040602050305030304" pitchFamily="18" charset="0"/>
              </a:rPr>
              <a:t> = new List() </a:t>
            </a:r>
          </a:p>
          <a:p>
            <a:pPr algn="just"/>
            <a:r>
              <a:rPr lang="en-GB" dirty="0">
                <a:latin typeface="Book Antiqua" panose="02040602050305030304" pitchFamily="18" charset="0"/>
              </a:rPr>
              <a:t>Step-2: </a:t>
            </a:r>
            <a:r>
              <a:rPr lang="en-GB" dirty="0" err="1">
                <a:latin typeface="Book Antiqua" panose="02040602050305030304" pitchFamily="18" charset="0"/>
              </a:rPr>
              <a:t>list_name</a:t>
            </a:r>
            <a:r>
              <a:rPr lang="en-GB" dirty="0">
                <a:latin typeface="Book Antiqua" panose="02040602050305030304" pitchFamily="18" charset="0"/>
              </a:rPr>
              <a:t>[index] = value; </a:t>
            </a:r>
          </a:p>
          <a:p>
            <a:pPr marL="36900" indent="0" algn="just">
              <a:buNone/>
            </a:pPr>
            <a:r>
              <a:rPr lang="en-GB" sz="2300" dirty="0">
                <a:latin typeface="Book Antiqua" panose="02040602050305030304" pitchFamily="18" charset="0"/>
              </a:rPr>
              <a:t>OR </a:t>
            </a:r>
          </a:p>
          <a:p>
            <a:pPr algn="just"/>
            <a:r>
              <a:rPr lang="en-GB" dirty="0" err="1">
                <a:latin typeface="Book Antiqua" panose="02040602050305030304" pitchFamily="18" charset="0"/>
              </a:rPr>
              <a:t>list_name.add</a:t>
            </a:r>
            <a:r>
              <a:rPr lang="en-GB" dirty="0">
                <a:latin typeface="Book Antiqua" panose="02040602050305030304" pitchFamily="18" charset="0"/>
              </a:rPr>
              <a:t>(value)</a:t>
            </a:r>
            <a:r>
              <a:rPr lang="en-GB" dirty="0" err="1">
                <a:latin typeface="Book Antiqua" panose="02040602050305030304" pitchFamily="18" charset="0"/>
              </a:rPr>
              <a:t>ORvar</a:t>
            </a:r>
            <a:r>
              <a:rPr lang="en-GB" dirty="0">
                <a:latin typeface="Book Antiqua" panose="02040602050305030304" pitchFamily="18" charset="0"/>
              </a:rPr>
              <a:t> </a:t>
            </a:r>
            <a:r>
              <a:rPr lang="en-GB" dirty="0" err="1">
                <a:latin typeface="Book Antiqua" panose="02040602050305030304" pitchFamily="18" charset="0"/>
              </a:rPr>
              <a:t>list_name</a:t>
            </a:r>
            <a:r>
              <a:rPr lang="en-GB" dirty="0">
                <a:latin typeface="Book Antiqua" panose="02040602050305030304" pitchFamily="18" charset="0"/>
              </a:rPr>
              <a:t> = [val1, val2, val3]   </a:t>
            </a:r>
          </a:p>
          <a:p>
            <a:pPr marL="36900" indent="0" algn="just">
              <a:buNone/>
            </a:pPr>
            <a:r>
              <a:rPr lang="en-US" b="1" dirty="0">
                <a:latin typeface="Book Antiqua" panose="02040602050305030304" pitchFamily="18" charset="0"/>
              </a:rPr>
              <a:t>Example</a:t>
            </a:r>
            <a:r>
              <a:rPr lang="en-US" dirty="0">
                <a:latin typeface="Book Antiqua" panose="02040602050305030304" pitchFamily="18" charset="0"/>
              </a:rPr>
              <a:t>	</a:t>
            </a:r>
            <a:r>
              <a:rPr lang="en-GB" dirty="0" err="1">
                <a:latin typeface="Book Antiqua" panose="02040602050305030304" pitchFamily="18" charset="0"/>
              </a:rPr>
              <a:t>var</a:t>
            </a:r>
            <a:r>
              <a:rPr lang="en-GB" dirty="0">
                <a:latin typeface="Book Antiqua" panose="02040602050305030304" pitchFamily="18" charset="0"/>
              </a:rPr>
              <a:t> </a:t>
            </a:r>
            <a:r>
              <a:rPr lang="en-GB" dirty="0" err="1">
                <a:latin typeface="Book Antiqua" panose="02040602050305030304" pitchFamily="18" charset="0"/>
              </a:rPr>
              <a:t>lst</a:t>
            </a:r>
            <a:r>
              <a:rPr lang="en-GB" dirty="0">
                <a:latin typeface="Book Antiqua" panose="02040602050305030304" pitchFamily="18" charset="0"/>
              </a:rPr>
              <a:t> = new List();    </a:t>
            </a:r>
          </a:p>
          <a:p>
            <a:pPr marL="36900" indent="0" algn="just">
              <a:buNone/>
            </a:pPr>
            <a:r>
              <a:rPr lang="en-GB" dirty="0">
                <a:latin typeface="Book Antiqua" panose="02040602050305030304" pitchFamily="18" charset="0"/>
              </a:rPr>
              <a:t>			</a:t>
            </a:r>
            <a:r>
              <a:rPr lang="en-GB" dirty="0" err="1">
                <a:latin typeface="Book Antiqua" panose="02040602050305030304" pitchFamily="18" charset="0"/>
              </a:rPr>
              <a:t>lst.add</a:t>
            </a:r>
            <a:r>
              <a:rPr lang="en-GB" dirty="0">
                <a:latin typeface="Book Antiqua" panose="02040602050305030304" pitchFamily="18" charset="0"/>
              </a:rPr>
              <a:t>(12);    </a:t>
            </a:r>
          </a:p>
          <a:p>
            <a:pPr marL="36900" indent="0" algn="just">
              <a:buNone/>
            </a:pPr>
            <a:r>
              <a:rPr lang="en-GB" dirty="0">
                <a:latin typeface="Book Antiqua" panose="02040602050305030304" pitchFamily="18" charset="0"/>
              </a:rPr>
              <a:t>			</a:t>
            </a:r>
            <a:r>
              <a:rPr lang="en-GB" dirty="0" err="1">
                <a:latin typeface="Book Antiqua" panose="02040602050305030304" pitchFamily="18" charset="0"/>
              </a:rPr>
              <a:t>lst.add</a:t>
            </a:r>
            <a:r>
              <a:rPr lang="en-GB" dirty="0">
                <a:latin typeface="Book Antiqua" panose="02040602050305030304" pitchFamily="18" charset="0"/>
              </a:rPr>
              <a:t>(13);    </a:t>
            </a:r>
          </a:p>
          <a:p>
            <a:pPr marL="36900" indent="0" algn="just">
              <a:buNone/>
            </a:pPr>
            <a:r>
              <a:rPr lang="en-GB" dirty="0">
                <a:latin typeface="Book Antiqua" panose="02040602050305030304" pitchFamily="18" charset="0"/>
              </a:rPr>
              <a:t>			print(</a:t>
            </a:r>
            <a:r>
              <a:rPr lang="en-GB" dirty="0" err="1">
                <a:latin typeface="Book Antiqua" panose="02040602050305030304" pitchFamily="18" charset="0"/>
              </a:rPr>
              <a:t>lst</a:t>
            </a:r>
            <a:r>
              <a:rPr lang="en-GB" dirty="0">
                <a:latin typeface="Book Antiqua" panose="02040602050305030304" pitchFamily="18" charset="0"/>
              </a:rPr>
              <a:t>); </a:t>
            </a:r>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679</Words>
  <Application>Microsoft Office PowerPoint</Application>
  <PresentationFormat>Widescreen</PresentationFormat>
  <Paragraphs>152</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Calibri Light</vt:lpstr>
      <vt:lpstr>Times New Roman</vt:lpstr>
      <vt:lpstr>Office Theme</vt:lpstr>
      <vt:lpstr>PowerPoint Presentation</vt:lpstr>
      <vt:lpstr>Dart</vt:lpstr>
      <vt:lpstr>What We Learn?</vt:lpstr>
      <vt:lpstr>What is Dart?</vt:lpstr>
      <vt:lpstr>Dart Main() Function</vt:lpstr>
      <vt:lpstr>Dart Type System</vt:lpstr>
      <vt:lpstr>Dart Type System Var vs Dynamic</vt:lpstr>
      <vt:lpstr>Dart Type System - Collection</vt:lpstr>
      <vt:lpstr>Dart Type System - List</vt:lpstr>
      <vt:lpstr>Dart Type System - List</vt:lpstr>
      <vt:lpstr>Dart Type System – List cont. . .</vt:lpstr>
      <vt:lpstr>Dart Type System - Set</vt:lpstr>
      <vt:lpstr>Dart Type System - Set</vt:lpstr>
      <vt:lpstr>Dart Type System - Map</vt:lpstr>
      <vt:lpstr>Dart Type System – Map cont.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Hammad Ahmad</cp:lastModifiedBy>
  <cp:revision>64</cp:revision>
  <dcterms:created xsi:type="dcterms:W3CDTF">2022-04-06T09:07:20Z</dcterms:created>
  <dcterms:modified xsi:type="dcterms:W3CDTF">2022-05-18T08:00:48Z</dcterms:modified>
</cp:coreProperties>
</file>