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02" r:id="rId4"/>
    <p:sldId id="262" r:id="rId5"/>
    <p:sldId id="263" r:id="rId6"/>
    <p:sldId id="264" r:id="rId7"/>
    <p:sldId id="265" r:id="rId8"/>
    <p:sldId id="266" r:id="rId9"/>
    <p:sldId id="267" r:id="rId10"/>
    <p:sldId id="303" r:id="rId11"/>
    <p:sldId id="268"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5/18/2022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5/18/2022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5/18/2022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923330"/>
          </a:xfrm>
          <a:prstGeom prst="rect">
            <a:avLst/>
          </a:prstGeom>
          <a:noFill/>
        </p:spPr>
        <p:txBody>
          <a:bodyPr wrap="square" rtlCol="0">
            <a:spAutoFit/>
          </a:bodyPr>
          <a:lstStyle/>
          <a:p>
            <a:r>
              <a:rPr lang="en-US" sz="5400" b="1" dirty="0">
                <a:latin typeface="Book Antiqua" panose="02040602050305030304" pitchFamily="18" charset="0"/>
              </a:rPr>
              <a:t>Dart Language Part-2</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2" name="Footer Placeholder 1"/>
          <p:cNvSpPr>
            <a:spLocks noGrp="1"/>
          </p:cNvSpPr>
          <p:nvPr>
            <p:ph type="ftr" sz="quarter" idx="11"/>
          </p:nvPr>
        </p:nvSpPr>
        <p:spPr/>
        <p:txBody>
          <a:bodyPr/>
          <a:lstStyle/>
          <a:p>
            <a:r>
              <a:rPr lang="en-US"/>
              <a:t>IT Industry-Academia Bridge Program</a:t>
            </a:r>
          </a:p>
        </p:txBody>
      </p:sp>
      <p:sp>
        <p:nvSpPr>
          <p:cNvPr id="10" name="Title 2"/>
          <p:cNvSpPr txBox="1">
            <a:spLocks/>
          </p:cNvSpPr>
          <p:nvPr/>
        </p:nvSpPr>
        <p:spPr>
          <a:xfrm>
            <a:off x="1281722" y="5276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Book Antiqua" panose="02040602050305030304" pitchFamily="18" charset="0"/>
                <a:cs typeface="Times New Roman" panose="02020603050405020304" pitchFamily="18" charset="0"/>
              </a:rPr>
              <a:t>Object Oriented Programming cont. . .</a:t>
            </a:r>
            <a:endParaRPr lang="en-GB" sz="3200" dirty="0"/>
          </a:p>
        </p:txBody>
      </p:sp>
      <p:sp>
        <p:nvSpPr>
          <p:cNvPr id="11" name="Content Placeholder 2"/>
          <p:cNvSpPr>
            <a:spLocks noGrp="1"/>
          </p:cNvSpPr>
          <p:nvPr>
            <p:ph idx="1"/>
          </p:nvPr>
        </p:nvSpPr>
        <p:spPr>
          <a:xfrm>
            <a:off x="838200" y="1825625"/>
            <a:ext cx="10515600" cy="4351338"/>
          </a:xfrm>
        </p:spPr>
        <p:txBody>
          <a:bodyPr/>
          <a:lstStyle/>
          <a:p>
            <a:r>
              <a:rPr lang="en-US" b="1" dirty="0">
                <a:latin typeface="Book Antiqua" panose="02040602050305030304" pitchFamily="18" charset="0"/>
              </a:rPr>
              <a:t>Abstract Class</a:t>
            </a:r>
          </a:p>
          <a:p>
            <a:pPr marL="0" indent="0" algn="just">
              <a:buNone/>
            </a:pPr>
            <a:r>
              <a:rPr lang="en-US" dirty="0">
                <a:latin typeface="Book Antiqua" panose="02040602050305030304" pitchFamily="18" charset="0"/>
              </a:rPr>
              <a:t>A class that contains one or more abstract methods is called an abstract class. We can declare the abstract class using the </a:t>
            </a:r>
            <a:r>
              <a:rPr lang="en-US" b="1" dirty="0">
                <a:latin typeface="Book Antiqua" panose="02040602050305030304" pitchFamily="18" charset="0"/>
              </a:rPr>
              <a:t>abstract</a:t>
            </a:r>
            <a:r>
              <a:rPr lang="en-US" dirty="0">
                <a:latin typeface="Book Antiqua" panose="02040602050305030304" pitchFamily="18" charset="0"/>
              </a:rPr>
              <a:t> keyword followed by class declaration. The syntax is given below.</a:t>
            </a:r>
          </a:p>
          <a:p>
            <a:pPr marL="0" indent="0">
              <a:buNone/>
            </a:pPr>
            <a:r>
              <a:rPr lang="en-US" dirty="0">
                <a:latin typeface="Book Antiqua" panose="02040602050305030304" pitchFamily="18" charset="0"/>
              </a:rPr>
              <a:t>abstract class </a:t>
            </a:r>
            <a:r>
              <a:rPr lang="en-US" dirty="0" err="1">
                <a:latin typeface="Book Antiqua" panose="02040602050305030304" pitchFamily="18" charset="0"/>
              </a:rPr>
              <a:t>ClassName</a:t>
            </a:r>
            <a:r>
              <a:rPr lang="en-US" dirty="0">
                <a:latin typeface="Book Antiqua" panose="02040602050305030304" pitchFamily="18" charset="0"/>
              </a:rPr>
              <a:t> {  </a:t>
            </a:r>
          </a:p>
          <a:p>
            <a:pPr marL="0" indent="0">
              <a:buNone/>
            </a:pPr>
            <a:r>
              <a:rPr lang="en-US" dirty="0">
                <a:latin typeface="Book Antiqua" panose="02040602050305030304" pitchFamily="18" charset="0"/>
              </a:rPr>
              <a:t>//</a:t>
            </a:r>
          </a:p>
          <a:p>
            <a:pPr marL="0" indent="0">
              <a:buNone/>
            </a:pPr>
            <a:r>
              <a:rPr lang="en-US" dirty="0">
                <a:latin typeface="Book Antiqua" panose="02040602050305030304" pitchFamily="18" charset="0"/>
              </a:rPr>
              <a:t>}  </a:t>
            </a:r>
          </a:p>
          <a:p>
            <a:pPr marL="0" indent="0">
              <a:buNone/>
            </a:pPr>
            <a:endParaRPr lang="en-GB" dirty="0">
              <a:latin typeface="Book Antiqua" panose="02040602050305030304" pitchFamily="18" charset="0"/>
            </a:endParaRPr>
          </a:p>
        </p:txBody>
      </p:sp>
    </p:spTree>
    <p:extLst>
      <p:ext uri="{BB962C8B-B14F-4D97-AF65-F5344CB8AC3E}">
        <p14:creationId xmlns:p14="http://schemas.microsoft.com/office/powerpoint/2010/main" val="17494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327598" y="389467"/>
            <a:ext cx="10515600" cy="1325563"/>
          </a:xfrm>
        </p:spPr>
        <p:txBody>
          <a:bodyPr>
            <a:normAutofit/>
          </a:bodyPr>
          <a:lstStyle/>
          <a:p>
            <a:r>
              <a:rPr lang="en-US" sz="3200" b="1" dirty="0" err="1">
                <a:latin typeface="Book Antiqua" panose="02040602050305030304" pitchFamily="18" charset="0"/>
                <a:cs typeface="Times New Roman" panose="02020603050405020304" pitchFamily="18" charset="0"/>
              </a:rPr>
              <a:t>Enums</a:t>
            </a:r>
            <a:r>
              <a:rPr lang="en-US" sz="3200" b="1" dirty="0">
                <a:latin typeface="Book Antiqua" panose="02040602050305030304" pitchFamily="18" charset="0"/>
                <a:cs typeface="Times New Roman" panose="02020603050405020304" pitchFamily="18" charset="0"/>
              </a:rPr>
              <a:t> </a:t>
            </a:r>
            <a:r>
              <a:rPr lang="en-US" sz="3200" b="1" dirty="0" smtClean="0">
                <a:latin typeface="Book Antiqua" panose="02040602050305030304" pitchFamily="18" charset="0"/>
                <a:cs typeface="Times New Roman" panose="02020603050405020304" pitchFamily="18" charset="0"/>
              </a:rPr>
              <a:t>in Dart </a:t>
            </a:r>
            <a:r>
              <a:rPr lang="en-US" sz="3200" b="1" dirty="0">
                <a:latin typeface="Book Antiqua" panose="02040602050305030304" pitchFamily="18" charset="0"/>
                <a:cs typeface="Times New Roman" panose="02020603050405020304" pitchFamily="18" charset="0"/>
              </a:rPr>
              <a:t>and Flutter</a:t>
            </a:r>
            <a:endParaRPr lang="en-GB" sz="3200" b="1" dirty="0">
              <a:latin typeface="Book Antiqua" panose="02040602050305030304" pitchFamily="18" charset="0"/>
              <a:cs typeface="Times New Roman" panose="02020603050405020304" pitchFamily="18" charset="0"/>
            </a:endParaRPr>
          </a:p>
        </p:txBody>
      </p:sp>
      <p:sp>
        <p:nvSpPr>
          <p:cNvPr id="9" name="Content Placeholder 8"/>
          <p:cNvSpPr>
            <a:spLocks noGrp="1"/>
          </p:cNvSpPr>
          <p:nvPr>
            <p:ph idx="1"/>
          </p:nvPr>
        </p:nvSpPr>
        <p:spPr/>
        <p:txBody>
          <a:bodyPr>
            <a:normAutofit fontScale="62500" lnSpcReduction="20000"/>
          </a:bodyPr>
          <a:lstStyle/>
          <a:p>
            <a:pPr algn="just"/>
            <a:r>
              <a:rPr lang="en-US" dirty="0" smtClean="0">
                <a:latin typeface="Book Antiqua" panose="02040602050305030304" pitchFamily="18" charset="0"/>
              </a:rPr>
              <a:t>In Dart, </a:t>
            </a:r>
            <a:r>
              <a:rPr lang="en-US" dirty="0" err="1" smtClean="0">
                <a:latin typeface="Book Antiqua" panose="02040602050305030304" pitchFamily="18" charset="0"/>
              </a:rPr>
              <a:t>Enums</a:t>
            </a:r>
            <a:r>
              <a:rPr lang="en-US" dirty="0" smtClean="0">
                <a:latin typeface="Book Antiqua" panose="02040602050305030304" pitchFamily="18" charset="0"/>
              </a:rPr>
              <a:t> are a special kind of class used to represent a fixed number of constant values</a:t>
            </a:r>
          </a:p>
          <a:p>
            <a:pPr marL="0" indent="0" algn="just">
              <a:buNone/>
            </a:pPr>
            <a:r>
              <a:rPr lang="en-US" b="1" dirty="0" err="1" smtClean="0">
                <a:latin typeface="Book Antiqua" panose="02040602050305030304" pitchFamily="18" charset="0"/>
              </a:rPr>
              <a:t>enum</a:t>
            </a:r>
            <a:r>
              <a:rPr lang="en-US" b="1" dirty="0" smtClean="0">
                <a:latin typeface="Book Antiqua" panose="02040602050305030304" pitchFamily="18" charset="0"/>
              </a:rPr>
              <a:t> Result { </a:t>
            </a:r>
          </a:p>
          <a:p>
            <a:pPr marL="0" indent="0" algn="just">
              <a:buNone/>
            </a:pPr>
            <a:r>
              <a:rPr lang="en-US" b="1" dirty="0" smtClean="0">
                <a:latin typeface="Book Antiqua" panose="02040602050305030304" pitchFamily="18" charset="0"/>
              </a:rPr>
              <a:t>      </a:t>
            </a:r>
            <a:r>
              <a:rPr lang="en-US" b="1" dirty="0" err="1" smtClean="0">
                <a:latin typeface="Book Antiqua" panose="02040602050305030304" pitchFamily="18" charset="0"/>
              </a:rPr>
              <a:t>LoginSuccess</a:t>
            </a:r>
            <a:r>
              <a:rPr lang="en-US" b="1" dirty="0" smtClean="0">
                <a:latin typeface="Book Antiqua" panose="02040602050305030304" pitchFamily="18" charset="0"/>
              </a:rPr>
              <a:t>, </a:t>
            </a:r>
          </a:p>
          <a:p>
            <a:pPr marL="0" indent="0" algn="just">
              <a:buNone/>
            </a:pPr>
            <a:r>
              <a:rPr lang="en-US" b="1" dirty="0" smtClean="0">
                <a:latin typeface="Book Antiqua" panose="02040602050305030304" pitchFamily="18" charset="0"/>
              </a:rPr>
              <a:t>      </a:t>
            </a:r>
            <a:r>
              <a:rPr lang="en-US" b="1" dirty="0" err="1" smtClean="0">
                <a:latin typeface="Book Antiqua" panose="02040602050305030304" pitchFamily="18" charset="0"/>
              </a:rPr>
              <a:t>LoginFail</a:t>
            </a:r>
            <a:r>
              <a:rPr lang="en-US" b="1" dirty="0" smtClean="0">
                <a:latin typeface="Book Antiqua" panose="02040602050305030304" pitchFamily="18" charset="0"/>
              </a:rPr>
              <a:t>}</a:t>
            </a:r>
          </a:p>
          <a:p>
            <a:pPr marL="0" indent="0" algn="just">
              <a:buNone/>
            </a:pPr>
            <a:r>
              <a:rPr lang="en-US" b="1" dirty="0" smtClean="0">
                <a:latin typeface="Book Antiqua" panose="02040602050305030304" pitchFamily="18" charset="0"/>
              </a:rPr>
              <a:t>void main(){</a:t>
            </a:r>
          </a:p>
          <a:p>
            <a:pPr marL="0" indent="0" algn="just">
              <a:buNone/>
            </a:pPr>
            <a:r>
              <a:rPr lang="en-US" b="1" dirty="0" smtClean="0">
                <a:latin typeface="Book Antiqua" panose="02040602050305030304" pitchFamily="18" charset="0"/>
              </a:rPr>
              <a:t>      </a:t>
            </a:r>
            <a:r>
              <a:rPr lang="en-US" b="1" dirty="0" err="1" smtClean="0">
                <a:latin typeface="Book Antiqua" panose="02040602050305030304" pitchFamily="18" charset="0"/>
              </a:rPr>
              <a:t>var</a:t>
            </a:r>
            <a:r>
              <a:rPr lang="en-US" b="1" dirty="0" smtClean="0">
                <a:latin typeface="Book Antiqua" panose="02040602050305030304" pitchFamily="18" charset="0"/>
              </a:rPr>
              <a:t> result = </a:t>
            </a:r>
            <a:r>
              <a:rPr lang="en-US" b="1" dirty="0" err="1" smtClean="0">
                <a:latin typeface="Book Antiqua" panose="02040602050305030304" pitchFamily="18" charset="0"/>
              </a:rPr>
              <a:t>Result.LoginSuccess</a:t>
            </a:r>
            <a:r>
              <a:rPr lang="en-US" b="1" dirty="0" smtClean="0">
                <a:latin typeface="Book Antiqua" panose="02040602050305030304" pitchFamily="18" charset="0"/>
              </a:rPr>
              <a:t>;</a:t>
            </a:r>
          </a:p>
          <a:p>
            <a:pPr marL="0" indent="0" algn="just">
              <a:buNone/>
            </a:pPr>
            <a:r>
              <a:rPr lang="en-US" b="1" dirty="0" smtClean="0">
                <a:latin typeface="Book Antiqua" panose="02040602050305030304" pitchFamily="18" charset="0"/>
              </a:rPr>
              <a:t> switch(result){</a:t>
            </a:r>
          </a:p>
          <a:p>
            <a:pPr marL="0" indent="0" algn="just">
              <a:buNone/>
            </a:pPr>
            <a:r>
              <a:rPr lang="en-US" b="1" dirty="0" smtClean="0">
                <a:latin typeface="Book Antiqua" panose="02040602050305030304" pitchFamily="18" charset="0"/>
              </a:rPr>
              <a:t>      case </a:t>
            </a:r>
            <a:r>
              <a:rPr lang="en-US" b="1" dirty="0" err="1" smtClean="0">
                <a:latin typeface="Book Antiqua" panose="02040602050305030304" pitchFamily="18" charset="0"/>
              </a:rPr>
              <a:t>Result.LoginSuccess</a:t>
            </a:r>
            <a:r>
              <a:rPr lang="en-US" b="1" dirty="0" smtClean="0">
                <a:latin typeface="Book Antiqua" panose="02040602050305030304" pitchFamily="18" charset="0"/>
              </a:rPr>
              <a:t>:</a:t>
            </a:r>
          </a:p>
          <a:p>
            <a:pPr marL="0" indent="0" algn="just">
              <a:buNone/>
            </a:pPr>
            <a:r>
              <a:rPr lang="en-US" b="1" dirty="0" smtClean="0">
                <a:latin typeface="Book Antiqua" panose="02040602050305030304" pitchFamily="18" charset="0"/>
              </a:rPr>
              <a:t>           print("Login successfully");</a:t>
            </a:r>
          </a:p>
          <a:p>
            <a:pPr marL="0" indent="0" algn="just">
              <a:buNone/>
            </a:pPr>
            <a:r>
              <a:rPr lang="en-US" b="1" dirty="0" smtClean="0">
                <a:latin typeface="Book Antiqua" panose="02040602050305030304" pitchFamily="18" charset="0"/>
              </a:rPr>
              <a:t>           break;</a:t>
            </a:r>
          </a:p>
          <a:p>
            <a:pPr marL="0" indent="0" algn="just">
              <a:buNone/>
            </a:pPr>
            <a:r>
              <a:rPr lang="en-US" b="1" dirty="0" smtClean="0">
                <a:latin typeface="Book Antiqua" panose="02040602050305030304" pitchFamily="18" charset="0"/>
              </a:rPr>
              <a:t>      case </a:t>
            </a:r>
            <a:r>
              <a:rPr lang="en-US" b="1" dirty="0" err="1" smtClean="0">
                <a:latin typeface="Book Antiqua" panose="02040602050305030304" pitchFamily="18" charset="0"/>
              </a:rPr>
              <a:t>Result.LoginFail</a:t>
            </a:r>
            <a:r>
              <a:rPr lang="en-US" b="1" dirty="0" smtClean="0">
                <a:latin typeface="Book Antiqua" panose="02040602050305030304" pitchFamily="18" charset="0"/>
              </a:rPr>
              <a:t>:</a:t>
            </a:r>
          </a:p>
          <a:p>
            <a:pPr marL="0" indent="0" algn="just">
              <a:buNone/>
            </a:pPr>
            <a:r>
              <a:rPr lang="en-US" b="1" dirty="0" smtClean="0">
                <a:latin typeface="Book Antiqua" panose="02040602050305030304" pitchFamily="18" charset="0"/>
              </a:rPr>
              <a:t>           print("Mobile or email invalid");</a:t>
            </a:r>
          </a:p>
          <a:p>
            <a:pPr marL="0" indent="0" algn="just">
              <a:buNone/>
            </a:pPr>
            <a:r>
              <a:rPr lang="en-US" b="1" dirty="0" smtClean="0">
                <a:latin typeface="Book Antiqua" panose="02040602050305030304" pitchFamily="18" charset="0"/>
              </a:rPr>
              <a:t>           break;}}</a:t>
            </a: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6"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6"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8" y="5203766"/>
            <a:ext cx="1602969"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9"/>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9" y="612531"/>
            <a:ext cx="3026751" cy="899377"/>
          </a:xfrm>
          <a:prstGeom prst="rect">
            <a:avLst/>
          </a:prstGeom>
        </p:spPr>
      </p:pic>
      <p:sp>
        <p:nvSpPr>
          <p:cNvPr id="2" name="Footer Placeholder 1"/>
          <p:cNvSpPr>
            <a:spLocks noGrp="1"/>
          </p:cNvSpPr>
          <p:nvPr>
            <p:ph type="ftr" sz="quarter" idx="11"/>
          </p:nvPr>
        </p:nvSpPr>
        <p:spPr>
          <a:xfrm>
            <a:off x="4038603" y="6433626"/>
            <a:ext cx="4114800" cy="365125"/>
          </a:xfrm>
        </p:spPr>
        <p:txBody>
          <a:bodyPr/>
          <a:lstStyle/>
          <a:p>
            <a:r>
              <a:rPr lang="en-US" dirty="0" smtClean="0"/>
              <a:t>IT Industry-Academia Bridge Program</a:t>
            </a:r>
            <a:endParaRPr lang="en-US" dirty="0"/>
          </a:p>
        </p:txBody>
      </p:sp>
      <p:pic>
        <p:nvPicPr>
          <p:cNvPr id="11" name="Picture 10"/>
          <p:cNvPicPr>
            <a:picLocks noChangeAspect="1"/>
          </p:cNvPicPr>
          <p:nvPr/>
        </p:nvPicPr>
        <p:blipFill>
          <a:blip r:embed="rId3"/>
          <a:stretch>
            <a:fillRect/>
          </a:stretch>
        </p:blipFill>
        <p:spPr>
          <a:xfrm>
            <a:off x="524280" y="382146"/>
            <a:ext cx="11125201" cy="6058799"/>
          </a:xfrm>
          <a:prstGeom prst="rect">
            <a:avLst/>
          </a:prstGeom>
        </p:spPr>
      </p:pic>
      <p:sp>
        <p:nvSpPr>
          <p:cNvPr id="12" name="Rectangle 11"/>
          <p:cNvSpPr/>
          <p:nvPr/>
        </p:nvSpPr>
        <p:spPr>
          <a:xfrm>
            <a:off x="7531620" y="2393635"/>
            <a:ext cx="5632680" cy="2308324"/>
          </a:xfrm>
          <a:prstGeom prst="rect">
            <a:avLst/>
          </a:prstGeom>
        </p:spPr>
        <p:txBody>
          <a:bodyPr wrap="square">
            <a:spAutoFit/>
          </a:bodyPr>
          <a:lstStyle/>
          <a:p>
            <a:r>
              <a:rPr lang="en-US" sz="7200" b="1" i="1" dirty="0" smtClean="0">
                <a:solidFill>
                  <a:schemeClr val="bg1"/>
                </a:solidFill>
                <a:latin typeface="Book Antiqua" panose="02040602050305030304" pitchFamily="18" charset="0"/>
              </a:rPr>
              <a:t>Thank</a:t>
            </a:r>
          </a:p>
          <a:p>
            <a:r>
              <a:rPr lang="en-US" sz="7200" b="1" i="1" dirty="0" smtClean="0">
                <a:solidFill>
                  <a:schemeClr val="bg1"/>
                </a:solidFill>
                <a:latin typeface="Book Antiqua" panose="02040602050305030304" pitchFamily="18" charset="0"/>
              </a:rPr>
              <a:t>You !</a:t>
            </a:r>
          </a:p>
        </p:txBody>
      </p:sp>
    </p:spTree>
    <p:extLst>
      <p:ext uri="{BB962C8B-B14F-4D97-AF65-F5344CB8AC3E}">
        <p14:creationId xmlns:p14="http://schemas.microsoft.com/office/powerpoint/2010/main" val="44029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600" b="1" dirty="0">
                <a:latin typeface="Book Antiqua" panose="02040602050305030304" pitchFamily="18" charset="0"/>
                <a:cs typeface="Times New Roman" panose="02020603050405020304" pitchFamily="18" charset="0"/>
              </a:rPr>
              <a:t>Decision </a:t>
            </a:r>
            <a:r>
              <a:rPr lang="en-US" sz="3600" b="1" dirty="0" smtClean="0">
                <a:latin typeface="Book Antiqua" panose="02040602050305030304" pitchFamily="18" charset="0"/>
                <a:cs typeface="Times New Roman" panose="02020603050405020304" pitchFamily="18" charset="0"/>
              </a:rPr>
              <a:t>Making and </a:t>
            </a:r>
            <a:r>
              <a:rPr lang="en-US" sz="3600" b="1" dirty="0">
                <a:latin typeface="Book Antiqua" panose="02040602050305030304" pitchFamily="18" charset="0"/>
                <a:cs typeface="Times New Roman" panose="02020603050405020304" pitchFamily="18" charset="0"/>
              </a:rPr>
              <a:t>Loops</a:t>
            </a:r>
            <a:endParaRPr lang="en-GB" sz="3600" b="1" dirty="0">
              <a:latin typeface="Book Antiqua" panose="02040602050305030304" pitchFamily="18" charset="0"/>
            </a:endParaRPr>
          </a:p>
        </p:txBody>
      </p:sp>
      <p:sp>
        <p:nvSpPr>
          <p:cNvPr id="7" name="Content Placeholder 6"/>
          <p:cNvSpPr>
            <a:spLocks noGrp="1"/>
          </p:cNvSpPr>
          <p:nvPr>
            <p:ph idx="1"/>
          </p:nvPr>
        </p:nvSpPr>
        <p:spPr>
          <a:xfrm>
            <a:off x="838200" y="1441760"/>
            <a:ext cx="10515600" cy="4914590"/>
          </a:xfrm>
        </p:spPr>
        <p:txBody>
          <a:bodyPr>
            <a:noAutofit/>
          </a:bodyPr>
          <a:lstStyle/>
          <a:p>
            <a:pPr algn="just">
              <a:lnSpc>
                <a:spcPct val="150000"/>
              </a:lnSpc>
              <a:spcBef>
                <a:spcPts val="0"/>
              </a:spcBef>
              <a:spcAft>
                <a:spcPts val="800"/>
              </a:spcAft>
              <a:buSzPct val="117000"/>
            </a:pPr>
            <a:r>
              <a:rPr lang="en-US" sz="2000" dirty="0">
                <a:solidFill>
                  <a:srgbClr val="000000"/>
                </a:solidFill>
                <a:latin typeface="Book Antiqua" panose="02040602050305030304" pitchFamily="18" charset="0"/>
              </a:rPr>
              <a:t>A decision-making block evaluates a condition before the instructions are executed. Dart supports If, </a:t>
            </a:r>
            <a:r>
              <a:rPr lang="en-US" sz="2000" dirty="0" err="1">
                <a:solidFill>
                  <a:srgbClr val="000000"/>
                </a:solidFill>
                <a:latin typeface="Book Antiqua" panose="02040602050305030304" pitchFamily="18" charset="0"/>
              </a:rPr>
              <a:t>If.else</a:t>
            </a:r>
            <a:r>
              <a:rPr lang="en-US" sz="2000" dirty="0">
                <a:solidFill>
                  <a:srgbClr val="000000"/>
                </a:solidFill>
                <a:latin typeface="Book Antiqua" panose="02040602050305030304" pitchFamily="18" charset="0"/>
              </a:rPr>
              <a:t>, and switch statements.</a:t>
            </a:r>
          </a:p>
          <a:p>
            <a:pPr algn="just">
              <a:lnSpc>
                <a:spcPct val="150000"/>
              </a:lnSpc>
              <a:spcBef>
                <a:spcPts val="0"/>
              </a:spcBef>
              <a:spcAft>
                <a:spcPts val="800"/>
              </a:spcAft>
              <a:buSzPct val="117000"/>
            </a:pPr>
            <a:r>
              <a:rPr lang="en-US" sz="2000" dirty="0">
                <a:solidFill>
                  <a:srgbClr val="000000"/>
                </a:solidFill>
                <a:latin typeface="Book Antiqua" panose="02040602050305030304" pitchFamily="18" charset="0"/>
              </a:rPr>
              <a:t>Loops are used to repeat a block of code until a specific condition is met. Dart supports</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for, for.in, while and </a:t>
            </a:r>
            <a:r>
              <a:rPr lang="en-US" sz="2000" dirty="0" err="1">
                <a:solidFill>
                  <a:srgbClr val="000000"/>
                </a:solidFill>
                <a:latin typeface="Book Antiqua" panose="02040602050305030304" pitchFamily="18" charset="0"/>
              </a:rPr>
              <a:t>do.while</a:t>
            </a:r>
            <a:r>
              <a:rPr lang="en-US" sz="2000" dirty="0">
                <a:solidFill>
                  <a:srgbClr val="000000"/>
                </a:solidFill>
                <a:latin typeface="Book Antiqua" panose="02040602050305030304" pitchFamily="18" charset="0"/>
              </a:rPr>
              <a:t> loops</a:t>
            </a:r>
          </a:p>
          <a:p>
            <a:pPr>
              <a:lnSpc>
                <a:spcPct val="150000"/>
              </a:lnSpc>
              <a:spcBef>
                <a:spcPts val="0"/>
              </a:spcBef>
              <a:spcAft>
                <a:spcPts val="800"/>
              </a:spcAft>
              <a:buSzPct val="117000"/>
            </a:pPr>
            <a:r>
              <a:rPr lang="en-US" sz="2000" dirty="0">
                <a:solidFill>
                  <a:srgbClr val="000000"/>
                </a:solidFill>
                <a:latin typeface="Book Antiqua" panose="02040602050305030304" pitchFamily="18" charset="0"/>
              </a:rPr>
              <a:t>Let us understand a simple example of the usage of control statements and loops:</a:t>
            </a:r>
            <a:r>
              <a:rPr lang="en-US" sz="2000" dirty="0">
                <a:latin typeface="Book Antiqua" panose="02040602050305030304" pitchFamily="18" charset="0"/>
              </a:rPr>
              <a:t> </a:t>
            </a:r>
            <a:br>
              <a:rPr lang="en-US" sz="2000" dirty="0">
                <a:latin typeface="Book Antiqua" panose="02040602050305030304" pitchFamily="18" charset="0"/>
              </a:rPr>
            </a:br>
            <a:r>
              <a:rPr lang="nn-NO" sz="2000" dirty="0">
                <a:solidFill>
                  <a:srgbClr val="000000"/>
                </a:solidFill>
                <a:latin typeface="Book Antiqua" panose="02040602050305030304" pitchFamily="18" charset="0"/>
              </a:rPr>
              <a:t>for( var i = 1 ; i &lt;= 10; i++ ) {</a:t>
            </a:r>
            <a:br>
              <a:rPr lang="nn-NO" sz="2000" dirty="0">
                <a:solidFill>
                  <a:srgbClr val="000000"/>
                </a:solidFill>
                <a:latin typeface="Book Antiqua" panose="02040602050305030304" pitchFamily="18" charset="0"/>
              </a:rPr>
            </a:br>
            <a:r>
              <a:rPr lang="nn-NO" sz="2000" dirty="0">
                <a:solidFill>
                  <a:srgbClr val="000000"/>
                </a:solidFill>
                <a:latin typeface="Book Antiqua" panose="02040602050305030304" pitchFamily="18" charset="0"/>
              </a:rPr>
              <a:t>		if(i%2==0)</a:t>
            </a:r>
            <a:br>
              <a:rPr lang="nn-NO" sz="2000" dirty="0">
                <a:solidFill>
                  <a:srgbClr val="000000"/>
                </a:solidFill>
                <a:latin typeface="Book Antiqua" panose="02040602050305030304" pitchFamily="18" charset="0"/>
              </a:rPr>
            </a:br>
            <a:r>
              <a:rPr lang="nn-NO" sz="2000" dirty="0">
                <a:solidFill>
                  <a:srgbClr val="000000"/>
                </a:solidFill>
                <a:latin typeface="Book Antiqua" panose="02040602050305030304" pitchFamily="18" charset="0"/>
              </a:rPr>
              <a:t>		{</a:t>
            </a:r>
            <a:br>
              <a:rPr lang="nn-NO" sz="2000" dirty="0">
                <a:solidFill>
                  <a:srgbClr val="000000"/>
                </a:solidFill>
                <a:latin typeface="Book Antiqua" panose="02040602050305030304" pitchFamily="18" charset="0"/>
              </a:rPr>
            </a:br>
            <a:r>
              <a:rPr lang="nn-NO" sz="2000" dirty="0">
                <a:solidFill>
                  <a:srgbClr val="000000"/>
                </a:solidFill>
                <a:latin typeface="Book Antiqua" panose="02040602050305030304" pitchFamily="18" charset="0"/>
              </a:rPr>
              <a:t>		print(i);</a:t>
            </a:r>
            <a:br>
              <a:rPr lang="nn-NO" sz="2000" dirty="0">
                <a:solidFill>
                  <a:srgbClr val="000000"/>
                </a:solidFill>
                <a:latin typeface="Book Antiqua" panose="02040602050305030304" pitchFamily="18" charset="0"/>
              </a:rPr>
            </a:br>
            <a:r>
              <a:rPr lang="nn-NO" sz="2000" dirty="0">
                <a:solidFill>
                  <a:srgbClr val="000000"/>
                </a:solidFill>
                <a:latin typeface="Book Antiqua" panose="02040602050305030304" pitchFamily="18" charset="0"/>
              </a:rPr>
              <a:t>		}</a:t>
            </a:r>
          </a:p>
          <a:p>
            <a:pPr marL="0" indent="0" algn="just">
              <a:buNone/>
            </a:pPr>
            <a:endParaRPr lang="en-GB" sz="20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622479" y="343203"/>
            <a:ext cx="10515600" cy="1325563"/>
          </a:xfrm>
        </p:spPr>
        <p:txBody>
          <a:bodyPr>
            <a:normAutofit/>
          </a:bodyPr>
          <a:lstStyle/>
          <a:p>
            <a:r>
              <a:rPr lang="en-US" sz="3600" b="1" dirty="0">
                <a:latin typeface="Book Antiqua" panose="02040602050305030304" pitchFamily="18" charset="0"/>
                <a:cs typeface="Times New Roman" panose="02020603050405020304" pitchFamily="18" charset="0"/>
              </a:rPr>
              <a:t>Ternary Operator in Dart </a:t>
            </a:r>
            <a:r>
              <a:rPr lang="en-US" sz="3600" b="1" dirty="0" smtClean="0">
                <a:latin typeface="Book Antiqua" panose="02040602050305030304" pitchFamily="18" charset="0"/>
                <a:cs typeface="Times New Roman" panose="02020603050405020304" pitchFamily="18" charset="0"/>
              </a:rPr>
              <a:t>&amp; Flutter</a:t>
            </a:r>
            <a:endParaRPr lang="en-GB" sz="3600" b="1"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
        <p:nvSpPr>
          <p:cNvPr id="9" name="Content Placeholder 2"/>
          <p:cNvSpPr>
            <a:spLocks noGrp="1"/>
          </p:cNvSpPr>
          <p:nvPr>
            <p:ph idx="1"/>
          </p:nvPr>
        </p:nvSpPr>
        <p:spPr>
          <a:xfrm>
            <a:off x="838200" y="1825625"/>
            <a:ext cx="10515600" cy="4351338"/>
          </a:xfrm>
        </p:spPr>
        <p:txBody>
          <a:bodyPr>
            <a:normAutofit/>
          </a:bodyPr>
          <a:lstStyle/>
          <a:p>
            <a:pPr algn="just"/>
            <a:r>
              <a:rPr lang="en-US" b="1" dirty="0">
                <a:latin typeface="Book Antiqua" panose="02040602050305030304" pitchFamily="18" charset="0"/>
              </a:rPr>
              <a:t>Syntax</a:t>
            </a:r>
          </a:p>
          <a:p>
            <a:pPr lvl="1" algn="just"/>
            <a:r>
              <a:rPr lang="en-US" dirty="0" smtClean="0">
                <a:solidFill>
                  <a:srgbClr val="000000"/>
                </a:solidFill>
                <a:latin typeface="Book Antiqua" panose="02040602050305030304" pitchFamily="18" charset="0"/>
              </a:rPr>
              <a:t>Condition </a:t>
            </a:r>
            <a:r>
              <a:rPr lang="en-US" dirty="0" smtClean="0">
                <a:solidFill>
                  <a:srgbClr val="666600"/>
                </a:solidFill>
                <a:latin typeface="Book Antiqua" panose="02040602050305030304" pitchFamily="18" charset="0"/>
              </a:rPr>
              <a:t>?</a:t>
            </a:r>
            <a:r>
              <a:rPr lang="en-US" dirty="0" smtClean="0">
                <a:solidFill>
                  <a:srgbClr val="000000"/>
                </a:solidFill>
                <a:latin typeface="Book Antiqua" panose="02040602050305030304" pitchFamily="18" charset="0"/>
              </a:rPr>
              <a:t> </a:t>
            </a:r>
            <a:r>
              <a:rPr lang="en-US" dirty="0" err="1">
                <a:solidFill>
                  <a:srgbClr val="000000"/>
                </a:solidFill>
                <a:latin typeface="Book Antiqua" panose="02040602050305030304" pitchFamily="18" charset="0"/>
              </a:rPr>
              <a:t>exprIfTrue</a:t>
            </a:r>
            <a:r>
              <a:rPr lang="en-US" dirty="0">
                <a:solidFill>
                  <a:srgbClr val="000000"/>
                </a:solidFill>
                <a:latin typeface="Book Antiqua" panose="02040602050305030304" pitchFamily="18" charset="0"/>
              </a:rPr>
              <a:t> </a:t>
            </a:r>
            <a:r>
              <a:rPr lang="en-US" dirty="0">
                <a:solidFill>
                  <a:srgbClr val="666600"/>
                </a:solidFill>
                <a:latin typeface="Book Antiqua" panose="02040602050305030304" pitchFamily="18" charset="0"/>
              </a:rPr>
              <a:t>:</a:t>
            </a:r>
            <a:r>
              <a:rPr lang="en-US" dirty="0">
                <a:solidFill>
                  <a:srgbClr val="000000"/>
                </a:solidFill>
                <a:latin typeface="Book Antiqua" panose="02040602050305030304" pitchFamily="18" charset="0"/>
              </a:rPr>
              <a:t> </a:t>
            </a:r>
            <a:r>
              <a:rPr lang="en-US" dirty="0" err="1">
                <a:solidFill>
                  <a:srgbClr val="000000"/>
                </a:solidFill>
                <a:latin typeface="Book Antiqua" panose="02040602050305030304" pitchFamily="18" charset="0"/>
              </a:rPr>
              <a:t>exprIfFalse</a:t>
            </a:r>
            <a:endParaRPr lang="en-US" dirty="0">
              <a:solidFill>
                <a:srgbClr val="000000"/>
              </a:solidFill>
              <a:latin typeface="Book Antiqua" panose="02040602050305030304" pitchFamily="18" charset="0"/>
            </a:endParaRPr>
          </a:p>
          <a:p>
            <a:pPr lvl="1" algn="just"/>
            <a:endParaRPr lang="en-US" dirty="0">
              <a:solidFill>
                <a:srgbClr val="000000"/>
              </a:solidFill>
              <a:latin typeface="Book Antiqua" panose="02040602050305030304" pitchFamily="18" charset="0"/>
            </a:endParaRPr>
          </a:p>
          <a:p>
            <a:pPr algn="just"/>
            <a:r>
              <a:rPr lang="en-US" b="1" dirty="0">
                <a:solidFill>
                  <a:srgbClr val="000000"/>
                </a:solidFill>
                <a:latin typeface="Book Antiqua" panose="02040602050305030304" pitchFamily="18" charset="0"/>
              </a:rPr>
              <a:t>Example</a:t>
            </a:r>
          </a:p>
          <a:p>
            <a:pPr marL="324000" lvl="1" indent="0" algn="just">
              <a:buNone/>
            </a:pPr>
            <a:r>
              <a:rPr lang="en-US" dirty="0">
                <a:latin typeface="Book Antiqua" panose="02040602050305030304" pitchFamily="18" charset="0"/>
              </a:rPr>
              <a:t>String message(</a:t>
            </a:r>
            <a:r>
              <a:rPr lang="en-US" dirty="0" err="1">
                <a:latin typeface="Book Antiqua" panose="02040602050305030304" pitchFamily="18" charset="0"/>
              </a:rPr>
              <a:t>bool</a:t>
            </a:r>
            <a:r>
              <a:rPr lang="en-US" dirty="0">
                <a:latin typeface="Book Antiqua" panose="02040602050305030304" pitchFamily="18" charset="0"/>
              </a:rPr>
              <a:t> </a:t>
            </a:r>
            <a:r>
              <a:rPr lang="en-US" dirty="0" err="1">
                <a:latin typeface="Book Antiqua" panose="02040602050305030304" pitchFamily="18" charset="0"/>
              </a:rPr>
              <a:t>isValid</a:t>
            </a:r>
            <a:r>
              <a:rPr lang="en-US" dirty="0">
                <a:latin typeface="Book Antiqua" panose="02040602050305030304" pitchFamily="18" charset="0"/>
              </a:rPr>
              <a:t>) {</a:t>
            </a:r>
          </a:p>
          <a:p>
            <a:pPr marL="324000" lvl="1" indent="0" algn="just">
              <a:buNone/>
            </a:pPr>
            <a:r>
              <a:rPr lang="en-US" dirty="0">
                <a:latin typeface="Book Antiqua" panose="02040602050305030304" pitchFamily="18" charset="0"/>
              </a:rPr>
              <a:t>  return </a:t>
            </a:r>
            <a:r>
              <a:rPr lang="en-US" dirty="0" err="1">
                <a:latin typeface="Book Antiqua" panose="02040602050305030304" pitchFamily="18" charset="0"/>
              </a:rPr>
              <a:t>isValid</a:t>
            </a:r>
            <a:r>
              <a:rPr lang="en-US" dirty="0">
                <a:latin typeface="Book Antiqua" panose="02040602050305030304" pitchFamily="18" charset="0"/>
              </a:rPr>
              <a:t> ? 'This is valid' : 'This is not valid';</a:t>
            </a:r>
          </a:p>
          <a:p>
            <a:pPr marL="324000" lvl="1" indent="0" algn="just">
              <a:buNone/>
            </a:pPr>
            <a:r>
              <a:rPr lang="en-US" dirty="0" smtClean="0">
                <a:latin typeface="Book Antiqua" panose="02040602050305030304" pitchFamily="18" charset="0"/>
              </a:rPr>
              <a:t>}</a:t>
            </a:r>
            <a:endParaRPr lang="x-none" dirty="0">
              <a:latin typeface="Book Antiqua" panose="02040602050305030304" pitchFamily="18" charset="0"/>
            </a:endParaRPr>
          </a:p>
        </p:txBody>
      </p:sp>
    </p:spTree>
    <p:extLst>
      <p:ext uri="{BB962C8B-B14F-4D97-AF65-F5344CB8AC3E}">
        <p14:creationId xmlns:p14="http://schemas.microsoft.com/office/powerpoint/2010/main" val="244727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133881" y="433955"/>
            <a:ext cx="10515600" cy="1325563"/>
          </a:xfrm>
        </p:spPr>
        <p:txBody>
          <a:bodyPr>
            <a:normAutofit/>
          </a:bodyPr>
          <a:lstStyle/>
          <a:p>
            <a:r>
              <a:rPr lang="en-US" sz="4000" b="1" dirty="0">
                <a:latin typeface="Book Antiqua" panose="02040602050305030304" pitchFamily="18" charset="0"/>
                <a:cs typeface="Times New Roman" panose="02020603050405020304" pitchFamily="18" charset="0"/>
              </a:rPr>
              <a:t>Functions</a:t>
            </a:r>
            <a:endParaRPr lang="en-GB" sz="4000" b="1" dirty="0">
              <a:latin typeface="Book Antiqua" panose="02040602050305030304" pitchFamily="18" charset="0"/>
              <a:cs typeface="Times New Roman" panose="02020603050405020304" pitchFamily="18" charset="0"/>
            </a:endParaRPr>
          </a:p>
        </p:txBody>
      </p:sp>
      <p:sp>
        <p:nvSpPr>
          <p:cNvPr id="9" name="Content Placeholder 8"/>
          <p:cNvSpPr>
            <a:spLocks noGrp="1"/>
          </p:cNvSpPr>
          <p:nvPr>
            <p:ph idx="1"/>
          </p:nvPr>
        </p:nvSpPr>
        <p:spPr>
          <a:xfrm>
            <a:off x="1292630" y="1882795"/>
            <a:ext cx="8787151" cy="4351338"/>
          </a:xfrm>
        </p:spPr>
        <p:txBody>
          <a:bodyPr>
            <a:noAutofit/>
          </a:bodyPr>
          <a:lstStyle/>
          <a:p>
            <a:pPr marL="0" indent="0">
              <a:lnSpc>
                <a:spcPct val="100000"/>
              </a:lnSpc>
              <a:spcBef>
                <a:spcPts val="0"/>
              </a:spcBef>
              <a:spcAft>
                <a:spcPts val="800"/>
              </a:spcAft>
              <a:buSzPts val="1000"/>
              <a:buNone/>
            </a:pPr>
            <a:r>
              <a:rPr lang="en-US" sz="2000" dirty="0">
                <a:solidFill>
                  <a:srgbClr val="000000"/>
                </a:solidFill>
                <a:latin typeface="Book Antiqua" panose="02040602050305030304" pitchFamily="18" charset="0"/>
              </a:rPr>
              <a:t>A function is a group of statements that together performs a specific task. Let us look into a simple function in Dart as shown here:</a:t>
            </a:r>
            <a:r>
              <a:rPr lang="en-US" sz="2000" dirty="0">
                <a:latin typeface="Book Antiqua" panose="02040602050305030304" pitchFamily="18" charset="0"/>
              </a:rPr>
              <a:t> </a:t>
            </a:r>
            <a:br>
              <a:rPr lang="en-US" sz="2000" dirty="0">
                <a:latin typeface="Book Antiqua" panose="02040602050305030304" pitchFamily="18" charset="0"/>
              </a:rPr>
            </a:br>
            <a:r>
              <a:rPr lang="en-US" sz="2000" dirty="0">
                <a:solidFill>
                  <a:srgbClr val="000000"/>
                </a:solidFill>
                <a:latin typeface="Book Antiqua" panose="02040602050305030304" pitchFamily="18" charset="0"/>
              </a:rPr>
              <a:t>void main() {</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		add(3,4);</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void add(</a:t>
            </a:r>
            <a:r>
              <a:rPr lang="en-US" sz="2000" dirty="0" err="1">
                <a:solidFill>
                  <a:srgbClr val="000000"/>
                </a:solidFill>
                <a:latin typeface="Book Antiqua" panose="02040602050305030304" pitchFamily="18" charset="0"/>
              </a:rPr>
              <a:t>int</a:t>
            </a:r>
            <a:r>
              <a:rPr lang="en-US" sz="2000" dirty="0">
                <a:solidFill>
                  <a:srgbClr val="000000"/>
                </a:solidFill>
                <a:latin typeface="Book Antiqua" panose="02040602050305030304" pitchFamily="18" charset="0"/>
              </a:rPr>
              <a:t> </a:t>
            </a:r>
            <a:r>
              <a:rPr lang="en-US" sz="2000" dirty="0" err="1">
                <a:solidFill>
                  <a:srgbClr val="000000"/>
                </a:solidFill>
                <a:latin typeface="Book Antiqua" panose="02040602050305030304" pitchFamily="18" charset="0"/>
              </a:rPr>
              <a:t>a,int</a:t>
            </a:r>
            <a:r>
              <a:rPr lang="en-US" sz="2000" dirty="0">
                <a:solidFill>
                  <a:srgbClr val="000000"/>
                </a:solidFill>
                <a:latin typeface="Book Antiqua" panose="02040602050305030304" pitchFamily="18" charset="0"/>
              </a:rPr>
              <a:t> b) {</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		</a:t>
            </a:r>
            <a:r>
              <a:rPr lang="en-US" sz="2000" dirty="0" err="1">
                <a:solidFill>
                  <a:srgbClr val="000000"/>
                </a:solidFill>
                <a:latin typeface="Book Antiqua" panose="02040602050305030304" pitchFamily="18" charset="0"/>
              </a:rPr>
              <a:t>int</a:t>
            </a:r>
            <a:r>
              <a:rPr lang="en-US" sz="2000" dirty="0">
                <a:solidFill>
                  <a:srgbClr val="000000"/>
                </a:solidFill>
                <a:latin typeface="Book Antiqua" panose="02040602050305030304" pitchFamily="18" charset="0"/>
              </a:rPr>
              <a:t> c;</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		c=</a:t>
            </a:r>
            <a:r>
              <a:rPr lang="en-US" sz="2000" dirty="0" err="1">
                <a:solidFill>
                  <a:srgbClr val="000000"/>
                </a:solidFill>
                <a:latin typeface="Book Antiqua" panose="02040602050305030304" pitchFamily="18" charset="0"/>
              </a:rPr>
              <a:t>a+b</a:t>
            </a:r>
            <a:r>
              <a:rPr lang="en-US" sz="2000" dirty="0">
                <a:solidFill>
                  <a:srgbClr val="000000"/>
                </a:solidFill>
                <a:latin typeface="Book Antiqua" panose="02040602050305030304" pitchFamily="18" charset="0"/>
              </a:rPr>
              <a:t>;</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		print(c);</a:t>
            </a:r>
            <a:br>
              <a:rPr lang="en-US" sz="2000" dirty="0">
                <a:solidFill>
                  <a:srgbClr val="000000"/>
                </a:solidFill>
                <a:latin typeface="Book Antiqua" panose="02040602050305030304" pitchFamily="18" charset="0"/>
              </a:rPr>
            </a:br>
            <a:r>
              <a:rPr lang="en-US" sz="2000" dirty="0">
                <a:solidFill>
                  <a:srgbClr val="000000"/>
                </a:solidFill>
                <a:latin typeface="Book Antiqua" panose="02040602050305030304" pitchFamily="18" charset="0"/>
              </a:rPr>
              <a:t>}</a:t>
            </a:r>
            <a:r>
              <a:rPr lang="en-US" sz="2000" dirty="0">
                <a:latin typeface="Book Antiqua" panose="02040602050305030304" pitchFamily="18" charset="0"/>
              </a:rPr>
              <a:t> </a:t>
            </a:r>
            <a:endParaRPr lang="en-US" sz="2000" dirty="0" smtClean="0">
              <a:latin typeface="Book Antiqua" panose="02040602050305030304" pitchFamily="18" charset="0"/>
            </a:endParaRPr>
          </a:p>
          <a:p>
            <a:pPr marL="0" indent="0">
              <a:lnSpc>
                <a:spcPct val="100000"/>
              </a:lnSpc>
              <a:spcBef>
                <a:spcPts val="0"/>
              </a:spcBef>
              <a:spcAft>
                <a:spcPts val="800"/>
              </a:spcAft>
              <a:buSzPts val="1000"/>
              <a:buNone/>
            </a:pPr>
            <a:r>
              <a:rPr lang="en-US" sz="2000" dirty="0" smtClean="0">
                <a:solidFill>
                  <a:srgbClr val="000000"/>
                </a:solidFill>
                <a:latin typeface="Book Antiqua" panose="02040602050305030304" pitchFamily="18" charset="0"/>
              </a:rPr>
              <a:t>The </a:t>
            </a:r>
            <a:r>
              <a:rPr lang="en-US" sz="2000" dirty="0">
                <a:solidFill>
                  <a:srgbClr val="000000"/>
                </a:solidFill>
                <a:latin typeface="Book Antiqua" panose="02040602050305030304" pitchFamily="18" charset="0"/>
              </a:rPr>
              <a:t>above </a:t>
            </a:r>
            <a:r>
              <a:rPr lang="en-US" sz="2000" dirty="0" smtClean="0">
                <a:solidFill>
                  <a:srgbClr val="000000"/>
                </a:solidFill>
                <a:latin typeface="Book Antiqua" panose="02040602050305030304" pitchFamily="18" charset="0"/>
              </a:rPr>
              <a:t>function </a:t>
            </a:r>
            <a:r>
              <a:rPr lang="en-US" sz="2000" dirty="0">
                <a:solidFill>
                  <a:srgbClr val="000000"/>
                </a:solidFill>
                <a:latin typeface="Book Antiqua" panose="02040602050305030304" pitchFamily="18" charset="0"/>
              </a:rPr>
              <a:t>adds two values and produces 7 as the output</a:t>
            </a:r>
            <a:r>
              <a:rPr lang="en-US" sz="2000" dirty="0">
                <a:latin typeface="Book Antiqua" panose="02040602050305030304" pitchFamily="18" charset="0"/>
              </a:rPr>
              <a:t> </a:t>
            </a:r>
            <a:endParaRPr lang="en-GB" sz="20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0029" y="612531"/>
            <a:ext cx="10515600" cy="1325563"/>
          </a:xfrm>
        </p:spPr>
        <p:txBody>
          <a:bodyPr>
            <a:normAutofit/>
          </a:bodyPr>
          <a:lstStyle/>
          <a:p>
            <a:r>
              <a:rPr lang="en-US" sz="3600" b="1" dirty="0">
                <a:latin typeface="Book Antiqua" panose="02040602050305030304" pitchFamily="18" charset="0"/>
                <a:cs typeface="Times New Roman" panose="02020603050405020304" pitchFamily="18" charset="0"/>
              </a:rPr>
              <a:t>Object Oriented Programming</a:t>
            </a:r>
            <a:endParaRPr lang="en-GB" sz="3600" b="1" dirty="0">
              <a:latin typeface="Book Antiqua" panose="02040602050305030304" pitchFamily="18" charset="0"/>
              <a:cs typeface="Times New Roman" panose="02020603050405020304" pitchFamily="18" charset="0"/>
            </a:endParaRPr>
          </a:p>
        </p:txBody>
      </p:sp>
      <p:sp>
        <p:nvSpPr>
          <p:cNvPr id="4" name="Content Placeholder 3"/>
          <p:cNvSpPr>
            <a:spLocks noGrp="1"/>
          </p:cNvSpPr>
          <p:nvPr>
            <p:ph idx="1"/>
          </p:nvPr>
        </p:nvSpPr>
        <p:spPr>
          <a:xfrm>
            <a:off x="838200" y="1864441"/>
            <a:ext cx="10515600" cy="4267964"/>
          </a:xfrm>
        </p:spPr>
        <p:txBody>
          <a:bodyPr>
            <a:normAutofit/>
          </a:bodyPr>
          <a:lstStyle/>
          <a:p>
            <a:pPr algn="just">
              <a:lnSpc>
                <a:spcPct val="150000"/>
              </a:lnSpc>
              <a:spcBef>
                <a:spcPts val="0"/>
              </a:spcBef>
              <a:spcAft>
                <a:spcPts val="800"/>
              </a:spcAft>
              <a:buSzPct val="118000"/>
            </a:pPr>
            <a:r>
              <a:rPr lang="en-US" sz="1800" dirty="0">
                <a:solidFill>
                  <a:srgbClr val="000000"/>
                </a:solidFill>
                <a:latin typeface="Book Antiqua" panose="02040602050305030304" pitchFamily="18" charset="0"/>
              </a:rPr>
              <a:t>Dart is an object-oriented language. It supports object-oriented programming features like Classes, Objects, Inheritance, Polymorphism, Interfaces, and Abstract </a:t>
            </a:r>
            <a:r>
              <a:rPr lang="en-US" sz="1800" dirty="0" smtClean="0">
                <a:solidFill>
                  <a:srgbClr val="000000"/>
                </a:solidFill>
                <a:latin typeface="Book Antiqua" panose="02040602050305030304" pitchFamily="18" charset="0"/>
              </a:rPr>
              <a:t>classes.</a:t>
            </a:r>
          </a:p>
          <a:p>
            <a:pPr>
              <a:lnSpc>
                <a:spcPct val="150000"/>
              </a:lnSpc>
              <a:spcBef>
                <a:spcPts val="0"/>
              </a:spcBef>
              <a:spcAft>
                <a:spcPts val="800"/>
              </a:spcAft>
              <a:buSzPct val="118000"/>
            </a:pPr>
            <a:r>
              <a:rPr lang="en-US" sz="1800" dirty="0" smtClean="0">
                <a:solidFill>
                  <a:srgbClr val="000000"/>
                </a:solidFill>
                <a:latin typeface="Book Antiqua" panose="02040602050305030304" pitchFamily="18" charset="0"/>
              </a:rPr>
              <a:t>A </a:t>
            </a:r>
            <a:r>
              <a:rPr lang="en-US" sz="1800" b="1" dirty="0" smtClean="0">
                <a:solidFill>
                  <a:srgbClr val="000000"/>
                </a:solidFill>
                <a:latin typeface="Book Antiqua" panose="02040602050305030304" pitchFamily="18" charset="0"/>
              </a:rPr>
              <a:t>class</a:t>
            </a:r>
            <a:r>
              <a:rPr lang="en-US" sz="1800" dirty="0" smtClean="0">
                <a:solidFill>
                  <a:srgbClr val="000000"/>
                </a:solidFill>
                <a:latin typeface="Book Antiqua" panose="02040602050305030304" pitchFamily="18" charset="0"/>
              </a:rPr>
              <a:t> is a blueprint for creating objects. A class definition includes the following:</a:t>
            </a:r>
            <a:br>
              <a:rPr lang="en-US" sz="1800" dirty="0" smtClean="0">
                <a:solidFill>
                  <a:srgbClr val="000000"/>
                </a:solidFill>
                <a:latin typeface="Book Antiqua" panose="02040602050305030304" pitchFamily="18" charset="0"/>
              </a:rPr>
            </a:br>
            <a:endParaRPr lang="en-US" sz="1800" dirty="0" smtClean="0">
              <a:solidFill>
                <a:srgbClr val="000000"/>
              </a:solidFill>
              <a:latin typeface="Book Antiqua" panose="02040602050305030304" pitchFamily="18" charset="0"/>
            </a:endParaRPr>
          </a:p>
          <a:p>
            <a:pPr>
              <a:lnSpc>
                <a:spcPct val="150000"/>
              </a:lnSpc>
              <a:spcBef>
                <a:spcPts val="0"/>
              </a:spcBef>
              <a:spcAft>
                <a:spcPts val="800"/>
              </a:spcAft>
              <a:buSzPct val="118000"/>
              <a:buFont typeface="Courier New" panose="02070309020205020404" pitchFamily="49" charset="0"/>
              <a:buChar char="o"/>
            </a:pPr>
            <a:r>
              <a:rPr lang="en-US" sz="1800" dirty="0" smtClean="0">
                <a:solidFill>
                  <a:srgbClr val="000000"/>
                </a:solidFill>
                <a:latin typeface="Book Antiqua" panose="02040602050305030304" pitchFamily="18" charset="0"/>
              </a:rPr>
              <a:t>Fields</a:t>
            </a:r>
          </a:p>
          <a:p>
            <a:pPr>
              <a:lnSpc>
                <a:spcPct val="150000"/>
              </a:lnSpc>
              <a:spcBef>
                <a:spcPts val="0"/>
              </a:spcBef>
              <a:spcAft>
                <a:spcPts val="800"/>
              </a:spcAft>
              <a:buSzPct val="118000"/>
              <a:buFont typeface="Courier New" panose="02070309020205020404" pitchFamily="49" charset="0"/>
              <a:buChar char="o"/>
            </a:pPr>
            <a:r>
              <a:rPr lang="en-US" sz="1800" dirty="0" smtClean="0">
                <a:solidFill>
                  <a:srgbClr val="000000"/>
                </a:solidFill>
                <a:latin typeface="Book Antiqua" panose="02040602050305030304" pitchFamily="18" charset="0"/>
              </a:rPr>
              <a:t>Getters and Setters</a:t>
            </a:r>
            <a:endParaRPr lang="en-US" sz="1800" dirty="0">
              <a:solidFill>
                <a:srgbClr val="000000"/>
              </a:solidFill>
              <a:latin typeface="Book Antiqua" panose="02040602050305030304" pitchFamily="18" charset="0"/>
            </a:endParaRPr>
          </a:p>
          <a:p>
            <a:pPr>
              <a:lnSpc>
                <a:spcPct val="150000"/>
              </a:lnSpc>
              <a:spcBef>
                <a:spcPts val="0"/>
              </a:spcBef>
              <a:spcAft>
                <a:spcPts val="800"/>
              </a:spcAft>
              <a:buSzPct val="118000"/>
              <a:buFont typeface="Courier New" panose="02070309020205020404" pitchFamily="49" charset="0"/>
              <a:buChar char="o"/>
            </a:pPr>
            <a:r>
              <a:rPr lang="en-US" sz="1800" dirty="0" smtClean="0">
                <a:solidFill>
                  <a:srgbClr val="000000"/>
                </a:solidFill>
                <a:latin typeface="Book Antiqua" panose="02040602050305030304" pitchFamily="18" charset="0"/>
              </a:rPr>
              <a:t>Constructors</a:t>
            </a:r>
          </a:p>
          <a:p>
            <a:pPr>
              <a:lnSpc>
                <a:spcPct val="150000"/>
              </a:lnSpc>
              <a:spcBef>
                <a:spcPts val="0"/>
              </a:spcBef>
              <a:spcAft>
                <a:spcPts val="800"/>
              </a:spcAft>
              <a:buSzPct val="118000"/>
              <a:buFont typeface="Courier New" panose="02070309020205020404" pitchFamily="49" charset="0"/>
              <a:buChar char="o"/>
            </a:pPr>
            <a:r>
              <a:rPr lang="en-US" sz="1800" dirty="0" smtClean="0">
                <a:solidFill>
                  <a:srgbClr val="000000"/>
                </a:solidFill>
                <a:latin typeface="Book Antiqua" panose="02040602050305030304" pitchFamily="18" charset="0"/>
              </a:rPr>
              <a:t>Functions</a:t>
            </a:r>
            <a:endParaRPr lang="en-GB" sz="1800"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200" b="1" dirty="0">
                <a:latin typeface="Book Antiqua" panose="02040602050305030304" pitchFamily="18" charset="0"/>
                <a:cs typeface="Times New Roman" panose="02020603050405020304" pitchFamily="18" charset="0"/>
              </a:rPr>
              <a:t>Object Oriented </a:t>
            </a:r>
            <a:r>
              <a:rPr lang="en-US" sz="3200" b="1" dirty="0" smtClean="0">
                <a:latin typeface="Book Antiqua" panose="02040602050305030304" pitchFamily="18" charset="0"/>
                <a:cs typeface="Times New Roman" panose="02020603050405020304" pitchFamily="18" charset="0"/>
              </a:rPr>
              <a:t>Programming cont. . .</a:t>
            </a:r>
            <a:endParaRPr lang="en-GB" sz="3200" dirty="0"/>
          </a:p>
        </p:txBody>
      </p:sp>
      <p:sp>
        <p:nvSpPr>
          <p:cNvPr id="7" name="Content Placeholder 6"/>
          <p:cNvSpPr>
            <a:spLocks noGrp="1"/>
          </p:cNvSpPr>
          <p:nvPr>
            <p:ph idx="1"/>
          </p:nvPr>
        </p:nvSpPr>
        <p:spPr>
          <a:xfrm>
            <a:off x="1018504" y="1406873"/>
            <a:ext cx="6695941" cy="5099907"/>
          </a:xfrm>
        </p:spPr>
        <p:txBody>
          <a:bodyPr>
            <a:noAutofit/>
          </a:bodyPr>
          <a:lstStyle/>
          <a:p>
            <a:pPr marL="0" indent="0" algn="just">
              <a:spcBef>
                <a:spcPts val="0"/>
              </a:spcBef>
              <a:spcAft>
                <a:spcPts val="800"/>
              </a:spcAft>
              <a:buSzPts val="1000"/>
              <a:buNone/>
            </a:pPr>
            <a:r>
              <a:rPr lang="en-US" sz="1800" dirty="0">
                <a:solidFill>
                  <a:srgbClr val="000000"/>
                </a:solidFill>
                <a:latin typeface="Book Antiqua" panose="02040602050305030304" pitchFamily="18" charset="0"/>
              </a:rPr>
              <a:t>Now, let us create a simple class using the above definitions:</a:t>
            </a:r>
            <a:r>
              <a:rPr lang="en-US" sz="1400" dirty="0">
                <a:latin typeface="Book Antiqua" panose="02040602050305030304" pitchFamily="18" charset="0"/>
              </a:rPr>
              <a:t> </a:t>
            </a:r>
            <a:br>
              <a:rPr lang="en-US" sz="1400" dirty="0">
                <a:latin typeface="Book Antiqua" panose="02040602050305030304" pitchFamily="18" charset="0"/>
              </a:rPr>
            </a:br>
            <a:endParaRPr lang="en-US" sz="1400" dirty="0">
              <a:latin typeface="Book Antiqua" panose="02040602050305030304" pitchFamily="18" charset="0"/>
            </a:endParaRPr>
          </a:p>
          <a:p>
            <a:pPr marL="0" indent="0">
              <a:spcBef>
                <a:spcPts val="0"/>
              </a:spcBef>
              <a:spcAft>
                <a:spcPts val="800"/>
              </a:spcAft>
              <a:buSzPts val="1000"/>
              <a:buNone/>
            </a:pPr>
            <a:r>
              <a:rPr lang="en-US" sz="1400" b="1" dirty="0" smtClean="0">
                <a:solidFill>
                  <a:srgbClr val="000000"/>
                </a:solidFill>
                <a:latin typeface="Book Antiqua" panose="02040602050305030304" pitchFamily="18" charset="0"/>
              </a:rPr>
              <a:t>Class Employee </a:t>
            </a:r>
            <a:endParaRPr lang="en-US" sz="1400" b="1" dirty="0">
              <a:solidFill>
                <a:srgbClr val="000000"/>
              </a:solidFill>
              <a:latin typeface="Book Antiqua" panose="02040602050305030304" pitchFamily="18" charset="0"/>
            </a:endParaRPr>
          </a:p>
          <a:p>
            <a:pPr marL="0" indent="0">
              <a:spcBef>
                <a:spcPts val="0"/>
              </a:spcBef>
              <a:spcAft>
                <a:spcPts val="800"/>
              </a:spcAft>
              <a:buSzPts val="1000"/>
              <a:buNone/>
            </a:pPr>
            <a:r>
              <a:rPr lang="en-US" sz="1400" dirty="0">
                <a:solidFill>
                  <a:srgbClr val="000000"/>
                </a:solidFill>
                <a:latin typeface="Book Antiqua" panose="02040602050305030304" pitchFamily="18" charset="0"/>
              </a:rPr>
              <a:t>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String name;</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String get </a:t>
            </a:r>
            <a:r>
              <a:rPr lang="en-US" sz="1400" dirty="0" err="1">
                <a:solidFill>
                  <a:srgbClr val="000000"/>
                </a:solidFill>
                <a:latin typeface="Book Antiqua" panose="02040602050305030304" pitchFamily="18" charset="0"/>
              </a:rPr>
              <a:t>emp_name</a:t>
            </a:r>
            <a:r>
              <a:rPr lang="en-US" sz="1400" dirty="0">
                <a:solidFill>
                  <a:srgbClr val="000000"/>
                </a:solidFill>
                <a:latin typeface="Book Antiqua" panose="02040602050305030304" pitchFamily="18" charset="0"/>
              </a:rPr>
              <a:t> //getter method</a:t>
            </a:r>
          </a:p>
          <a:p>
            <a:pPr marL="0" indent="0">
              <a:spcBef>
                <a:spcPts val="0"/>
              </a:spcBef>
              <a:spcAft>
                <a:spcPts val="800"/>
              </a:spcAft>
              <a:buSzPts val="1000"/>
              <a:buNone/>
            </a:pPr>
            <a:r>
              <a:rPr lang="en-US" sz="1400" dirty="0">
                <a:solidFill>
                  <a:srgbClr val="000000"/>
                </a:solidFill>
                <a:latin typeface="Book Antiqua" panose="02040602050305030304" pitchFamily="18" charset="0"/>
              </a:rPr>
              <a:t>		{   	return name;</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void set </a:t>
            </a:r>
            <a:r>
              <a:rPr lang="en-US" sz="1400" dirty="0" err="1">
                <a:solidFill>
                  <a:srgbClr val="000000"/>
                </a:solidFill>
                <a:latin typeface="Book Antiqua" panose="02040602050305030304" pitchFamily="18" charset="0"/>
              </a:rPr>
              <a:t>emp_name</a:t>
            </a:r>
            <a:r>
              <a:rPr lang="en-US" sz="1400" dirty="0">
                <a:solidFill>
                  <a:srgbClr val="000000"/>
                </a:solidFill>
                <a:latin typeface="Book Antiqua" panose="02040602050305030304" pitchFamily="18" charset="0"/>
              </a:rPr>
              <a:t>(String name) //setter method</a:t>
            </a:r>
          </a:p>
          <a:p>
            <a:pPr marL="0" indent="0">
              <a:spcBef>
                <a:spcPts val="0"/>
              </a:spcBef>
              <a:spcAft>
                <a:spcPts val="800"/>
              </a:spcAft>
              <a:buSzPts val="1000"/>
              <a:buNone/>
            </a:pPr>
            <a:r>
              <a:rPr lang="en-US" sz="1400" dirty="0">
                <a:solidFill>
                  <a:srgbClr val="000000"/>
                </a:solidFill>
                <a:latin typeface="Book Antiqua" panose="02040602050305030304" pitchFamily="18" charset="0"/>
              </a:rPr>
              <a:t>		{	this.name = name;</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t>
            </a:r>
          </a:p>
          <a:p>
            <a:pPr marL="0" indent="0">
              <a:spcBef>
                <a:spcPts val="0"/>
              </a:spcBef>
              <a:spcAft>
                <a:spcPts val="800"/>
              </a:spcAft>
              <a:buSzPts val="1000"/>
              <a:buNone/>
            </a:pPr>
            <a:r>
              <a:rPr lang="en-US" sz="1400" dirty="0">
                <a:solidFill>
                  <a:srgbClr val="000000"/>
                </a:solidFill>
                <a:latin typeface="Book Antiqua" panose="02040602050305030304" pitchFamily="18" charset="0"/>
              </a:rPr>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void result() 	//function definition</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  print(name);</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void main() {</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Employee </a:t>
            </a:r>
            <a:r>
              <a:rPr lang="en-US" sz="1400" dirty="0" err="1">
                <a:solidFill>
                  <a:srgbClr val="000000"/>
                </a:solidFill>
                <a:latin typeface="Book Antiqua" panose="02040602050305030304" pitchFamily="18" charset="0"/>
              </a:rPr>
              <a:t>emp</a:t>
            </a:r>
            <a:r>
              <a:rPr lang="en-US" sz="1400" dirty="0">
                <a:solidFill>
                  <a:srgbClr val="000000"/>
                </a:solidFill>
                <a:latin typeface="Book Antiqua" panose="02040602050305030304" pitchFamily="18" charset="0"/>
              </a:rPr>
              <a:t> = new Employee();</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emp.name="employee1";</a:t>
            </a:r>
            <a:br>
              <a:rPr lang="en-US" sz="1400" dirty="0">
                <a:solidFill>
                  <a:srgbClr val="000000"/>
                </a:solidFill>
                <a:latin typeface="Book Antiqua" panose="02040602050305030304" pitchFamily="18" charset="0"/>
              </a:rPr>
            </a:br>
            <a:r>
              <a:rPr lang="en-US" sz="1400" dirty="0">
                <a:solidFill>
                  <a:srgbClr val="000000"/>
                </a:solidFill>
                <a:latin typeface="Book Antiqua" panose="02040602050305030304" pitchFamily="18" charset="0"/>
              </a:rPr>
              <a:t>	     </a:t>
            </a:r>
            <a:r>
              <a:rPr lang="en-US" sz="1400" dirty="0" err="1">
                <a:solidFill>
                  <a:srgbClr val="000000"/>
                </a:solidFill>
                <a:latin typeface="Book Antiqua" panose="02040602050305030304" pitchFamily="18" charset="0"/>
              </a:rPr>
              <a:t>emp.result</a:t>
            </a:r>
            <a:r>
              <a:rPr lang="en-US" sz="1400" dirty="0">
                <a:solidFill>
                  <a:srgbClr val="000000"/>
                </a:solidFill>
                <a:latin typeface="Book Antiqua" panose="02040602050305030304" pitchFamily="18" charset="0"/>
              </a:rPr>
              <a:t>();</a:t>
            </a:r>
          </a:p>
          <a:p>
            <a:pPr marL="0" indent="0">
              <a:spcBef>
                <a:spcPts val="0"/>
              </a:spcBef>
              <a:spcAft>
                <a:spcPts val="800"/>
              </a:spcAft>
              <a:buSzPts val="1000"/>
              <a:buNone/>
            </a:pPr>
            <a:r>
              <a:rPr lang="en-US" sz="1400" dirty="0">
                <a:solidFill>
                  <a:srgbClr val="000000"/>
                </a:solidFill>
                <a:latin typeface="Book Antiqua" panose="02040602050305030304" pitchFamily="18" charset="0"/>
              </a:rPr>
              <a:t>		}</a:t>
            </a:r>
            <a:endParaRPr lang="en-GB" sz="14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52744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9" name="Content Placeholder 8"/>
          <p:cNvSpPr>
            <a:spLocks noGrp="1"/>
          </p:cNvSpPr>
          <p:nvPr>
            <p:ph idx="1"/>
          </p:nvPr>
        </p:nvSpPr>
        <p:spPr>
          <a:xfrm>
            <a:off x="838200" y="1511908"/>
            <a:ext cx="10515600" cy="4939692"/>
          </a:xfrm>
        </p:spPr>
        <p:txBody>
          <a:bodyPr>
            <a:normAutofit fontScale="85000" lnSpcReduction="20000"/>
          </a:bodyPr>
          <a:lstStyle/>
          <a:p>
            <a:pPr marL="0" indent="0" algn="just">
              <a:lnSpc>
                <a:spcPct val="110000"/>
              </a:lnSpc>
              <a:buNone/>
            </a:pPr>
            <a:r>
              <a:rPr lang="en-US" sz="2600" dirty="0">
                <a:latin typeface="Book Antiqua" panose="02040602050305030304" pitchFamily="18" charset="0"/>
                <a:ea typeface="Verdana" panose="020B0604030504040204" pitchFamily="34" charset="0"/>
                <a:cs typeface="Calibri" panose="020F0502020204030204" pitchFamily="34" charset="0"/>
              </a:rPr>
              <a:t>An </a:t>
            </a:r>
            <a:r>
              <a:rPr lang="en-US" sz="2600" b="1" dirty="0">
                <a:latin typeface="Book Antiqua" panose="02040602050305030304" pitchFamily="18" charset="0"/>
                <a:ea typeface="Verdana" panose="020B0604030504040204" pitchFamily="34" charset="0"/>
                <a:cs typeface="Calibri" panose="020F0502020204030204" pitchFamily="34" charset="0"/>
              </a:rPr>
              <a:t>object</a:t>
            </a:r>
            <a:r>
              <a:rPr lang="en-US" sz="2600" dirty="0">
                <a:latin typeface="Book Antiqua" panose="02040602050305030304" pitchFamily="18" charset="0"/>
                <a:ea typeface="Verdana" panose="020B0604030504040204" pitchFamily="34" charset="0"/>
                <a:cs typeface="Calibri" panose="020F0502020204030204" pitchFamily="34" charset="0"/>
              </a:rPr>
              <a:t> is a real-life entity such as a table, human, car, etc. The object has two characteristics - state and behavior. Let's take an example of a car which has a name, model name, price and behavior moving, stopping, etc. The object-oriented programming offers to identify the state and behavior of the object.</a:t>
            </a:r>
          </a:p>
          <a:p>
            <a:pPr marL="0" indent="0" algn="just">
              <a:lnSpc>
                <a:spcPct val="110000"/>
              </a:lnSpc>
              <a:buNone/>
            </a:pPr>
            <a:r>
              <a:rPr lang="en-US" sz="2600" dirty="0">
                <a:latin typeface="Book Antiqua" panose="02040602050305030304" pitchFamily="18" charset="0"/>
                <a:ea typeface="Verdana" panose="020B0604030504040204" pitchFamily="34" charset="0"/>
                <a:cs typeface="Calibri" panose="020F0502020204030204" pitchFamily="34" charset="0"/>
              </a:rPr>
              <a:t>We can access the class properties by creating an object of that class. In Dart, The object can be 	created by using a new keyword followed by class name. The syntax is given below.</a:t>
            </a:r>
          </a:p>
          <a:p>
            <a:pPr marL="0" indent="0" algn="just">
              <a:lnSpc>
                <a:spcPct val="110000"/>
              </a:lnSpc>
              <a:buNone/>
            </a:pPr>
            <a:r>
              <a:rPr lang="en-US" sz="2600" i="1" dirty="0">
                <a:latin typeface="Book Antiqua" panose="02040602050305030304" pitchFamily="18" charset="0"/>
                <a:ea typeface="Verdana" panose="020B0604030504040204" pitchFamily="34" charset="0"/>
                <a:cs typeface="Calibri" panose="020F0502020204030204" pitchFamily="34" charset="0"/>
              </a:rPr>
              <a:t>	</a:t>
            </a:r>
            <a:r>
              <a:rPr lang="en-US" sz="2600" i="1" dirty="0" err="1">
                <a:latin typeface="Book Antiqua" panose="02040602050305030304" pitchFamily="18" charset="0"/>
                <a:ea typeface="Verdana" panose="020B0604030504040204" pitchFamily="34" charset="0"/>
                <a:cs typeface="Calibri" panose="020F0502020204030204" pitchFamily="34" charset="0"/>
              </a:rPr>
              <a:t>var</a:t>
            </a:r>
            <a:r>
              <a:rPr lang="en-US" sz="2600" i="1" dirty="0">
                <a:latin typeface="Book Antiqua" panose="02040602050305030304" pitchFamily="18" charset="0"/>
                <a:ea typeface="Verdana" panose="020B0604030504040204" pitchFamily="34" charset="0"/>
                <a:cs typeface="Calibri" panose="020F0502020204030204" pitchFamily="34" charset="0"/>
              </a:rPr>
              <a:t> </a:t>
            </a:r>
            <a:r>
              <a:rPr lang="en-US" sz="2600" i="1" dirty="0" err="1">
                <a:latin typeface="Book Antiqua" panose="02040602050305030304" pitchFamily="18" charset="0"/>
                <a:ea typeface="Verdana" panose="020B0604030504040204" pitchFamily="34" charset="0"/>
                <a:cs typeface="Calibri" panose="020F0502020204030204" pitchFamily="34" charset="0"/>
              </a:rPr>
              <a:t>objectName</a:t>
            </a:r>
            <a:r>
              <a:rPr lang="en-US" sz="2600" i="1" dirty="0">
                <a:latin typeface="Book Antiqua" panose="02040602050305030304" pitchFamily="18" charset="0"/>
                <a:ea typeface="Verdana" panose="020B0604030504040204" pitchFamily="34" charset="0"/>
                <a:cs typeface="Calibri" panose="020F0502020204030204" pitchFamily="34" charset="0"/>
              </a:rPr>
              <a:t> = new </a:t>
            </a:r>
            <a:r>
              <a:rPr lang="en-US" sz="2600" i="1" dirty="0" err="1">
                <a:latin typeface="Book Antiqua" panose="02040602050305030304" pitchFamily="18" charset="0"/>
                <a:ea typeface="Verdana" panose="020B0604030504040204" pitchFamily="34" charset="0"/>
                <a:cs typeface="Calibri" panose="020F0502020204030204" pitchFamily="34" charset="0"/>
              </a:rPr>
              <a:t>ClassName</a:t>
            </a:r>
            <a:r>
              <a:rPr lang="en-US" sz="2600" i="1" dirty="0">
                <a:latin typeface="Book Antiqua" panose="02040602050305030304" pitchFamily="18" charset="0"/>
                <a:ea typeface="Verdana" panose="020B0604030504040204" pitchFamily="34" charset="0"/>
                <a:cs typeface="Calibri" panose="020F0502020204030204" pitchFamily="34" charset="0"/>
              </a:rPr>
              <a:t>(&lt;</a:t>
            </a:r>
            <a:r>
              <a:rPr lang="en-US" sz="2600" i="1" dirty="0" err="1">
                <a:latin typeface="Book Antiqua" panose="02040602050305030304" pitchFamily="18" charset="0"/>
                <a:ea typeface="Verdana" panose="020B0604030504040204" pitchFamily="34" charset="0"/>
                <a:cs typeface="Calibri" panose="020F0502020204030204" pitchFamily="34" charset="0"/>
              </a:rPr>
              <a:t>constructor_arguments</a:t>
            </a:r>
            <a:r>
              <a:rPr lang="en-US" sz="2600" i="1" dirty="0">
                <a:latin typeface="Book Antiqua" panose="02040602050305030304" pitchFamily="18" charset="0"/>
                <a:ea typeface="Verdana" panose="020B0604030504040204" pitchFamily="34" charset="0"/>
                <a:cs typeface="Calibri" panose="020F0502020204030204" pitchFamily="34" charset="0"/>
              </a:rPr>
              <a:t>&gt;)  </a:t>
            </a:r>
          </a:p>
          <a:p>
            <a:pPr algn="just">
              <a:lnSpc>
                <a:spcPct val="110000"/>
              </a:lnSpc>
            </a:pPr>
            <a:r>
              <a:rPr lang="en-US" sz="2600" b="1" dirty="0">
                <a:latin typeface="Book Antiqua" panose="02040602050305030304" pitchFamily="18" charset="0"/>
                <a:ea typeface="Verdana" panose="020B0604030504040204" pitchFamily="34" charset="0"/>
                <a:cs typeface="Calibri" panose="020F0502020204030204" pitchFamily="34" charset="0"/>
              </a:rPr>
              <a:t>Inheritance</a:t>
            </a:r>
          </a:p>
          <a:p>
            <a:pPr marL="0" indent="0" algn="just">
              <a:lnSpc>
                <a:spcPct val="110000"/>
              </a:lnSpc>
              <a:buNone/>
            </a:pPr>
            <a:r>
              <a:rPr lang="en-US" sz="2600" dirty="0">
                <a:latin typeface="Book Antiqua" panose="02040602050305030304" pitchFamily="18" charset="0"/>
                <a:ea typeface="Verdana" panose="020B0604030504040204" pitchFamily="34" charset="0"/>
                <a:cs typeface="Calibri" panose="020F0502020204030204" pitchFamily="34" charset="0"/>
              </a:rPr>
              <a:t>	Dart supports inheritance, which is used to create new classes from an existing class. Dart  	provides </a:t>
            </a:r>
            <a:r>
              <a:rPr lang="en-US" sz="2600" b="1" dirty="0">
                <a:latin typeface="Book Antiqua" panose="02040602050305030304" pitchFamily="18" charset="0"/>
                <a:ea typeface="Verdana" panose="020B0604030504040204" pitchFamily="34" charset="0"/>
                <a:cs typeface="Calibri" panose="020F0502020204030204" pitchFamily="34" charset="0"/>
              </a:rPr>
              <a:t>extends</a:t>
            </a:r>
            <a:r>
              <a:rPr lang="en-US" sz="2600" dirty="0">
                <a:latin typeface="Book Antiqua" panose="02040602050305030304" pitchFamily="18" charset="0"/>
                <a:ea typeface="Verdana" panose="020B0604030504040204" pitchFamily="34" charset="0"/>
                <a:cs typeface="Calibri" panose="020F0502020204030204" pitchFamily="34" charset="0"/>
              </a:rPr>
              <a:t> keyword to inherit the properties of parent class in child class. The syntax is 	given below.</a:t>
            </a:r>
          </a:p>
          <a:p>
            <a:pPr marL="0" indent="0" algn="just">
              <a:lnSpc>
                <a:spcPct val="110000"/>
              </a:lnSpc>
              <a:buNone/>
            </a:pPr>
            <a:r>
              <a:rPr lang="en-US" sz="2600" dirty="0">
                <a:latin typeface="Book Antiqua" panose="02040602050305030304" pitchFamily="18" charset="0"/>
                <a:ea typeface="Verdana" panose="020B0604030504040204" pitchFamily="34" charset="0"/>
                <a:cs typeface="Calibri" panose="020F0502020204030204" pitchFamily="34" charset="0"/>
              </a:rPr>
              <a:t>	</a:t>
            </a:r>
            <a:r>
              <a:rPr lang="en-US" sz="2600" i="1" dirty="0">
                <a:latin typeface="Book Antiqua" panose="02040602050305030304" pitchFamily="18" charset="0"/>
                <a:ea typeface="Verdana" panose="020B0604030504040204" pitchFamily="34" charset="0"/>
                <a:cs typeface="Calibri" panose="020F0502020204030204" pitchFamily="34" charset="0"/>
              </a:rPr>
              <a:t>class </a:t>
            </a:r>
            <a:r>
              <a:rPr lang="en-US" sz="2600" i="1" dirty="0" err="1">
                <a:latin typeface="Book Antiqua" panose="02040602050305030304" pitchFamily="18" charset="0"/>
                <a:ea typeface="Verdana" panose="020B0604030504040204" pitchFamily="34" charset="0"/>
                <a:cs typeface="Calibri" panose="020F0502020204030204" pitchFamily="34" charset="0"/>
              </a:rPr>
              <a:t>child_class_name</a:t>
            </a:r>
            <a:r>
              <a:rPr lang="en-US" sz="2600" i="1" dirty="0">
                <a:latin typeface="Book Antiqua" panose="02040602050305030304" pitchFamily="18" charset="0"/>
                <a:ea typeface="Verdana" panose="020B0604030504040204" pitchFamily="34" charset="0"/>
                <a:cs typeface="Calibri" panose="020F0502020204030204" pitchFamily="34" charset="0"/>
              </a:rPr>
              <a:t> extends </a:t>
            </a:r>
            <a:r>
              <a:rPr lang="en-US" sz="2600" i="1" dirty="0" err="1">
                <a:latin typeface="Book Antiqua" panose="02040602050305030304" pitchFamily="18" charset="0"/>
                <a:ea typeface="Verdana" panose="020B0604030504040204" pitchFamily="34" charset="0"/>
                <a:cs typeface="Calibri" panose="020F0502020204030204" pitchFamily="34" charset="0"/>
              </a:rPr>
              <a:t>parent_class_name</a:t>
            </a:r>
            <a:r>
              <a:rPr lang="en-US" i="1" dirty="0">
                <a:latin typeface="Book Antiqua" panose="02040602050305030304" pitchFamily="18" charset="0"/>
                <a:ea typeface="Verdana" panose="020B0604030504040204" pitchFamily="34" charset="0"/>
                <a:cs typeface="Calibri" panose="020F0502020204030204" pitchFamily="34" charset="0"/>
              </a:rPr>
              <a:t>   </a:t>
            </a:r>
          </a:p>
        </p:txBody>
      </p:sp>
      <p:sp>
        <p:nvSpPr>
          <p:cNvPr id="2" name="Footer Placeholder 1"/>
          <p:cNvSpPr>
            <a:spLocks noGrp="1"/>
          </p:cNvSpPr>
          <p:nvPr>
            <p:ph type="ftr" sz="quarter" idx="11"/>
          </p:nvPr>
        </p:nvSpPr>
        <p:spPr/>
        <p:txBody>
          <a:bodyPr/>
          <a:lstStyle/>
          <a:p>
            <a:r>
              <a:rPr lang="en-US" dirty="0"/>
              <a:t>IT Industry-Academia Bridge Program</a:t>
            </a:r>
          </a:p>
        </p:txBody>
      </p:sp>
      <p:sp>
        <p:nvSpPr>
          <p:cNvPr id="10" name="Title 2"/>
          <p:cNvSpPr txBox="1">
            <a:spLocks/>
          </p:cNvSpPr>
          <p:nvPr/>
        </p:nvSpPr>
        <p:spPr>
          <a:xfrm>
            <a:off x="986041" y="3117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Book Antiqua" panose="02040602050305030304" pitchFamily="18" charset="0"/>
                <a:cs typeface="Times New Roman" panose="02020603050405020304" pitchFamily="18" charset="0"/>
              </a:rPr>
              <a:t>Object Oriented Programming cont. . .</a:t>
            </a:r>
            <a:endParaRPr lang="en-GB" sz="3200" dirty="0"/>
          </a:p>
        </p:txBody>
      </p:sp>
    </p:spTree>
    <p:extLst>
      <p:ext uri="{BB962C8B-B14F-4D97-AF65-F5344CB8AC3E}">
        <p14:creationId xmlns:p14="http://schemas.microsoft.com/office/powerpoint/2010/main" val="44874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p:cNvSpPr>
            <a:spLocks noGrp="1"/>
          </p:cNvSpPr>
          <p:nvPr>
            <p:ph idx="1"/>
          </p:nvPr>
        </p:nvSpPr>
        <p:spPr>
          <a:xfrm>
            <a:off x="838200" y="1666989"/>
            <a:ext cx="10515600" cy="4903421"/>
          </a:xfrm>
        </p:spPr>
        <p:txBody>
          <a:bodyPr>
            <a:normAutofit fontScale="70000" lnSpcReduction="20000"/>
          </a:bodyPr>
          <a:lstStyle/>
          <a:p>
            <a:pPr algn="just">
              <a:lnSpc>
                <a:spcPct val="120000"/>
              </a:lnSpc>
            </a:pPr>
            <a:r>
              <a:rPr lang="en-US" b="1" dirty="0">
                <a:latin typeface="Book Antiqua" panose="02040602050305030304" pitchFamily="18" charset="0"/>
                <a:ea typeface="Verdana" panose="020B0604030504040204" pitchFamily="34" charset="0"/>
                <a:cs typeface="Calibri" panose="020F0502020204030204" pitchFamily="34" charset="0"/>
              </a:rPr>
              <a:t>Interfaces</a:t>
            </a:r>
          </a:p>
          <a:p>
            <a:pPr marL="0" indent="0" algn="just">
              <a:lnSpc>
                <a:spcPct val="120000"/>
              </a:lnSpc>
              <a:buNone/>
            </a:pPr>
            <a:r>
              <a:rPr lang="en-US" dirty="0">
                <a:latin typeface="Book Antiqua" panose="02040602050305030304" pitchFamily="18" charset="0"/>
                <a:ea typeface="Verdana" panose="020B0604030504040204" pitchFamily="34" charset="0"/>
                <a:cs typeface="Calibri" panose="020F0502020204030204" pitchFamily="34" charset="0"/>
              </a:rPr>
              <a:t>The interface is defined as a blueprint of the class. We can declare methods and variables inside the interface just like the class but in the interface, only an abstract declaration of methods is provided. We can only define the function signature but not its body. Another class can implement the interface. It is basically used for data-hiding.</a:t>
            </a:r>
          </a:p>
          <a:p>
            <a:pPr algn="just">
              <a:lnSpc>
                <a:spcPct val="120000"/>
              </a:lnSpc>
            </a:pPr>
            <a:r>
              <a:rPr lang="en-US" dirty="0">
                <a:latin typeface="Book Antiqua" panose="02040602050305030304" pitchFamily="18" charset="0"/>
                <a:ea typeface="Verdana" panose="020B0604030504040204" pitchFamily="34" charset="0"/>
                <a:cs typeface="Calibri" panose="020F0502020204030204" pitchFamily="34" charset="0"/>
              </a:rPr>
              <a:t>Dart does not have a syntax for declaring interfaces</a:t>
            </a:r>
            <a:r>
              <a:rPr lang="en-US" b="1" dirty="0">
                <a:latin typeface="Book Antiqua" panose="02040602050305030304" pitchFamily="18" charset="0"/>
                <a:ea typeface="Verdana" panose="020B0604030504040204" pitchFamily="34" charset="0"/>
                <a:cs typeface="Calibri" panose="020F0502020204030204" pitchFamily="34" charset="0"/>
              </a:rPr>
              <a:t>. </a:t>
            </a:r>
            <a:endParaRPr lang="en-US" b="1" dirty="0">
              <a:latin typeface="Book Antiqua" panose="02040602050305030304" pitchFamily="18" charset="0"/>
              <a:ea typeface="Verdana" panose="020B0604030504040204" pitchFamily="34" charset="0"/>
              <a:cs typeface="Calibri" panose="020F0502020204030204" pitchFamily="34" charset="0"/>
            </a:endParaRPr>
          </a:p>
          <a:p>
            <a:pPr algn="just">
              <a:lnSpc>
                <a:spcPct val="120000"/>
              </a:lnSpc>
            </a:pPr>
            <a:r>
              <a:rPr lang="en-US" dirty="0" smtClean="0">
                <a:latin typeface="Book Antiqua" panose="02040602050305030304" pitchFamily="18" charset="0"/>
                <a:ea typeface="Verdana" panose="020B0604030504040204" pitchFamily="34" charset="0"/>
                <a:cs typeface="Calibri" panose="020F0502020204030204" pitchFamily="34" charset="0"/>
              </a:rPr>
              <a:t>Class </a:t>
            </a:r>
            <a:r>
              <a:rPr lang="en-US" dirty="0">
                <a:latin typeface="Book Antiqua" panose="02040602050305030304" pitchFamily="18" charset="0"/>
                <a:ea typeface="Verdana" panose="020B0604030504040204" pitchFamily="34" charset="0"/>
                <a:cs typeface="Calibri" panose="020F0502020204030204" pitchFamily="34" charset="0"/>
              </a:rPr>
              <a:t>declarations are themselves interfaces in Dart. </a:t>
            </a:r>
          </a:p>
          <a:p>
            <a:pPr algn="just">
              <a:lnSpc>
                <a:spcPct val="120000"/>
              </a:lnSpc>
            </a:pPr>
            <a:r>
              <a:rPr lang="en-US" b="1" dirty="0">
                <a:latin typeface="Book Antiqua" panose="02040602050305030304" pitchFamily="18" charset="0"/>
                <a:ea typeface="Verdana" panose="020B0604030504040204" pitchFamily="34" charset="0"/>
                <a:cs typeface="Calibri" panose="020F0502020204030204" pitchFamily="34" charset="0"/>
              </a:rPr>
              <a:t>Classes</a:t>
            </a:r>
            <a:r>
              <a:rPr lang="en-US" dirty="0">
                <a:latin typeface="Book Antiqua" panose="02040602050305030304" pitchFamily="18" charset="0"/>
                <a:ea typeface="Verdana" panose="020B0604030504040204" pitchFamily="34" charset="0"/>
                <a:cs typeface="Calibri" panose="020F0502020204030204" pitchFamily="34" charset="0"/>
              </a:rPr>
              <a:t> should use the </a:t>
            </a:r>
            <a:r>
              <a:rPr lang="en-US" b="1" dirty="0">
                <a:latin typeface="Book Antiqua" panose="02040602050305030304" pitchFamily="18" charset="0"/>
                <a:ea typeface="Verdana" panose="020B0604030504040204" pitchFamily="34" charset="0"/>
                <a:cs typeface="Calibri" panose="020F0502020204030204" pitchFamily="34" charset="0"/>
              </a:rPr>
              <a:t>implements</a:t>
            </a:r>
            <a:r>
              <a:rPr lang="en-US" dirty="0">
                <a:latin typeface="Book Antiqua" panose="02040602050305030304" pitchFamily="18" charset="0"/>
                <a:ea typeface="Verdana" panose="020B0604030504040204" pitchFamily="34" charset="0"/>
                <a:cs typeface="Calibri" panose="020F0502020204030204" pitchFamily="34" charset="0"/>
              </a:rPr>
              <a:t> keyword to be able to use an interface.</a:t>
            </a:r>
          </a:p>
          <a:p>
            <a:pPr algn="just">
              <a:lnSpc>
                <a:spcPct val="120000"/>
              </a:lnSpc>
            </a:pPr>
            <a:r>
              <a:rPr lang="en-US" dirty="0">
                <a:latin typeface="Book Antiqua" panose="02040602050305030304" pitchFamily="18" charset="0"/>
                <a:ea typeface="Verdana" panose="020B0604030504040204" pitchFamily="34" charset="0"/>
                <a:cs typeface="Calibri" panose="020F0502020204030204" pitchFamily="34" charset="0"/>
              </a:rPr>
              <a:t> It is mandatory for the implementing class to provide a concrete implementation of all the functions of the implemented interface. In other words, a class must redefine every function in the interface it wishes to implement.</a:t>
            </a:r>
          </a:p>
          <a:p>
            <a:pPr algn="just">
              <a:lnSpc>
                <a:spcPct val="120000"/>
              </a:lnSpc>
            </a:pPr>
            <a:r>
              <a:rPr lang="en-US" dirty="0">
                <a:latin typeface="Book Antiqua" panose="02040602050305030304" pitchFamily="18" charset="0"/>
                <a:ea typeface="Verdana" panose="020B0604030504040204" pitchFamily="34" charset="0"/>
                <a:cs typeface="Calibri" panose="020F0502020204030204" pitchFamily="34" charset="0"/>
              </a:rPr>
              <a:t>Syntax: class identifier implements </a:t>
            </a:r>
            <a:r>
              <a:rPr lang="en-US" dirty="0" err="1">
                <a:latin typeface="Book Antiqua" panose="02040602050305030304" pitchFamily="18" charset="0"/>
                <a:ea typeface="Verdana" panose="020B0604030504040204" pitchFamily="34" charset="0"/>
                <a:cs typeface="Calibri" panose="020F0502020204030204" pitchFamily="34" charset="0"/>
              </a:rPr>
              <a:t>interface_name</a:t>
            </a:r>
            <a:r>
              <a:rPr lang="en-US" dirty="0">
                <a:latin typeface="Book Antiqua" panose="02040602050305030304" pitchFamily="18" charset="0"/>
                <a:ea typeface="Verdana" panose="020B0604030504040204" pitchFamily="34" charset="0"/>
                <a:cs typeface="Calibri" panose="020F0502020204030204" pitchFamily="34" charset="0"/>
              </a:rPr>
              <a:t>.</a:t>
            </a: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12" name="Title 2"/>
          <p:cNvSpPr txBox="1">
            <a:spLocks/>
          </p:cNvSpPr>
          <p:nvPr/>
        </p:nvSpPr>
        <p:spPr>
          <a:xfrm>
            <a:off x="1281722" y="5276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Book Antiqua" panose="02040602050305030304" pitchFamily="18" charset="0"/>
                <a:cs typeface="Times New Roman" panose="02020603050405020304" pitchFamily="18" charset="0"/>
              </a:rPr>
              <a:t>Object Oriented Programming cont. . .</a:t>
            </a:r>
            <a:endParaRPr lang="en-GB" sz="3200" dirty="0"/>
          </a:p>
        </p:txBody>
      </p:sp>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3200" b="1" dirty="0" smtClean="0">
                <a:latin typeface="Book Antiqua" panose="02040602050305030304" pitchFamily="18" charset="0"/>
                <a:cs typeface="Times New Roman" panose="02020603050405020304" pitchFamily="18" charset="0"/>
              </a:rPr>
              <a:t>Example…</a:t>
            </a:r>
            <a:endParaRPr lang="en-GB" sz="3200" b="1" dirty="0">
              <a:latin typeface="Book Antiqua" panose="02040602050305030304" pitchFamily="18" charset="0"/>
              <a:cs typeface="Times New Roman" panose="02020603050405020304" pitchFamily="18" charset="0"/>
            </a:endParaRPr>
          </a:p>
        </p:txBody>
      </p:sp>
      <p:sp>
        <p:nvSpPr>
          <p:cNvPr id="7" name="Content Placeholder 6"/>
          <p:cNvSpPr>
            <a:spLocks noGrp="1"/>
          </p:cNvSpPr>
          <p:nvPr>
            <p:ph idx="1"/>
          </p:nvPr>
        </p:nvSpPr>
        <p:spPr>
          <a:xfrm>
            <a:off x="829081" y="1350783"/>
            <a:ext cx="10515600" cy="4351338"/>
          </a:xfrm>
        </p:spPr>
        <p:txBody>
          <a:bodyPr>
            <a:noAutofit/>
          </a:bodyPr>
          <a:lstStyle/>
          <a:p>
            <a:pPr marL="0" indent="0" algn="just">
              <a:buNone/>
            </a:pPr>
            <a:r>
              <a:rPr lang="en-US" sz="1400" b="1" dirty="0">
                <a:latin typeface="Book Antiqua" panose="02040602050305030304" pitchFamily="18" charset="0"/>
              </a:rPr>
              <a:t>void main() </a:t>
            </a:r>
            <a:r>
              <a:rPr lang="en-US" sz="1400" dirty="0">
                <a:latin typeface="Book Antiqua" panose="02040602050305030304" pitchFamily="18" charset="0"/>
              </a:rPr>
              <a:t>{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ConsolePrinter</a:t>
            </a:r>
            <a:r>
              <a:rPr lang="en-US" sz="1400" dirty="0">
                <a:latin typeface="Book Antiqua" panose="02040602050305030304" pitchFamily="18" charset="0"/>
              </a:rPr>
              <a:t> </a:t>
            </a:r>
            <a:r>
              <a:rPr lang="en-US" sz="1400" dirty="0" err="1">
                <a:latin typeface="Book Antiqua" panose="02040602050305030304" pitchFamily="18" charset="0"/>
              </a:rPr>
              <a:t>cp</a:t>
            </a:r>
            <a:r>
              <a:rPr lang="en-US" sz="1400" dirty="0">
                <a:latin typeface="Book Antiqua" panose="02040602050305030304" pitchFamily="18" charset="0"/>
              </a:rPr>
              <a:t>= new </a:t>
            </a:r>
            <a:r>
              <a:rPr lang="en-US" sz="1400" dirty="0" err="1">
                <a:latin typeface="Book Antiqua" panose="02040602050305030304" pitchFamily="18" charset="0"/>
              </a:rPr>
              <a:t>ConsolePrinter</a:t>
            </a:r>
            <a:r>
              <a:rPr lang="en-US" sz="1400" dirty="0">
                <a:latin typeface="Book Antiqua" panose="02040602050305030304" pitchFamily="18" charset="0"/>
              </a:rPr>
              <a:t>();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cp.print_data</a:t>
            </a:r>
            <a:r>
              <a:rPr lang="en-US" sz="1400" dirty="0">
                <a:latin typeface="Book Antiqua" panose="02040602050305030304" pitchFamily="18" charset="0"/>
              </a:rPr>
              <a:t>(); </a:t>
            </a:r>
          </a:p>
          <a:p>
            <a:pPr marL="0" indent="0" algn="just">
              <a:buNone/>
            </a:pPr>
            <a:r>
              <a:rPr lang="en-US" sz="1400" dirty="0">
                <a:latin typeface="Book Antiqua" panose="02040602050305030304" pitchFamily="18" charset="0"/>
              </a:rPr>
              <a:t>}  </a:t>
            </a:r>
          </a:p>
          <a:p>
            <a:pPr marL="0" indent="0" algn="just">
              <a:buNone/>
            </a:pPr>
            <a:r>
              <a:rPr lang="en-US" sz="1400" b="1" dirty="0">
                <a:latin typeface="Book Antiqua" panose="02040602050305030304" pitchFamily="18" charset="0"/>
              </a:rPr>
              <a:t>class </a:t>
            </a:r>
            <a:r>
              <a:rPr lang="en-US" sz="1400" b="1" dirty="0" err="1">
                <a:latin typeface="Book Antiqua" panose="02040602050305030304" pitchFamily="18" charset="0"/>
              </a:rPr>
              <a:t>Calculate_Total</a:t>
            </a:r>
            <a:r>
              <a:rPr lang="en-US" sz="1400" dirty="0">
                <a:latin typeface="Book Antiqua" panose="02040602050305030304" pitchFamily="18" charset="0"/>
              </a:rPr>
              <a:t> {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int</a:t>
            </a:r>
            <a:r>
              <a:rPr lang="en-US" sz="1400" dirty="0">
                <a:latin typeface="Book Antiqua" panose="02040602050305030304" pitchFamily="18" charset="0"/>
              </a:rPr>
              <a:t> </a:t>
            </a:r>
            <a:r>
              <a:rPr lang="en-US" sz="1400" dirty="0" err="1">
                <a:latin typeface="Book Antiqua" panose="02040602050305030304" pitchFamily="18" charset="0"/>
              </a:rPr>
              <a:t>ret_tot</a:t>
            </a:r>
            <a:r>
              <a:rPr lang="en-US" sz="1400" dirty="0">
                <a:latin typeface="Book Antiqua" panose="02040602050305030304" pitchFamily="18" charset="0"/>
              </a:rPr>
              <a:t>() { } }  </a:t>
            </a:r>
          </a:p>
          <a:p>
            <a:pPr marL="0" indent="0" algn="just">
              <a:buNone/>
            </a:pPr>
            <a:r>
              <a:rPr lang="en-US" sz="1400" b="1" dirty="0">
                <a:latin typeface="Book Antiqua" panose="02040602050305030304" pitchFamily="18" charset="0"/>
              </a:rPr>
              <a:t>class </a:t>
            </a:r>
            <a:r>
              <a:rPr lang="en-US" sz="1400" b="1" dirty="0" err="1">
                <a:latin typeface="Book Antiqua" panose="02040602050305030304" pitchFamily="18" charset="0"/>
              </a:rPr>
              <a:t>Calculate_Discount</a:t>
            </a:r>
            <a:r>
              <a:rPr lang="en-US" sz="1400" dirty="0">
                <a:latin typeface="Book Antiqua" panose="02040602050305030304" pitchFamily="18" charset="0"/>
              </a:rPr>
              <a:t> {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int</a:t>
            </a:r>
            <a:r>
              <a:rPr lang="en-US" sz="1400" dirty="0">
                <a:latin typeface="Book Antiqua" panose="02040602050305030304" pitchFamily="18" charset="0"/>
              </a:rPr>
              <a:t> </a:t>
            </a:r>
            <a:r>
              <a:rPr lang="en-US" sz="1400" dirty="0" err="1">
                <a:latin typeface="Book Antiqua" panose="02040602050305030304" pitchFamily="18" charset="0"/>
              </a:rPr>
              <a:t>ret_dis</a:t>
            </a:r>
            <a:r>
              <a:rPr lang="en-US" sz="1400" dirty="0">
                <a:latin typeface="Book Antiqua" panose="02040602050305030304" pitchFamily="18" charset="0"/>
              </a:rPr>
              <a:t>() { } </a:t>
            </a:r>
          </a:p>
          <a:p>
            <a:pPr marL="0" indent="0" algn="just">
              <a:buNone/>
            </a:pPr>
            <a:r>
              <a:rPr lang="en-US" sz="1400" dirty="0">
                <a:latin typeface="Book Antiqua" panose="02040602050305030304" pitchFamily="18" charset="0"/>
              </a:rPr>
              <a:t>}</a:t>
            </a:r>
            <a:endParaRPr lang="en-US" sz="1400" b="1" dirty="0">
              <a:latin typeface="Book Antiqua" panose="02040602050305030304" pitchFamily="18" charset="0"/>
            </a:endParaRPr>
          </a:p>
          <a:p>
            <a:pPr marL="0" indent="0" algn="just">
              <a:buNone/>
            </a:pPr>
            <a:r>
              <a:rPr lang="en-US" sz="1400" b="1" dirty="0">
                <a:latin typeface="Book Antiqua" panose="02040602050305030304" pitchFamily="18" charset="0"/>
              </a:rPr>
              <a:t>class Calculator  implements </a:t>
            </a:r>
            <a:r>
              <a:rPr lang="en-US" sz="1400" b="1" dirty="0" err="1">
                <a:latin typeface="Book Antiqua" panose="02040602050305030304" pitchFamily="18" charset="0"/>
              </a:rPr>
              <a:t>Calculate_Total</a:t>
            </a:r>
            <a:r>
              <a:rPr lang="en-US" sz="1400" b="1" dirty="0">
                <a:latin typeface="Book Antiqua" panose="02040602050305030304" pitchFamily="18" charset="0"/>
              </a:rPr>
              <a:t>, </a:t>
            </a:r>
            <a:r>
              <a:rPr lang="en-US" sz="1400" b="1" dirty="0" err="1">
                <a:latin typeface="Book Antiqua" panose="02040602050305030304" pitchFamily="18" charset="0"/>
              </a:rPr>
              <a:t>Calculate_Discount</a:t>
            </a:r>
            <a:r>
              <a:rPr lang="en-US" sz="1400" b="1" dirty="0">
                <a:latin typeface="Book Antiqua" panose="02040602050305030304" pitchFamily="18" charset="0"/>
              </a:rPr>
              <a:t> </a:t>
            </a:r>
            <a:r>
              <a:rPr lang="en-US" sz="1400" dirty="0">
                <a:latin typeface="Book Antiqua" panose="02040602050305030304" pitchFamily="18" charset="0"/>
              </a:rPr>
              <a:t>{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int</a:t>
            </a:r>
            <a:r>
              <a:rPr lang="en-US" sz="1400" dirty="0">
                <a:latin typeface="Book Antiqua" panose="02040602050305030304" pitchFamily="18" charset="0"/>
              </a:rPr>
              <a:t> </a:t>
            </a:r>
            <a:r>
              <a:rPr lang="en-US" sz="1400" dirty="0" err="1">
                <a:latin typeface="Book Antiqua" panose="02040602050305030304" pitchFamily="18" charset="0"/>
              </a:rPr>
              <a:t>ret_tot</a:t>
            </a:r>
            <a:r>
              <a:rPr lang="en-US" sz="1400" dirty="0">
                <a:latin typeface="Book Antiqua" panose="02040602050305030304" pitchFamily="18" charset="0"/>
              </a:rPr>
              <a:t>() { </a:t>
            </a:r>
          </a:p>
          <a:p>
            <a:pPr marL="0" indent="0" algn="just">
              <a:buNone/>
            </a:pPr>
            <a:r>
              <a:rPr lang="en-US" sz="1400" dirty="0">
                <a:latin typeface="Book Antiqua" panose="02040602050305030304" pitchFamily="18" charset="0"/>
              </a:rPr>
              <a:t>      return 1000;    } </a:t>
            </a:r>
          </a:p>
          <a:p>
            <a:pPr marL="0" indent="0" algn="just">
              <a:buNone/>
            </a:pPr>
            <a:r>
              <a:rPr lang="en-US" sz="1400" dirty="0">
                <a:latin typeface="Book Antiqua" panose="02040602050305030304" pitchFamily="18" charset="0"/>
              </a:rPr>
              <a:t>   </a:t>
            </a:r>
            <a:r>
              <a:rPr lang="en-US" sz="1400" dirty="0" err="1">
                <a:latin typeface="Book Antiqua" panose="02040602050305030304" pitchFamily="18" charset="0"/>
              </a:rPr>
              <a:t>int</a:t>
            </a:r>
            <a:r>
              <a:rPr lang="en-US" sz="1400" dirty="0">
                <a:latin typeface="Book Antiqua" panose="02040602050305030304" pitchFamily="18" charset="0"/>
              </a:rPr>
              <a:t> </a:t>
            </a:r>
            <a:r>
              <a:rPr lang="en-US" sz="1400" dirty="0" err="1">
                <a:latin typeface="Book Antiqua" panose="02040602050305030304" pitchFamily="18" charset="0"/>
              </a:rPr>
              <a:t>ret_dis</a:t>
            </a:r>
            <a:r>
              <a:rPr lang="en-US" sz="1400" dirty="0">
                <a:latin typeface="Book Antiqua" panose="02040602050305030304" pitchFamily="18" charset="0"/>
              </a:rPr>
              <a:t>() { </a:t>
            </a:r>
          </a:p>
          <a:p>
            <a:pPr marL="0" indent="0" algn="just">
              <a:buNone/>
            </a:pPr>
            <a:r>
              <a:rPr lang="en-US" sz="1400" dirty="0">
                <a:latin typeface="Book Antiqua" panose="02040602050305030304" pitchFamily="18" charset="0"/>
              </a:rPr>
              <a:t>      return 50;    } </a:t>
            </a:r>
          </a:p>
          <a:p>
            <a:pPr marL="0" indent="0" algn="just">
              <a:buNone/>
            </a:pPr>
            <a:r>
              <a:rPr lang="en-US" sz="1400" dirty="0">
                <a:latin typeface="Book Antiqua" panose="02040602050305030304" pitchFamily="18" charset="0"/>
              </a:rPr>
              <a:t>}</a:t>
            </a:r>
          </a:p>
          <a:p>
            <a:pPr marL="0" indent="0" algn="just">
              <a:buNone/>
            </a:pPr>
            <a:endParaRPr lang="en-GB" sz="14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654</Words>
  <Application>Microsoft Office PowerPoint</Application>
  <PresentationFormat>Widescreen</PresentationFormat>
  <Paragraphs>98</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 Antiqua</vt:lpstr>
      <vt:lpstr>Calibri</vt:lpstr>
      <vt:lpstr>Calibri Light</vt:lpstr>
      <vt:lpstr>Courier New</vt:lpstr>
      <vt:lpstr>Times New Roman</vt:lpstr>
      <vt:lpstr>Verdana</vt:lpstr>
      <vt:lpstr>Office Theme</vt:lpstr>
      <vt:lpstr>PowerPoint Presentation</vt:lpstr>
      <vt:lpstr>Decision Making and Loops</vt:lpstr>
      <vt:lpstr>Ternary Operator in Dart &amp; Flutter</vt:lpstr>
      <vt:lpstr>Functions</vt:lpstr>
      <vt:lpstr>Object Oriented Programming</vt:lpstr>
      <vt:lpstr>Object Oriented Programming cont. . .</vt:lpstr>
      <vt:lpstr>PowerPoint Presentation</vt:lpstr>
      <vt:lpstr>PowerPoint Presentation</vt:lpstr>
      <vt:lpstr>Example…</vt:lpstr>
      <vt:lpstr>PowerPoint Presentation</vt:lpstr>
      <vt:lpstr>Enums in Dart and Flutter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Hammad Ahmad</cp:lastModifiedBy>
  <cp:revision>60</cp:revision>
  <dcterms:created xsi:type="dcterms:W3CDTF">2022-04-06T09:07:20Z</dcterms:created>
  <dcterms:modified xsi:type="dcterms:W3CDTF">2022-05-18T08:10:19Z</dcterms:modified>
</cp:coreProperties>
</file>