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62" r:id="rId4"/>
    <p:sldId id="263" r:id="rId5"/>
    <p:sldId id="264" r:id="rId6"/>
    <p:sldId id="265" r:id="rId7"/>
    <p:sldId id="266" r:id="rId8"/>
    <p:sldId id="267" r:id="rId9"/>
    <p:sldId id="268" r:id="rId10"/>
    <p:sldId id="301" r:id="rId11"/>
    <p:sldId id="302" r:id="rId12"/>
    <p:sldId id="303" r:id="rId13"/>
    <p:sldId id="304" r:id="rId14"/>
    <p:sldId id="30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985E"/>
    <a:srgbClr val="0296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FA061F-5945-4858-A547-239B8D0C13AD}" v="56" dt="2022-04-06T12:03:49.5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4" d="100"/>
          <a:sy n="74" d="100"/>
        </p:scale>
        <p:origin x="54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929D73-9A87-44BA-87AF-7C64578B240F}" type="datetimeFigureOut">
              <a:rPr lang="en-US" smtClean="0"/>
              <a:t>5/18/2022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556B15-0856-4121-AAB7-C8F0CBDE875A}" type="slidenum">
              <a:rPr lang="en-US" smtClean="0"/>
              <a:t>‹#›</a:t>
            </a:fld>
            <a:endParaRPr lang="en-US"/>
          </a:p>
        </p:txBody>
      </p:sp>
    </p:spTree>
    <p:extLst>
      <p:ext uri="{BB962C8B-B14F-4D97-AF65-F5344CB8AC3E}">
        <p14:creationId xmlns:p14="http://schemas.microsoft.com/office/powerpoint/2010/main" val="4125801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556B15-0856-4121-AAB7-C8F0CBDE875A}" type="slidenum">
              <a:rPr lang="en-US" smtClean="0"/>
              <a:t>4</a:t>
            </a:fld>
            <a:endParaRPr lang="en-US"/>
          </a:p>
        </p:txBody>
      </p:sp>
    </p:spTree>
    <p:extLst>
      <p:ext uri="{BB962C8B-B14F-4D97-AF65-F5344CB8AC3E}">
        <p14:creationId xmlns:p14="http://schemas.microsoft.com/office/powerpoint/2010/main" val="2299511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556B15-0856-4121-AAB7-C8F0CBDE875A}" type="slidenum">
              <a:rPr lang="en-US" smtClean="0"/>
              <a:t>7</a:t>
            </a:fld>
            <a:endParaRPr lang="en-US"/>
          </a:p>
        </p:txBody>
      </p:sp>
    </p:spTree>
    <p:extLst>
      <p:ext uri="{BB962C8B-B14F-4D97-AF65-F5344CB8AC3E}">
        <p14:creationId xmlns:p14="http://schemas.microsoft.com/office/powerpoint/2010/main" val="4188948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3B86AA8-458E-4A4F-AD13-B0B04124F6C3}" type="datetime1">
              <a:rPr lang="en-US" smtClean="0"/>
              <a:t>5/18/2022</a:t>
            </a:fld>
            <a:endParaRPr lang="en-US"/>
          </a:p>
        </p:txBody>
      </p:sp>
      <p:sp>
        <p:nvSpPr>
          <p:cNvPr id="5" name="Footer Placeholder 4"/>
          <p:cNvSpPr>
            <a:spLocks noGrp="1"/>
          </p:cNvSpPr>
          <p:nvPr>
            <p:ph type="ftr" sz="quarter" idx="11"/>
          </p:nvPr>
        </p:nvSpPr>
        <p:spPr/>
        <p:txBody>
          <a:bodyPr/>
          <a:lstStyle/>
          <a:p>
            <a:r>
              <a:rPr lang="en-US"/>
              <a:t>IT Industry-Academia Bridge Program</a:t>
            </a:r>
          </a:p>
        </p:txBody>
      </p:sp>
      <p:sp>
        <p:nvSpPr>
          <p:cNvPr id="6" name="Slide Number Placeholder 5"/>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17208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92C7A2-8CE1-4A33-83B2-49624AB38BC9}" type="datetime1">
              <a:rPr lang="en-US" smtClean="0"/>
              <a:t>5/18/2022</a:t>
            </a:fld>
            <a:endParaRPr lang="en-US"/>
          </a:p>
        </p:txBody>
      </p:sp>
      <p:sp>
        <p:nvSpPr>
          <p:cNvPr id="5" name="Footer Placeholder 4"/>
          <p:cNvSpPr>
            <a:spLocks noGrp="1"/>
          </p:cNvSpPr>
          <p:nvPr>
            <p:ph type="ftr" sz="quarter" idx="11"/>
          </p:nvPr>
        </p:nvSpPr>
        <p:spPr/>
        <p:txBody>
          <a:bodyPr/>
          <a:lstStyle/>
          <a:p>
            <a:r>
              <a:rPr lang="en-US"/>
              <a:t>IT Industry-Academia Bridge Program</a:t>
            </a:r>
          </a:p>
        </p:txBody>
      </p:sp>
      <p:sp>
        <p:nvSpPr>
          <p:cNvPr id="6" name="Slide Number Placeholder 5"/>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4270678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854C9B-22E6-44DE-9981-73455F6EBED3}" type="datetime1">
              <a:rPr lang="en-US" smtClean="0"/>
              <a:t>5/18/2022</a:t>
            </a:fld>
            <a:endParaRPr lang="en-US"/>
          </a:p>
        </p:txBody>
      </p:sp>
      <p:sp>
        <p:nvSpPr>
          <p:cNvPr id="5" name="Footer Placeholder 4"/>
          <p:cNvSpPr>
            <a:spLocks noGrp="1"/>
          </p:cNvSpPr>
          <p:nvPr>
            <p:ph type="ftr" sz="quarter" idx="11"/>
          </p:nvPr>
        </p:nvSpPr>
        <p:spPr/>
        <p:txBody>
          <a:bodyPr/>
          <a:lstStyle/>
          <a:p>
            <a:r>
              <a:rPr lang="en-US"/>
              <a:t>IT Industry-Academia Bridge Program</a:t>
            </a:r>
          </a:p>
        </p:txBody>
      </p:sp>
      <p:sp>
        <p:nvSpPr>
          <p:cNvPr id="6" name="Slide Number Placeholder 5"/>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3757994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5E3EB9-6B3E-4CC0-A2CB-6B1ED04CBAE1}" type="datetime1">
              <a:rPr lang="en-US" smtClean="0"/>
              <a:t>5/18/2022</a:t>
            </a:fld>
            <a:endParaRPr lang="en-US"/>
          </a:p>
        </p:txBody>
      </p:sp>
      <p:sp>
        <p:nvSpPr>
          <p:cNvPr id="5" name="Footer Placeholder 4"/>
          <p:cNvSpPr>
            <a:spLocks noGrp="1"/>
          </p:cNvSpPr>
          <p:nvPr>
            <p:ph type="ftr" sz="quarter" idx="11"/>
          </p:nvPr>
        </p:nvSpPr>
        <p:spPr/>
        <p:txBody>
          <a:bodyPr/>
          <a:lstStyle/>
          <a:p>
            <a:r>
              <a:rPr lang="en-US"/>
              <a:t>IT Industry-Academia Bridge Program</a:t>
            </a:r>
          </a:p>
        </p:txBody>
      </p:sp>
      <p:sp>
        <p:nvSpPr>
          <p:cNvPr id="6" name="Slide Number Placeholder 5"/>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23877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E772BE-3B88-4448-9D14-22C5EB54937F}" type="datetime1">
              <a:rPr lang="en-US" smtClean="0"/>
              <a:t>5/18/2022</a:t>
            </a:fld>
            <a:endParaRPr lang="en-US"/>
          </a:p>
        </p:txBody>
      </p:sp>
      <p:sp>
        <p:nvSpPr>
          <p:cNvPr id="5" name="Footer Placeholder 4"/>
          <p:cNvSpPr>
            <a:spLocks noGrp="1"/>
          </p:cNvSpPr>
          <p:nvPr>
            <p:ph type="ftr" sz="quarter" idx="11"/>
          </p:nvPr>
        </p:nvSpPr>
        <p:spPr/>
        <p:txBody>
          <a:bodyPr/>
          <a:lstStyle/>
          <a:p>
            <a:r>
              <a:rPr lang="en-US"/>
              <a:t>IT Industry-Academia Bridge Program</a:t>
            </a:r>
          </a:p>
        </p:txBody>
      </p:sp>
      <p:sp>
        <p:nvSpPr>
          <p:cNvPr id="6" name="Slide Number Placeholder 5"/>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3174599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2100554-2FC9-4002-A79E-635AA29674D6}" type="datetime1">
              <a:rPr lang="en-US" smtClean="0"/>
              <a:t>5/18/2022</a:t>
            </a:fld>
            <a:endParaRPr lang="en-US"/>
          </a:p>
        </p:txBody>
      </p:sp>
      <p:sp>
        <p:nvSpPr>
          <p:cNvPr id="6" name="Footer Placeholder 5"/>
          <p:cNvSpPr>
            <a:spLocks noGrp="1"/>
          </p:cNvSpPr>
          <p:nvPr>
            <p:ph type="ftr" sz="quarter" idx="11"/>
          </p:nvPr>
        </p:nvSpPr>
        <p:spPr/>
        <p:txBody>
          <a:bodyPr/>
          <a:lstStyle/>
          <a:p>
            <a:r>
              <a:rPr lang="en-US"/>
              <a:t>IT Industry-Academia Bridge Program</a:t>
            </a:r>
          </a:p>
        </p:txBody>
      </p:sp>
      <p:sp>
        <p:nvSpPr>
          <p:cNvPr id="7" name="Slide Number Placeholder 6"/>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4017857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5A03513-869C-4A96-8299-A1139FD2C595}" type="datetime1">
              <a:rPr lang="en-US" smtClean="0"/>
              <a:t>5/18/2022</a:t>
            </a:fld>
            <a:endParaRPr lang="en-US"/>
          </a:p>
        </p:txBody>
      </p:sp>
      <p:sp>
        <p:nvSpPr>
          <p:cNvPr id="8" name="Footer Placeholder 7"/>
          <p:cNvSpPr>
            <a:spLocks noGrp="1"/>
          </p:cNvSpPr>
          <p:nvPr>
            <p:ph type="ftr" sz="quarter" idx="11"/>
          </p:nvPr>
        </p:nvSpPr>
        <p:spPr/>
        <p:txBody>
          <a:bodyPr/>
          <a:lstStyle/>
          <a:p>
            <a:r>
              <a:rPr lang="en-US"/>
              <a:t>IT Industry-Academia Bridge Program</a:t>
            </a:r>
          </a:p>
        </p:txBody>
      </p:sp>
      <p:sp>
        <p:nvSpPr>
          <p:cNvPr id="9" name="Slide Number Placeholder 8"/>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749068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31D81E-083C-45EE-B807-4E79B9577858}" type="datetime1">
              <a:rPr lang="en-US" smtClean="0"/>
              <a:t>5/18/2022</a:t>
            </a:fld>
            <a:endParaRPr lang="en-US"/>
          </a:p>
        </p:txBody>
      </p:sp>
      <p:sp>
        <p:nvSpPr>
          <p:cNvPr id="4" name="Footer Placeholder 3"/>
          <p:cNvSpPr>
            <a:spLocks noGrp="1"/>
          </p:cNvSpPr>
          <p:nvPr>
            <p:ph type="ftr" sz="quarter" idx="11"/>
          </p:nvPr>
        </p:nvSpPr>
        <p:spPr/>
        <p:txBody>
          <a:bodyPr/>
          <a:lstStyle/>
          <a:p>
            <a:r>
              <a:rPr lang="en-US"/>
              <a:t>IT Industry-Academia Bridge Program</a:t>
            </a:r>
          </a:p>
        </p:txBody>
      </p:sp>
      <p:sp>
        <p:nvSpPr>
          <p:cNvPr id="5" name="Slide Number Placeholder 4"/>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3217094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F81299-554B-48CC-965A-BF4495463D1B}" type="datetime1">
              <a:rPr lang="en-US" smtClean="0"/>
              <a:t>5/18/2022</a:t>
            </a:fld>
            <a:endParaRPr lang="en-US"/>
          </a:p>
        </p:txBody>
      </p:sp>
      <p:sp>
        <p:nvSpPr>
          <p:cNvPr id="3" name="Footer Placeholder 2"/>
          <p:cNvSpPr>
            <a:spLocks noGrp="1"/>
          </p:cNvSpPr>
          <p:nvPr>
            <p:ph type="ftr" sz="quarter" idx="11"/>
          </p:nvPr>
        </p:nvSpPr>
        <p:spPr/>
        <p:txBody>
          <a:bodyPr/>
          <a:lstStyle/>
          <a:p>
            <a:r>
              <a:rPr lang="en-US"/>
              <a:t>IT Industry-Academia Bridge Program</a:t>
            </a:r>
          </a:p>
        </p:txBody>
      </p:sp>
      <p:sp>
        <p:nvSpPr>
          <p:cNvPr id="4" name="Slide Number Placeholder 3"/>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440596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9580748-8DD1-475E-B624-BDEAED64B0BF}" type="datetime1">
              <a:rPr lang="en-US" smtClean="0"/>
              <a:t>5/18/2022</a:t>
            </a:fld>
            <a:endParaRPr lang="en-US"/>
          </a:p>
        </p:txBody>
      </p:sp>
      <p:sp>
        <p:nvSpPr>
          <p:cNvPr id="6" name="Footer Placeholder 5"/>
          <p:cNvSpPr>
            <a:spLocks noGrp="1"/>
          </p:cNvSpPr>
          <p:nvPr>
            <p:ph type="ftr" sz="quarter" idx="11"/>
          </p:nvPr>
        </p:nvSpPr>
        <p:spPr/>
        <p:txBody>
          <a:bodyPr/>
          <a:lstStyle/>
          <a:p>
            <a:r>
              <a:rPr lang="en-US"/>
              <a:t>IT Industry-Academia Bridge Program</a:t>
            </a:r>
          </a:p>
        </p:txBody>
      </p:sp>
      <p:sp>
        <p:nvSpPr>
          <p:cNvPr id="7" name="Slide Number Placeholder 6"/>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1847591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E595C81-ABA7-4EA6-9A2B-7847E819BF33}" type="datetime1">
              <a:rPr lang="en-US" smtClean="0"/>
              <a:t>5/18/2022</a:t>
            </a:fld>
            <a:endParaRPr lang="en-US"/>
          </a:p>
        </p:txBody>
      </p:sp>
      <p:sp>
        <p:nvSpPr>
          <p:cNvPr id="6" name="Footer Placeholder 5"/>
          <p:cNvSpPr>
            <a:spLocks noGrp="1"/>
          </p:cNvSpPr>
          <p:nvPr>
            <p:ph type="ftr" sz="quarter" idx="11"/>
          </p:nvPr>
        </p:nvSpPr>
        <p:spPr/>
        <p:txBody>
          <a:bodyPr/>
          <a:lstStyle/>
          <a:p>
            <a:r>
              <a:rPr lang="en-US"/>
              <a:t>IT Industry-Academia Bridge Program</a:t>
            </a:r>
          </a:p>
        </p:txBody>
      </p:sp>
      <p:sp>
        <p:nvSpPr>
          <p:cNvPr id="7" name="Slide Number Placeholder 6"/>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3362963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937246-9EE9-4ECB-8BB3-D1F347E5C363}" type="datetime1">
              <a:rPr lang="en-US" smtClean="0"/>
              <a:t>5/18/2022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IT Industry-Academia Bridge Program</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6EE78D-3A55-4166-9906-926CAD5E0DCA}" type="slidenum">
              <a:rPr lang="en-US" smtClean="0"/>
              <a:t>‹#›</a:t>
            </a:fld>
            <a:endParaRPr lang="en-US"/>
          </a:p>
        </p:txBody>
      </p:sp>
    </p:spTree>
    <p:extLst>
      <p:ext uri="{BB962C8B-B14F-4D97-AF65-F5344CB8AC3E}">
        <p14:creationId xmlns:p14="http://schemas.microsoft.com/office/powerpoint/2010/main" val="19100154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a:off x="8909538" y="3133898"/>
            <a:ext cx="3375287" cy="3724102"/>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42185" y="5287348"/>
            <a:ext cx="2567353" cy="1027969"/>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48437" y="5434441"/>
            <a:ext cx="1060999" cy="880876"/>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7407" y="5434441"/>
            <a:ext cx="2975931" cy="880876"/>
          </a:xfrm>
          <a:prstGeom prst="rect">
            <a:avLst/>
          </a:prstGeom>
        </p:spPr>
      </p:pic>
      <p:sp>
        <p:nvSpPr>
          <p:cNvPr id="10" name="TextBox 9"/>
          <p:cNvSpPr txBox="1"/>
          <p:nvPr/>
        </p:nvSpPr>
        <p:spPr>
          <a:xfrm>
            <a:off x="1033413" y="2142513"/>
            <a:ext cx="6834554" cy="923330"/>
          </a:xfrm>
          <a:prstGeom prst="rect">
            <a:avLst/>
          </a:prstGeom>
          <a:noFill/>
        </p:spPr>
        <p:txBody>
          <a:bodyPr wrap="square" rtlCol="0">
            <a:spAutoFit/>
          </a:bodyPr>
          <a:lstStyle/>
          <a:p>
            <a:r>
              <a:rPr lang="en-US" sz="5400" b="1" dirty="0">
                <a:latin typeface="Book Antiqua" panose="02040602050305030304" pitchFamily="18" charset="0"/>
              </a:rPr>
              <a:t>Widgets</a:t>
            </a:r>
          </a:p>
        </p:txBody>
      </p:sp>
      <p:sp>
        <p:nvSpPr>
          <p:cNvPr id="2" name="Footer Placeholder 1"/>
          <p:cNvSpPr>
            <a:spLocks noGrp="1"/>
          </p:cNvSpPr>
          <p:nvPr>
            <p:ph type="ftr" sz="quarter" idx="11"/>
          </p:nvPr>
        </p:nvSpPr>
        <p:spPr>
          <a:xfrm>
            <a:off x="4038600" y="6446503"/>
            <a:ext cx="4114800" cy="365125"/>
          </a:xfrm>
        </p:spPr>
        <p:txBody>
          <a:bodyPr/>
          <a:lstStyle/>
          <a:p>
            <a:r>
              <a:rPr lang="en-US"/>
              <a:t>IT Industry-Academia Bridge Program</a:t>
            </a:r>
          </a:p>
        </p:txBody>
      </p:sp>
    </p:spTree>
    <p:extLst>
      <p:ext uri="{BB962C8B-B14F-4D97-AF65-F5344CB8AC3E}">
        <p14:creationId xmlns:p14="http://schemas.microsoft.com/office/powerpoint/2010/main" val="262308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a:off x="10084158" y="4546242"/>
            <a:ext cx="2107842" cy="2311758"/>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3" name="Title 2"/>
          <p:cNvSpPr>
            <a:spLocks noGrp="1"/>
          </p:cNvSpPr>
          <p:nvPr>
            <p:ph type="title"/>
          </p:nvPr>
        </p:nvSpPr>
        <p:spPr>
          <a:xfrm>
            <a:off x="838200" y="186345"/>
            <a:ext cx="10515600" cy="1325563"/>
          </a:xfrm>
        </p:spPr>
        <p:txBody>
          <a:bodyPr>
            <a:normAutofit/>
          </a:bodyPr>
          <a:lstStyle/>
          <a:p>
            <a:r>
              <a:rPr lang="en-US" sz="4000" b="1" dirty="0">
                <a:latin typeface="Book Antiqua" panose="02040602050305030304" pitchFamily="18" charset="0"/>
                <a:ea typeface="+mn-ea"/>
                <a:cs typeface="+mn-cs"/>
              </a:rPr>
              <a:t>Widget Lifecycle</a:t>
            </a:r>
            <a:endParaRPr lang="en-GB" sz="4000" b="1" dirty="0">
              <a:latin typeface="Book Antiqua" panose="02040602050305030304" pitchFamily="18" charset="0"/>
              <a:ea typeface="+mn-ea"/>
              <a:cs typeface="+mn-cs"/>
            </a:endParaRPr>
          </a:p>
        </p:txBody>
      </p:sp>
      <p:sp>
        <p:nvSpPr>
          <p:cNvPr id="7" name="Content Placeholder 6"/>
          <p:cNvSpPr>
            <a:spLocks noGrp="1"/>
          </p:cNvSpPr>
          <p:nvPr>
            <p:ph idx="1"/>
          </p:nvPr>
        </p:nvSpPr>
        <p:spPr>
          <a:xfrm>
            <a:off x="524281" y="1414216"/>
            <a:ext cx="10515600" cy="5135077"/>
          </a:xfrm>
        </p:spPr>
        <p:txBody>
          <a:bodyPr>
            <a:normAutofit/>
          </a:bodyPr>
          <a:lstStyle/>
          <a:p>
            <a:pPr marL="0" indent="0" algn="just">
              <a:lnSpc>
                <a:spcPct val="150000"/>
              </a:lnSpc>
              <a:buNone/>
            </a:pPr>
            <a:r>
              <a:rPr lang="en-US" sz="2000" dirty="0">
                <a:latin typeface="Book Antiqua" panose="02040602050305030304" pitchFamily="18" charset="0"/>
              </a:rPr>
              <a:t>The lifecycle of the Flutter App is the show of how the application will change its State. As we know, Everything in Flutter is a Widget, and Widgets can be</a:t>
            </a:r>
          </a:p>
          <a:p>
            <a:pPr lvl="1"/>
            <a:r>
              <a:rPr lang="en-GB" sz="2000" b="1" dirty="0">
                <a:latin typeface="Book Antiqua" panose="02040602050305030304" pitchFamily="18" charset="0"/>
              </a:rPr>
              <a:t>Stateless Widgets: Stateless Widgets don’t change their state at runtime. To represent a widget in stateless</a:t>
            </a:r>
          </a:p>
          <a:p>
            <a:pPr marL="914400" lvl="2" indent="0">
              <a:buNone/>
            </a:pPr>
            <a:r>
              <a:rPr lang="en-GB" sz="1600" i="1" dirty="0">
                <a:latin typeface="Book Antiqua" panose="02040602050305030304" pitchFamily="18" charset="0"/>
              </a:rPr>
              <a:t>class </a:t>
            </a:r>
            <a:r>
              <a:rPr lang="en-GB" sz="1600" i="1" dirty="0" err="1">
                <a:latin typeface="Book Antiqua" panose="02040602050305030304" pitchFamily="18" charset="0"/>
              </a:rPr>
              <a:t>MyApp</a:t>
            </a:r>
            <a:r>
              <a:rPr lang="en-GB" sz="1600" i="1" dirty="0">
                <a:latin typeface="Book Antiqua" panose="02040602050305030304" pitchFamily="18" charset="0"/>
              </a:rPr>
              <a:t> extends </a:t>
            </a:r>
            <a:r>
              <a:rPr lang="en-GB" sz="1600" i="1" dirty="0" err="1">
                <a:latin typeface="Book Antiqua" panose="02040602050305030304" pitchFamily="18" charset="0"/>
              </a:rPr>
              <a:t>StatelessWidget</a:t>
            </a:r>
            <a:r>
              <a:rPr lang="en-GB" sz="1600" i="1" dirty="0">
                <a:latin typeface="Book Antiqua" panose="02040602050305030304" pitchFamily="18" charset="0"/>
              </a:rPr>
              <a:t> {</a:t>
            </a:r>
            <a:br>
              <a:rPr lang="en-GB" sz="1600" i="1" dirty="0">
                <a:latin typeface="Book Antiqua" panose="02040602050305030304" pitchFamily="18" charset="0"/>
              </a:rPr>
            </a:br>
            <a:r>
              <a:rPr lang="en-GB" sz="1600" i="1" dirty="0">
                <a:latin typeface="Book Antiqua" panose="02040602050305030304" pitchFamily="18" charset="0"/>
              </a:rPr>
              <a:t>@override</a:t>
            </a:r>
            <a:br>
              <a:rPr lang="en-GB" sz="1600" i="1" dirty="0">
                <a:latin typeface="Book Antiqua" panose="02040602050305030304" pitchFamily="18" charset="0"/>
              </a:rPr>
            </a:br>
            <a:r>
              <a:rPr lang="en-GB" sz="1600" i="1" dirty="0">
                <a:latin typeface="Book Antiqua" panose="02040602050305030304" pitchFamily="18" charset="0"/>
              </a:rPr>
              <a:t>Widget build(</a:t>
            </a:r>
            <a:r>
              <a:rPr lang="en-GB" sz="1600" i="1" dirty="0" err="1">
                <a:latin typeface="Book Antiqua" panose="02040602050305030304" pitchFamily="18" charset="0"/>
              </a:rPr>
              <a:t>BuildContext</a:t>
            </a:r>
            <a:r>
              <a:rPr lang="en-GB" sz="1600" i="1" dirty="0">
                <a:latin typeface="Book Antiqua" panose="02040602050305030304" pitchFamily="18" charset="0"/>
              </a:rPr>
              <a:t> context) {</a:t>
            </a:r>
            <a:br>
              <a:rPr lang="en-GB" sz="1600" i="1" dirty="0">
                <a:latin typeface="Book Antiqua" panose="02040602050305030304" pitchFamily="18" charset="0"/>
              </a:rPr>
            </a:br>
            <a:r>
              <a:rPr lang="en-GB" sz="1600" i="1" dirty="0">
                <a:latin typeface="Book Antiqua" panose="02040602050305030304" pitchFamily="18" charset="0"/>
              </a:rPr>
              <a:t>return Container();}}</a:t>
            </a:r>
            <a:endParaRPr lang="en-GB" sz="1800" i="1" dirty="0">
              <a:latin typeface="Book Antiqua" panose="02040602050305030304" pitchFamily="18" charset="0"/>
            </a:endParaRPr>
          </a:p>
          <a:p>
            <a:pPr lvl="1"/>
            <a:r>
              <a:rPr lang="en-GB" sz="2000" b="1" dirty="0">
                <a:latin typeface="Book Antiqua" panose="02040602050305030304" pitchFamily="18" charset="0"/>
              </a:rPr>
              <a:t>Stateful Widgets: Stateless widgets can change their state at runtime. To represent a widget in </a:t>
            </a:r>
            <a:r>
              <a:rPr lang="en-GB" sz="2000" b="1" dirty="0" err="1">
                <a:latin typeface="Book Antiqua" panose="02040602050305030304" pitchFamily="18" charset="0"/>
              </a:rPr>
              <a:t>statefull</a:t>
            </a:r>
            <a:endParaRPr lang="en-GB" sz="2000" b="1" dirty="0">
              <a:latin typeface="Book Antiqua" panose="02040602050305030304" pitchFamily="18" charset="0"/>
            </a:endParaRPr>
          </a:p>
          <a:p>
            <a:pPr marL="914400" lvl="2" indent="0">
              <a:buNone/>
            </a:pPr>
            <a:r>
              <a:rPr lang="en-GB" sz="1600" dirty="0">
                <a:latin typeface="Book Antiqua" panose="02040602050305030304" pitchFamily="18" charset="0"/>
              </a:rPr>
              <a:t>class </a:t>
            </a:r>
            <a:r>
              <a:rPr lang="en-GB" sz="1600" dirty="0" err="1">
                <a:latin typeface="Book Antiqua" panose="02040602050305030304" pitchFamily="18" charset="0"/>
              </a:rPr>
              <a:t>MyApp</a:t>
            </a:r>
            <a:r>
              <a:rPr lang="en-GB" sz="1600" dirty="0">
                <a:latin typeface="Book Antiqua" panose="02040602050305030304" pitchFamily="18" charset="0"/>
              </a:rPr>
              <a:t> extends </a:t>
            </a:r>
            <a:r>
              <a:rPr lang="en-GB" sz="1600" dirty="0" err="1">
                <a:latin typeface="Book Antiqua" panose="02040602050305030304" pitchFamily="18" charset="0"/>
              </a:rPr>
              <a:t>StatefulWidget</a:t>
            </a:r>
            <a:r>
              <a:rPr lang="en-GB" sz="1600" dirty="0">
                <a:latin typeface="Book Antiqua" panose="02040602050305030304" pitchFamily="18" charset="0"/>
              </a:rPr>
              <a:t> {</a:t>
            </a:r>
            <a:br>
              <a:rPr lang="en-GB" sz="1600" dirty="0">
                <a:latin typeface="Book Antiqua" panose="02040602050305030304" pitchFamily="18" charset="0"/>
              </a:rPr>
            </a:br>
            <a:r>
              <a:rPr lang="en-GB" sz="1600" dirty="0">
                <a:latin typeface="Book Antiqua" panose="02040602050305030304" pitchFamily="18" charset="0"/>
              </a:rPr>
              <a:t>@override</a:t>
            </a:r>
            <a:br>
              <a:rPr lang="en-GB" sz="1600" dirty="0">
                <a:latin typeface="Book Antiqua" panose="02040602050305030304" pitchFamily="18" charset="0"/>
              </a:rPr>
            </a:br>
            <a:r>
              <a:rPr lang="en-GB" sz="1600" dirty="0">
                <a:latin typeface="Book Antiqua" panose="02040602050305030304" pitchFamily="18" charset="0"/>
              </a:rPr>
              <a:t>_</a:t>
            </a:r>
            <a:r>
              <a:rPr lang="en-GB" sz="1600" dirty="0" err="1">
                <a:latin typeface="Book Antiqua" panose="02040602050305030304" pitchFamily="18" charset="0"/>
              </a:rPr>
              <a:t>MyAppState</a:t>
            </a:r>
            <a:r>
              <a:rPr lang="en-GB" sz="1600" dirty="0">
                <a:latin typeface="Book Antiqua" panose="02040602050305030304" pitchFamily="18" charset="0"/>
              </a:rPr>
              <a:t> </a:t>
            </a:r>
            <a:r>
              <a:rPr lang="en-GB" sz="1600" dirty="0" err="1">
                <a:latin typeface="Book Antiqua" panose="02040602050305030304" pitchFamily="18" charset="0"/>
              </a:rPr>
              <a:t>createState</a:t>
            </a:r>
            <a:r>
              <a:rPr lang="en-GB" sz="1600" dirty="0">
                <a:latin typeface="Book Antiqua" panose="02040602050305030304" pitchFamily="18" charset="0"/>
              </a:rPr>
              <a:t>() =&gt; _</a:t>
            </a:r>
            <a:r>
              <a:rPr lang="en-GB" sz="1600" dirty="0" err="1">
                <a:latin typeface="Book Antiqua" panose="02040602050305030304" pitchFamily="18" charset="0"/>
              </a:rPr>
              <a:t>MyAppState</a:t>
            </a:r>
            <a:r>
              <a:rPr lang="en-GB" sz="1600" dirty="0">
                <a:latin typeface="Book Antiqua" panose="02040602050305030304" pitchFamily="18" charset="0"/>
              </a:rPr>
              <a:t>();</a:t>
            </a:r>
            <a:br>
              <a:rPr lang="en-GB" sz="1600" dirty="0">
                <a:latin typeface="Book Antiqua" panose="02040602050305030304" pitchFamily="18" charset="0"/>
              </a:rPr>
            </a:br>
            <a:r>
              <a:rPr lang="en-GB" sz="1600" dirty="0">
                <a:latin typeface="Book Antiqua" panose="02040602050305030304" pitchFamily="18" charset="0"/>
              </a:rPr>
              <a:t>}</a:t>
            </a:r>
            <a:br>
              <a:rPr lang="en-GB" sz="1600" dirty="0">
                <a:latin typeface="Book Antiqua" panose="02040602050305030304" pitchFamily="18" charset="0"/>
              </a:rPr>
            </a:br>
            <a:r>
              <a:rPr lang="en-GB" sz="1600" dirty="0">
                <a:latin typeface="Book Antiqua" panose="02040602050305030304" pitchFamily="18" charset="0"/>
              </a:rPr>
              <a:t>class _</a:t>
            </a:r>
            <a:r>
              <a:rPr lang="en-GB" sz="1600" dirty="0" err="1">
                <a:latin typeface="Book Antiqua" panose="02040602050305030304" pitchFamily="18" charset="0"/>
              </a:rPr>
              <a:t>MyAppState</a:t>
            </a:r>
            <a:r>
              <a:rPr lang="en-GB" sz="1600" dirty="0">
                <a:latin typeface="Book Antiqua" panose="02040602050305030304" pitchFamily="18" charset="0"/>
              </a:rPr>
              <a:t> extends State&lt;</a:t>
            </a:r>
            <a:r>
              <a:rPr lang="en-GB" sz="1600" dirty="0" err="1">
                <a:latin typeface="Book Antiqua" panose="02040602050305030304" pitchFamily="18" charset="0"/>
              </a:rPr>
              <a:t>MyApp</a:t>
            </a:r>
            <a:r>
              <a:rPr lang="en-GB" sz="1600" dirty="0">
                <a:latin typeface="Book Antiqua" panose="02040602050305030304" pitchFamily="18" charset="0"/>
              </a:rPr>
              <a:t>&gt; {</a:t>
            </a:r>
            <a:br>
              <a:rPr lang="en-GB" sz="1600" dirty="0">
                <a:latin typeface="Book Antiqua" panose="02040602050305030304" pitchFamily="18" charset="0"/>
              </a:rPr>
            </a:br>
            <a:r>
              <a:rPr lang="en-GB" sz="1600" dirty="0">
                <a:latin typeface="Book Antiqua" panose="02040602050305030304" pitchFamily="18" charset="0"/>
              </a:rPr>
              <a:t>@override</a:t>
            </a:r>
            <a:br>
              <a:rPr lang="en-GB" sz="1600" dirty="0">
                <a:latin typeface="Book Antiqua" panose="02040602050305030304" pitchFamily="18" charset="0"/>
              </a:rPr>
            </a:br>
            <a:r>
              <a:rPr lang="en-GB" sz="1600" dirty="0">
                <a:latin typeface="Book Antiqua" panose="02040602050305030304" pitchFamily="18" charset="0"/>
              </a:rPr>
              <a:t>Widget build(</a:t>
            </a:r>
            <a:r>
              <a:rPr lang="en-GB" sz="1600" dirty="0" err="1">
                <a:latin typeface="Book Antiqua" panose="02040602050305030304" pitchFamily="18" charset="0"/>
              </a:rPr>
              <a:t>BuildContext</a:t>
            </a:r>
            <a:r>
              <a:rPr lang="en-GB" sz="1600" dirty="0">
                <a:latin typeface="Book Antiqua" panose="02040602050305030304" pitchFamily="18" charset="0"/>
              </a:rPr>
              <a:t> context) {</a:t>
            </a:r>
            <a:br>
              <a:rPr lang="en-GB" sz="1600" dirty="0">
                <a:latin typeface="Book Antiqua" panose="02040602050305030304" pitchFamily="18" charset="0"/>
              </a:rPr>
            </a:br>
            <a:r>
              <a:rPr lang="en-GB" sz="1600" dirty="0">
                <a:latin typeface="Book Antiqua" panose="02040602050305030304" pitchFamily="18" charset="0"/>
              </a:rPr>
              <a:t>return Container</a:t>
            </a:r>
            <a:r>
              <a:rPr lang="en-GB" sz="1600" dirty="0" smtClean="0">
                <a:latin typeface="Book Antiqua" panose="02040602050305030304" pitchFamily="18" charset="0"/>
              </a:rPr>
              <a:t>();}}</a:t>
            </a:r>
            <a:endParaRPr lang="en-GB" sz="1600" dirty="0">
              <a:latin typeface="Book Antiqua" panose="02040602050305030304" pitchFamily="18" charset="0"/>
            </a:endParaRPr>
          </a:p>
        </p:txBody>
      </p:sp>
      <p:sp>
        <p:nvSpPr>
          <p:cNvPr id="2" name="Footer Placeholder 1"/>
          <p:cNvSpPr>
            <a:spLocks noGrp="1"/>
          </p:cNvSpPr>
          <p:nvPr>
            <p:ph type="ftr" sz="quarter" idx="11"/>
          </p:nvPr>
        </p:nvSpPr>
        <p:spPr/>
        <p:txBody>
          <a:bodyPr/>
          <a:lstStyle/>
          <a:p>
            <a:r>
              <a:rPr lang="en-US"/>
              <a:t>IT Industry-Academia Bridge Program</a:t>
            </a:r>
          </a:p>
        </p:txBody>
      </p:sp>
    </p:spTree>
    <p:extLst>
      <p:ext uri="{BB962C8B-B14F-4D97-AF65-F5344CB8AC3E}">
        <p14:creationId xmlns:p14="http://schemas.microsoft.com/office/powerpoint/2010/main" val="2043123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a:off x="10084158" y="4546242"/>
            <a:ext cx="2107842" cy="2311758"/>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3" name="Title 2"/>
          <p:cNvSpPr>
            <a:spLocks noGrp="1"/>
          </p:cNvSpPr>
          <p:nvPr>
            <p:ph type="title"/>
          </p:nvPr>
        </p:nvSpPr>
        <p:spPr/>
        <p:txBody>
          <a:bodyPr>
            <a:normAutofit/>
          </a:bodyPr>
          <a:lstStyle/>
          <a:p>
            <a:r>
              <a:rPr lang="en-US" sz="4000" b="1" dirty="0">
                <a:latin typeface="Book Antiqua" panose="02040602050305030304" pitchFamily="18" charset="0"/>
                <a:ea typeface="+mn-ea"/>
                <a:cs typeface="+mn-cs"/>
              </a:rPr>
              <a:t>Stateful Widget Lifecycle</a:t>
            </a:r>
            <a:endParaRPr lang="en-GB" sz="4000" b="1" dirty="0">
              <a:latin typeface="Book Antiqua" panose="02040602050305030304" pitchFamily="18" charset="0"/>
              <a:ea typeface="+mn-ea"/>
              <a:cs typeface="+mn-cs"/>
            </a:endParaRPr>
          </a:p>
        </p:txBody>
      </p:sp>
      <p:sp>
        <p:nvSpPr>
          <p:cNvPr id="7" name="Content Placeholder 6"/>
          <p:cNvSpPr>
            <a:spLocks noGrp="1"/>
          </p:cNvSpPr>
          <p:nvPr>
            <p:ph idx="1"/>
          </p:nvPr>
        </p:nvSpPr>
        <p:spPr>
          <a:xfrm>
            <a:off x="709953" y="1780441"/>
            <a:ext cx="6386848" cy="4758471"/>
          </a:xfrm>
        </p:spPr>
        <p:txBody>
          <a:bodyPr>
            <a:normAutofit fontScale="92500" lnSpcReduction="10000"/>
          </a:bodyPr>
          <a:lstStyle/>
          <a:p>
            <a:pPr algn="just"/>
            <a:r>
              <a:rPr lang="en-US" sz="2000" b="1" dirty="0" err="1">
                <a:latin typeface="Book Antiqua" panose="02040602050305030304" pitchFamily="18" charset="0"/>
              </a:rPr>
              <a:t>createState</a:t>
            </a:r>
            <a:r>
              <a:rPr lang="en-US" sz="2000" b="1" dirty="0">
                <a:latin typeface="Book Antiqua" panose="02040602050305030304" pitchFamily="18" charset="0"/>
              </a:rPr>
              <a:t>:</a:t>
            </a:r>
            <a:r>
              <a:rPr lang="en-US" sz="2000" dirty="0">
                <a:latin typeface="Book Antiqua" panose="02040602050305030304" pitchFamily="18" charset="0"/>
              </a:rPr>
              <a:t> When the Framework is instructed to build a </a:t>
            </a:r>
            <a:r>
              <a:rPr lang="en-US" sz="2000" dirty="0" err="1">
                <a:latin typeface="Book Antiqua" panose="02040602050305030304" pitchFamily="18" charset="0"/>
              </a:rPr>
              <a:t>StatefulWidget</a:t>
            </a:r>
            <a:r>
              <a:rPr lang="en-US" sz="2000" dirty="0">
                <a:latin typeface="Book Antiqua" panose="02040602050305030304" pitchFamily="18" charset="0"/>
              </a:rPr>
              <a:t>, it immediately calls </a:t>
            </a:r>
            <a:r>
              <a:rPr lang="en-US" sz="2000" dirty="0" err="1">
                <a:latin typeface="Book Antiqua" panose="02040602050305030304" pitchFamily="18" charset="0"/>
              </a:rPr>
              <a:t>createState</a:t>
            </a:r>
            <a:r>
              <a:rPr lang="en-US" sz="2000" dirty="0" smtClean="0">
                <a:latin typeface="Book Antiqua" panose="02040602050305030304" pitchFamily="18" charset="0"/>
              </a:rPr>
              <a:t>(). </a:t>
            </a:r>
          </a:p>
          <a:p>
            <a:pPr marL="0" indent="0" algn="just">
              <a:buNone/>
            </a:pPr>
            <a:endParaRPr lang="en-US" sz="2000" dirty="0">
              <a:latin typeface="Book Antiqua" panose="02040602050305030304" pitchFamily="18" charset="0"/>
            </a:endParaRPr>
          </a:p>
          <a:p>
            <a:pPr algn="just"/>
            <a:r>
              <a:rPr lang="en-US" sz="2000" b="1" dirty="0" err="1">
                <a:latin typeface="Book Antiqua" panose="02040602050305030304" pitchFamily="18" charset="0"/>
              </a:rPr>
              <a:t>initState</a:t>
            </a:r>
            <a:r>
              <a:rPr lang="en-US" sz="2000" b="1" dirty="0">
                <a:latin typeface="Book Antiqua" panose="02040602050305030304" pitchFamily="18" charset="0"/>
              </a:rPr>
              <a:t>():</a:t>
            </a:r>
            <a:r>
              <a:rPr lang="en-US" sz="2000" dirty="0">
                <a:latin typeface="Book Antiqua" panose="02040602050305030304" pitchFamily="18" charset="0"/>
              </a:rPr>
              <a:t> Called when this object is inserted into the tree. It is called only once in widget life. Here you can do some initialization, such as initialization State variables</a:t>
            </a:r>
            <a:r>
              <a:rPr lang="en-US" sz="2000" dirty="0" smtClean="0">
                <a:latin typeface="Book Antiqua" panose="02040602050305030304" pitchFamily="18" charset="0"/>
              </a:rPr>
              <a:t>.</a:t>
            </a:r>
          </a:p>
          <a:p>
            <a:pPr marL="0" indent="0" algn="just">
              <a:buNone/>
            </a:pPr>
            <a:endParaRPr lang="en-US" sz="2000" dirty="0">
              <a:latin typeface="Book Antiqua" panose="02040602050305030304" pitchFamily="18" charset="0"/>
            </a:endParaRPr>
          </a:p>
          <a:p>
            <a:pPr algn="just"/>
            <a:r>
              <a:rPr lang="en-US" sz="2000" b="1" dirty="0" err="1">
                <a:latin typeface="Book Antiqua" panose="02040602050305030304" pitchFamily="18" charset="0"/>
              </a:rPr>
              <a:t>didUpdateWidget</a:t>
            </a:r>
            <a:r>
              <a:rPr lang="en-US" sz="2000" b="1" dirty="0">
                <a:latin typeface="Book Antiqua" panose="02040602050305030304" pitchFamily="18" charset="0"/>
              </a:rPr>
              <a:t>():</a:t>
            </a:r>
            <a:r>
              <a:rPr lang="en-US" sz="2000" dirty="0">
                <a:latin typeface="Book Antiqua" panose="02040602050305030304" pitchFamily="18" charset="0"/>
              </a:rPr>
              <a:t> Called whenever the widget configuration </a:t>
            </a:r>
            <a:r>
              <a:rPr lang="en-US" sz="2000" dirty="0" smtClean="0">
                <a:latin typeface="Book Antiqua" panose="02040602050305030304" pitchFamily="18" charset="0"/>
              </a:rPr>
              <a:t>changes</a:t>
            </a:r>
          </a:p>
          <a:p>
            <a:pPr marL="0" indent="0" algn="just">
              <a:buNone/>
            </a:pPr>
            <a:endParaRPr lang="en-US" sz="2000" dirty="0">
              <a:latin typeface="Book Antiqua" panose="02040602050305030304" pitchFamily="18" charset="0"/>
            </a:endParaRPr>
          </a:p>
          <a:p>
            <a:pPr algn="just"/>
            <a:r>
              <a:rPr lang="en-US" sz="2000" b="1" dirty="0" err="1">
                <a:latin typeface="Book Antiqua" panose="02040602050305030304" pitchFamily="18" charset="0"/>
              </a:rPr>
              <a:t>setState</a:t>
            </a:r>
            <a:r>
              <a:rPr lang="en-US" sz="2000" b="1" dirty="0">
                <a:latin typeface="Book Antiqua" panose="02040602050305030304" pitchFamily="18" charset="0"/>
              </a:rPr>
              <a:t>():</a:t>
            </a:r>
            <a:r>
              <a:rPr lang="en-US" sz="2000" dirty="0">
                <a:latin typeface="Book Antiqua" panose="02040602050305030304" pitchFamily="18" charset="0"/>
              </a:rPr>
              <a:t> called often from the Flutter framework itself and from the developer. </a:t>
            </a:r>
          </a:p>
          <a:p>
            <a:pPr algn="just"/>
            <a:r>
              <a:rPr lang="en-US" sz="2000" b="1" dirty="0">
                <a:latin typeface="Book Antiqua" panose="02040602050305030304" pitchFamily="18" charset="0"/>
              </a:rPr>
              <a:t>build:</a:t>
            </a:r>
            <a:r>
              <a:rPr lang="en-US" sz="2000" dirty="0">
                <a:latin typeface="Book Antiqua" panose="02040602050305030304" pitchFamily="18" charset="0"/>
              </a:rPr>
              <a:t> This is the main function and is called each time when we need to render the UI Widgets on the screen </a:t>
            </a:r>
            <a:endParaRPr lang="en-GB" sz="2000" dirty="0">
              <a:latin typeface="Book Antiqua" panose="02040602050305030304" pitchFamily="18" charset="0"/>
            </a:endParaRPr>
          </a:p>
        </p:txBody>
      </p:sp>
      <p:sp>
        <p:nvSpPr>
          <p:cNvPr id="2" name="Footer Placeholder 1"/>
          <p:cNvSpPr>
            <a:spLocks noGrp="1"/>
          </p:cNvSpPr>
          <p:nvPr>
            <p:ph type="ftr" sz="quarter" idx="11"/>
          </p:nvPr>
        </p:nvSpPr>
        <p:spPr/>
        <p:txBody>
          <a:bodyPr/>
          <a:lstStyle/>
          <a:p>
            <a:r>
              <a:rPr lang="en-US"/>
              <a:t>IT Industry-Academia Bridge Program</a:t>
            </a: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8078" y="2333172"/>
            <a:ext cx="4235722" cy="23918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6722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a:off x="10084158" y="4546242"/>
            <a:ext cx="2107842" cy="2311758"/>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3" name="Title 2"/>
          <p:cNvSpPr>
            <a:spLocks noGrp="1"/>
          </p:cNvSpPr>
          <p:nvPr>
            <p:ph type="title"/>
          </p:nvPr>
        </p:nvSpPr>
        <p:spPr/>
        <p:txBody>
          <a:bodyPr>
            <a:normAutofit/>
          </a:bodyPr>
          <a:lstStyle/>
          <a:p>
            <a:r>
              <a:rPr lang="en-US" sz="4000" b="1" dirty="0">
                <a:latin typeface="Book Antiqua" panose="02040602050305030304" pitchFamily="18" charset="0"/>
                <a:ea typeface="+mn-ea"/>
                <a:cs typeface="+mn-cs"/>
              </a:rPr>
              <a:t>Stateless Widget Lifecycle</a:t>
            </a:r>
            <a:endParaRPr lang="en-GB" sz="4000" b="1" dirty="0">
              <a:latin typeface="Book Antiqua" panose="02040602050305030304" pitchFamily="18" charset="0"/>
              <a:ea typeface="+mn-ea"/>
              <a:cs typeface="+mn-cs"/>
            </a:endParaRPr>
          </a:p>
        </p:txBody>
      </p:sp>
      <p:sp>
        <p:nvSpPr>
          <p:cNvPr id="7" name="Content Placeholder 6"/>
          <p:cNvSpPr>
            <a:spLocks noGrp="1"/>
          </p:cNvSpPr>
          <p:nvPr>
            <p:ph idx="1"/>
          </p:nvPr>
        </p:nvSpPr>
        <p:spPr>
          <a:xfrm>
            <a:off x="838200" y="1825625"/>
            <a:ext cx="6167907" cy="4351338"/>
          </a:xfrm>
        </p:spPr>
        <p:txBody>
          <a:bodyPr/>
          <a:lstStyle/>
          <a:p>
            <a:pPr marL="0" indent="0" algn="just">
              <a:buNone/>
            </a:pPr>
            <a:r>
              <a:rPr lang="en-US" dirty="0">
                <a:latin typeface="Book Antiqua" panose="02040602050305030304" pitchFamily="18" charset="0"/>
              </a:rPr>
              <a:t>Stateless Widget Lifecycle consist only build() function. It has no state, so it can’t change according to an internal state, they only react to higher widget changes</a:t>
            </a:r>
            <a:r>
              <a:rPr lang="en-US" dirty="0" smtClean="0">
                <a:latin typeface="Book Antiqua" panose="02040602050305030304" pitchFamily="18" charset="0"/>
              </a:rPr>
              <a:t>.</a:t>
            </a:r>
          </a:p>
          <a:p>
            <a:pPr marL="0" indent="0" algn="just">
              <a:buNone/>
            </a:pPr>
            <a:endParaRPr lang="en-US" dirty="0">
              <a:latin typeface="Book Antiqua" panose="02040602050305030304" pitchFamily="18" charset="0"/>
            </a:endParaRPr>
          </a:p>
          <a:p>
            <a:pPr marL="0" indent="0" algn="just">
              <a:buNone/>
            </a:pPr>
            <a:r>
              <a:rPr lang="en-US" dirty="0">
                <a:latin typeface="Book Antiqua" panose="02040602050305030304" pitchFamily="18" charset="0"/>
              </a:rPr>
              <a:t>The build function in the widget creates the content to be displayed on the screen.</a:t>
            </a:r>
            <a:endParaRPr lang="en-GB" dirty="0">
              <a:latin typeface="Book Antiqua" panose="02040602050305030304" pitchFamily="18" charset="0"/>
            </a:endParaRPr>
          </a:p>
        </p:txBody>
      </p:sp>
      <p:sp>
        <p:nvSpPr>
          <p:cNvPr id="2" name="Footer Placeholder 1"/>
          <p:cNvSpPr>
            <a:spLocks noGrp="1"/>
          </p:cNvSpPr>
          <p:nvPr>
            <p:ph type="ftr" sz="quarter" idx="11"/>
          </p:nvPr>
        </p:nvSpPr>
        <p:spPr/>
        <p:txBody>
          <a:bodyPr/>
          <a:lstStyle/>
          <a:p>
            <a:r>
              <a:rPr lang="en-US"/>
              <a:t>IT Industry-Academia Bridge Program</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2572" y="2025650"/>
            <a:ext cx="2401586" cy="358577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6722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a:off x="10084158" y="4546242"/>
            <a:ext cx="2107842" cy="2311758"/>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3" name="Title 2"/>
          <p:cNvSpPr>
            <a:spLocks noGrp="1"/>
          </p:cNvSpPr>
          <p:nvPr>
            <p:ph type="title"/>
          </p:nvPr>
        </p:nvSpPr>
        <p:spPr/>
        <p:txBody>
          <a:bodyPr>
            <a:normAutofit/>
          </a:bodyPr>
          <a:lstStyle/>
          <a:p>
            <a:r>
              <a:rPr lang="en-US" sz="4000" b="1" dirty="0">
                <a:latin typeface="Book Antiqua" panose="02040602050305030304" pitchFamily="18" charset="0"/>
                <a:ea typeface="+mn-ea"/>
                <a:cs typeface="+mn-cs"/>
              </a:rPr>
              <a:t>Layout Widgets</a:t>
            </a:r>
            <a:endParaRPr lang="en-GB" sz="4000" b="1" dirty="0">
              <a:latin typeface="Book Antiqua" panose="02040602050305030304" pitchFamily="18" charset="0"/>
              <a:ea typeface="+mn-ea"/>
              <a:cs typeface="+mn-cs"/>
            </a:endParaRPr>
          </a:p>
        </p:txBody>
      </p:sp>
      <p:sp>
        <p:nvSpPr>
          <p:cNvPr id="2" name="Footer Placeholder 1"/>
          <p:cNvSpPr>
            <a:spLocks noGrp="1"/>
          </p:cNvSpPr>
          <p:nvPr>
            <p:ph type="ftr" sz="quarter" idx="11"/>
          </p:nvPr>
        </p:nvSpPr>
        <p:spPr/>
        <p:txBody>
          <a:bodyPr/>
          <a:lstStyle/>
          <a:p>
            <a:r>
              <a:rPr lang="en-US"/>
              <a:t>IT Industry-Academia Bridge Program</a:t>
            </a:r>
          </a:p>
        </p:txBody>
      </p:sp>
      <p:sp>
        <p:nvSpPr>
          <p:cNvPr id="11" name="Content Placeholder 2"/>
          <p:cNvSpPr>
            <a:spLocks noGrp="1"/>
          </p:cNvSpPr>
          <p:nvPr>
            <p:ph idx="1"/>
          </p:nvPr>
        </p:nvSpPr>
        <p:spPr>
          <a:xfrm>
            <a:off x="838200" y="1825625"/>
            <a:ext cx="10515600" cy="4351338"/>
          </a:xfrm>
        </p:spPr>
        <p:txBody>
          <a:bodyPr/>
          <a:lstStyle/>
          <a:p>
            <a:pPr marL="36900" indent="0" algn="just">
              <a:buNone/>
            </a:pPr>
            <a:r>
              <a:rPr lang="en-US" dirty="0">
                <a:latin typeface="Book Antiqua" panose="02040602050305030304" pitchFamily="18" charset="0"/>
              </a:rPr>
              <a:t>The layout is a user interface design pattern that refers to defining how the widgets are displayed on the screen relative to each other.</a:t>
            </a:r>
          </a:p>
          <a:p>
            <a:pPr marL="36900" indent="0" algn="just">
              <a:buNone/>
            </a:pPr>
            <a:r>
              <a:rPr lang="en-US" dirty="0">
                <a:latin typeface="Book Antiqua" panose="02040602050305030304" pitchFamily="18" charset="0"/>
              </a:rPr>
              <a:t>Flutter categories layout widgets into two types</a:t>
            </a:r>
          </a:p>
          <a:p>
            <a:pPr marL="494100" indent="-457200" algn="just">
              <a:buFont typeface="+mj-lt"/>
              <a:buAutoNum type="arabicPeriod"/>
            </a:pPr>
            <a:r>
              <a:rPr lang="en-US" dirty="0">
                <a:latin typeface="Book Antiqua" panose="02040602050305030304" pitchFamily="18" charset="0"/>
              </a:rPr>
              <a:t>Single Child Widget</a:t>
            </a:r>
          </a:p>
          <a:p>
            <a:pPr marL="494100" indent="-457200" algn="just">
              <a:buFont typeface="+mj-lt"/>
              <a:buAutoNum type="arabicPeriod"/>
            </a:pPr>
            <a:r>
              <a:rPr lang="en-US" dirty="0">
                <a:latin typeface="Book Antiqua" panose="02040602050305030304" pitchFamily="18" charset="0"/>
              </a:rPr>
              <a:t>Multi-Child </a:t>
            </a:r>
            <a:r>
              <a:rPr lang="en-US" dirty="0" smtClean="0">
                <a:latin typeface="Book Antiqua" panose="02040602050305030304" pitchFamily="18" charset="0"/>
              </a:rPr>
              <a:t>Widget</a:t>
            </a:r>
            <a:endParaRPr lang="en-US" dirty="0">
              <a:latin typeface="Book Antiqua" panose="02040602050305030304" pitchFamily="18" charset="0"/>
            </a:endParaRPr>
          </a:p>
        </p:txBody>
      </p:sp>
    </p:spTree>
    <p:extLst>
      <p:ext uri="{BB962C8B-B14F-4D97-AF65-F5344CB8AC3E}">
        <p14:creationId xmlns:p14="http://schemas.microsoft.com/office/powerpoint/2010/main" val="4231909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49876" y="-16933"/>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3"/>
          <p:cNvSpPr/>
          <p:nvPr/>
        </p:nvSpPr>
        <p:spPr>
          <a:xfrm flipH="1">
            <a:off x="-49876" y="5203766"/>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a:off x="10681858" y="5203766"/>
            <a:ext cx="1602969" cy="1654233"/>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9"/>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9" y="612531"/>
            <a:ext cx="3026751" cy="899377"/>
          </a:xfrm>
          <a:prstGeom prst="rect">
            <a:avLst/>
          </a:prstGeom>
        </p:spPr>
      </p:pic>
      <p:sp>
        <p:nvSpPr>
          <p:cNvPr id="2" name="Footer Placeholder 1"/>
          <p:cNvSpPr>
            <a:spLocks noGrp="1"/>
          </p:cNvSpPr>
          <p:nvPr>
            <p:ph type="ftr" sz="quarter" idx="11"/>
          </p:nvPr>
        </p:nvSpPr>
        <p:spPr>
          <a:xfrm>
            <a:off x="4038603" y="6433626"/>
            <a:ext cx="4114800" cy="365125"/>
          </a:xfrm>
        </p:spPr>
        <p:txBody>
          <a:bodyPr/>
          <a:lstStyle/>
          <a:p>
            <a:r>
              <a:rPr lang="en-US" dirty="0" smtClean="0"/>
              <a:t>IT Industry-Academia Bridge Program</a:t>
            </a:r>
            <a:endParaRPr lang="en-US" dirty="0"/>
          </a:p>
        </p:txBody>
      </p:sp>
      <p:pic>
        <p:nvPicPr>
          <p:cNvPr id="11" name="Picture 10"/>
          <p:cNvPicPr>
            <a:picLocks noChangeAspect="1"/>
          </p:cNvPicPr>
          <p:nvPr/>
        </p:nvPicPr>
        <p:blipFill>
          <a:blip r:embed="rId3"/>
          <a:stretch>
            <a:fillRect/>
          </a:stretch>
        </p:blipFill>
        <p:spPr>
          <a:xfrm>
            <a:off x="524280" y="382146"/>
            <a:ext cx="11125201" cy="6058799"/>
          </a:xfrm>
          <a:prstGeom prst="rect">
            <a:avLst/>
          </a:prstGeom>
        </p:spPr>
      </p:pic>
      <p:sp>
        <p:nvSpPr>
          <p:cNvPr id="12" name="Rectangle 11"/>
          <p:cNvSpPr/>
          <p:nvPr/>
        </p:nvSpPr>
        <p:spPr>
          <a:xfrm>
            <a:off x="7531620" y="2393635"/>
            <a:ext cx="5632680" cy="2308324"/>
          </a:xfrm>
          <a:prstGeom prst="rect">
            <a:avLst/>
          </a:prstGeom>
        </p:spPr>
        <p:txBody>
          <a:bodyPr wrap="square">
            <a:spAutoFit/>
          </a:bodyPr>
          <a:lstStyle/>
          <a:p>
            <a:r>
              <a:rPr lang="en-US" sz="7200" b="1" i="1" dirty="0" smtClean="0">
                <a:solidFill>
                  <a:schemeClr val="bg1"/>
                </a:solidFill>
                <a:latin typeface="Book Antiqua" panose="02040602050305030304" pitchFamily="18" charset="0"/>
              </a:rPr>
              <a:t>Thank</a:t>
            </a:r>
          </a:p>
          <a:p>
            <a:r>
              <a:rPr lang="en-US" sz="7200" b="1" i="1" dirty="0" smtClean="0">
                <a:solidFill>
                  <a:schemeClr val="bg1"/>
                </a:solidFill>
                <a:latin typeface="Book Antiqua" panose="02040602050305030304" pitchFamily="18" charset="0"/>
              </a:rPr>
              <a:t>You !</a:t>
            </a:r>
          </a:p>
        </p:txBody>
      </p:sp>
    </p:spTree>
    <p:extLst>
      <p:ext uri="{BB962C8B-B14F-4D97-AF65-F5344CB8AC3E}">
        <p14:creationId xmlns:p14="http://schemas.microsoft.com/office/powerpoint/2010/main" val="2921971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a:off x="10084158" y="4546242"/>
            <a:ext cx="2107842" cy="2311758"/>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3" name="Title 2"/>
          <p:cNvSpPr>
            <a:spLocks noGrp="1"/>
          </p:cNvSpPr>
          <p:nvPr>
            <p:ph type="title"/>
          </p:nvPr>
        </p:nvSpPr>
        <p:spPr/>
        <p:txBody>
          <a:bodyPr>
            <a:normAutofit/>
          </a:bodyPr>
          <a:lstStyle/>
          <a:p>
            <a:r>
              <a:rPr lang="en-US" sz="4000" b="1" dirty="0" smtClean="0">
                <a:latin typeface="Book Antiqua" panose="02040602050305030304" pitchFamily="18" charset="0"/>
                <a:ea typeface="+mn-ea"/>
                <a:cs typeface="+mn-cs"/>
              </a:rPr>
              <a:t>Contents </a:t>
            </a:r>
            <a:endParaRPr lang="en-GB" sz="4000" b="1" dirty="0">
              <a:latin typeface="Book Antiqua" panose="02040602050305030304" pitchFamily="18" charset="0"/>
              <a:ea typeface="+mn-ea"/>
              <a:cs typeface="+mn-cs"/>
            </a:endParaRPr>
          </a:p>
        </p:txBody>
      </p:sp>
      <p:sp>
        <p:nvSpPr>
          <p:cNvPr id="7" name="Content Placeholder 6"/>
          <p:cNvSpPr>
            <a:spLocks noGrp="1"/>
          </p:cNvSpPr>
          <p:nvPr>
            <p:ph idx="1"/>
          </p:nvPr>
        </p:nvSpPr>
        <p:spPr/>
        <p:txBody>
          <a:bodyPr/>
          <a:lstStyle/>
          <a:p>
            <a:r>
              <a:rPr lang="en-US" dirty="0">
                <a:latin typeface="Book Antiqua" panose="02040602050305030304" pitchFamily="18" charset="0"/>
              </a:rPr>
              <a:t>What is Widget?</a:t>
            </a:r>
          </a:p>
          <a:p>
            <a:r>
              <a:rPr lang="en-US" dirty="0">
                <a:latin typeface="Book Antiqua" panose="02040602050305030304" pitchFamily="18" charset="0"/>
              </a:rPr>
              <a:t>Widget Tree</a:t>
            </a:r>
          </a:p>
          <a:p>
            <a:r>
              <a:rPr lang="en-US" dirty="0">
                <a:latin typeface="Book Antiqua" panose="02040602050305030304" pitchFamily="18" charset="0"/>
              </a:rPr>
              <a:t>Types of Widgets</a:t>
            </a:r>
          </a:p>
          <a:p>
            <a:r>
              <a:rPr lang="en-US" dirty="0">
                <a:latin typeface="Book Antiqua" panose="02040602050305030304" pitchFamily="18" charset="0"/>
              </a:rPr>
              <a:t>Widgets State</a:t>
            </a:r>
          </a:p>
          <a:p>
            <a:r>
              <a:rPr lang="en-US" dirty="0">
                <a:latin typeface="Book Antiqua" panose="02040602050305030304" pitchFamily="18" charset="0"/>
              </a:rPr>
              <a:t>Widgets Lifecycle</a:t>
            </a:r>
          </a:p>
          <a:p>
            <a:pPr marL="0" indent="0">
              <a:buNone/>
            </a:pPr>
            <a:endParaRPr lang="en-GB" dirty="0">
              <a:latin typeface="Book Antiqua" panose="02040602050305030304" pitchFamily="18" charset="0"/>
            </a:endParaRPr>
          </a:p>
          <a:p>
            <a:pPr marL="0" indent="0">
              <a:buNone/>
            </a:pPr>
            <a:endParaRPr lang="en-GB" dirty="0">
              <a:latin typeface="Book Antiqua" panose="02040602050305030304" pitchFamily="18" charset="0"/>
            </a:endParaRPr>
          </a:p>
        </p:txBody>
      </p:sp>
      <p:sp>
        <p:nvSpPr>
          <p:cNvPr id="2" name="Footer Placeholder 1"/>
          <p:cNvSpPr>
            <a:spLocks noGrp="1"/>
          </p:cNvSpPr>
          <p:nvPr>
            <p:ph type="ftr" sz="quarter" idx="11"/>
          </p:nvPr>
        </p:nvSpPr>
        <p:spPr/>
        <p:txBody>
          <a:bodyPr/>
          <a:lstStyle/>
          <a:p>
            <a:r>
              <a:rPr lang="en-US"/>
              <a:t>IT Industry-Academia Bridge Program</a:t>
            </a:r>
          </a:p>
        </p:txBody>
      </p:sp>
    </p:spTree>
    <p:extLst>
      <p:ext uri="{BB962C8B-B14F-4D97-AF65-F5344CB8AC3E}">
        <p14:creationId xmlns:p14="http://schemas.microsoft.com/office/powerpoint/2010/main" val="2861017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49879" y="-16933"/>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3"/>
          <p:cNvSpPr/>
          <p:nvPr/>
        </p:nvSpPr>
        <p:spPr>
          <a:xfrm flipH="1">
            <a:off x="-49878" y="5203766"/>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a:off x="10681855" y="5203766"/>
            <a:ext cx="1602970" cy="1654233"/>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3" name="Title 2"/>
          <p:cNvSpPr>
            <a:spLocks noGrp="1"/>
          </p:cNvSpPr>
          <p:nvPr>
            <p:ph type="title"/>
          </p:nvPr>
        </p:nvSpPr>
        <p:spPr>
          <a:xfrm>
            <a:off x="881514" y="511468"/>
            <a:ext cx="10515600" cy="1325563"/>
          </a:xfrm>
        </p:spPr>
        <p:txBody>
          <a:bodyPr>
            <a:normAutofit/>
          </a:bodyPr>
          <a:lstStyle/>
          <a:p>
            <a:r>
              <a:rPr lang="en-US" sz="4000" b="1" dirty="0">
                <a:latin typeface="Book Antiqua" panose="02040602050305030304" pitchFamily="18" charset="0"/>
                <a:ea typeface="+mn-ea"/>
                <a:cs typeface="+mn-cs"/>
              </a:rPr>
              <a:t>What is Widget?</a:t>
            </a:r>
            <a:endParaRPr lang="en-GB" sz="4000" b="1" dirty="0">
              <a:latin typeface="Book Antiqua" panose="02040602050305030304" pitchFamily="18" charset="0"/>
              <a:ea typeface="+mn-ea"/>
              <a:cs typeface="+mn-cs"/>
            </a:endParaRPr>
          </a:p>
        </p:txBody>
      </p:sp>
      <p:sp>
        <p:nvSpPr>
          <p:cNvPr id="9" name="Content Placeholder 8"/>
          <p:cNvSpPr>
            <a:spLocks noGrp="1"/>
          </p:cNvSpPr>
          <p:nvPr>
            <p:ph idx="1"/>
          </p:nvPr>
        </p:nvSpPr>
        <p:spPr>
          <a:xfrm>
            <a:off x="838199" y="1825625"/>
            <a:ext cx="8885349" cy="4351338"/>
          </a:xfrm>
        </p:spPr>
        <p:txBody>
          <a:bodyPr/>
          <a:lstStyle/>
          <a:p>
            <a:pPr algn="just">
              <a:lnSpc>
                <a:spcPct val="150000"/>
              </a:lnSpc>
            </a:pPr>
            <a:r>
              <a:rPr lang="en-US" dirty="0">
                <a:latin typeface="Book Antiqua" panose="02040602050305030304" pitchFamily="18" charset="0"/>
              </a:rPr>
              <a:t>Widget is the basic building block of Flutter apps. </a:t>
            </a:r>
          </a:p>
          <a:p>
            <a:pPr algn="just">
              <a:lnSpc>
                <a:spcPct val="150000"/>
              </a:lnSpc>
            </a:pPr>
            <a:r>
              <a:rPr lang="en-US" dirty="0">
                <a:latin typeface="Book Antiqua" panose="02040602050305030304" pitchFamily="18" charset="0"/>
              </a:rPr>
              <a:t>User Interface in flutter is nothing more than the arrangement of widgets. </a:t>
            </a:r>
          </a:p>
          <a:p>
            <a:pPr algn="just">
              <a:lnSpc>
                <a:spcPct val="150000"/>
              </a:lnSpc>
            </a:pPr>
            <a:r>
              <a:rPr lang="en-US" dirty="0">
                <a:latin typeface="Book Antiqua" panose="02040602050305030304" pitchFamily="18" charset="0"/>
              </a:rPr>
              <a:t>Using widgets is like combining Legos. Like Legos, you can mix and match widgets to create something amazing.</a:t>
            </a:r>
            <a:endParaRPr lang="en-GB" dirty="0">
              <a:latin typeface="Book Antiqua" panose="02040602050305030304" pitchFamily="18" charset="0"/>
            </a:endParaRPr>
          </a:p>
          <a:p>
            <a:pPr algn="just">
              <a:lnSpc>
                <a:spcPct val="150000"/>
              </a:lnSpc>
            </a:pPr>
            <a:endParaRPr lang="en-GB" dirty="0">
              <a:latin typeface="Book Antiqua" panose="02040602050305030304" pitchFamily="18" charset="0"/>
            </a:endParaRPr>
          </a:p>
        </p:txBody>
      </p:sp>
      <p:sp>
        <p:nvSpPr>
          <p:cNvPr id="2" name="Footer Placeholder 1"/>
          <p:cNvSpPr>
            <a:spLocks noGrp="1"/>
          </p:cNvSpPr>
          <p:nvPr>
            <p:ph type="ftr" sz="quarter" idx="11"/>
          </p:nvPr>
        </p:nvSpPr>
        <p:spPr/>
        <p:txBody>
          <a:bodyPr/>
          <a:lstStyle/>
          <a:p>
            <a:r>
              <a:rPr lang="en-US" dirty="0"/>
              <a:t>IT Industry-Academia Bridge Program</a:t>
            </a:r>
          </a:p>
        </p:txBody>
      </p:sp>
      <p:pic>
        <p:nvPicPr>
          <p:cNvPr id="10"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23548" y="4278103"/>
            <a:ext cx="1368837" cy="1752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8597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771498" y="656001"/>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11" name="TextBox 10"/>
          <p:cNvSpPr txBox="1"/>
          <p:nvPr/>
        </p:nvSpPr>
        <p:spPr>
          <a:xfrm>
            <a:off x="1250532" y="5854580"/>
            <a:ext cx="184731" cy="523220"/>
          </a:xfrm>
          <a:prstGeom prst="rect">
            <a:avLst/>
          </a:prstGeom>
          <a:noFill/>
        </p:spPr>
        <p:txBody>
          <a:bodyPr wrap="none" lIns="91440" tIns="45720" rIns="91440" bIns="45720" rtlCol="0" anchor="t">
            <a:spAutoFit/>
          </a:bodyPr>
          <a:lstStyle/>
          <a:p>
            <a:endParaRPr lang="en-US" sz="2800" b="1" dirty="0">
              <a:ea typeface="Calibri"/>
              <a:cs typeface="Calibri"/>
            </a:endParaRPr>
          </a:p>
        </p:txBody>
      </p:sp>
      <p:sp>
        <p:nvSpPr>
          <p:cNvPr id="9" name="Isosceles Triangle 3">
            <a:extLst>
              <a:ext uri="{FF2B5EF4-FFF2-40B4-BE49-F238E27FC236}">
                <a16:creationId xmlns:a16="http://schemas.microsoft.com/office/drawing/2014/main" xmlns="" id="{00D729C2-A19B-7576-4C97-DF1C42A75D38}"/>
              </a:ext>
            </a:extLst>
          </p:cNvPr>
          <p:cNvSpPr/>
          <p:nvPr/>
        </p:nvSpPr>
        <p:spPr>
          <a:xfrm flipH="1" flipV="1">
            <a:off x="1276199" y="487767"/>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3">
            <a:extLst>
              <a:ext uri="{FF2B5EF4-FFF2-40B4-BE49-F238E27FC236}">
                <a16:creationId xmlns:a16="http://schemas.microsoft.com/office/drawing/2014/main" xmlns="" id="{12741AE1-298B-1601-8802-D88248A56A01}"/>
              </a:ext>
            </a:extLst>
          </p:cNvPr>
          <p:cNvSpPr/>
          <p:nvPr/>
        </p:nvSpPr>
        <p:spPr>
          <a:xfrm flipH="1" flipV="1">
            <a:off x="632952" y="1190390"/>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76199" y="726066"/>
            <a:ext cx="10515600" cy="1325563"/>
          </a:xfrm>
        </p:spPr>
        <p:txBody>
          <a:bodyPr>
            <a:normAutofit/>
          </a:bodyPr>
          <a:lstStyle/>
          <a:p>
            <a:r>
              <a:rPr lang="en-US" sz="4000" b="1" dirty="0">
                <a:latin typeface="Book Antiqua" panose="02040602050305030304" pitchFamily="18" charset="0"/>
                <a:ea typeface="+mn-ea"/>
                <a:cs typeface="+mn-cs"/>
              </a:rPr>
              <a:t>What is Widget</a:t>
            </a:r>
            <a:r>
              <a:rPr lang="en-US" sz="4000" b="1" dirty="0" smtClean="0">
                <a:latin typeface="Book Antiqua" panose="02040602050305030304" pitchFamily="18" charset="0"/>
                <a:ea typeface="+mn-ea"/>
                <a:cs typeface="+mn-cs"/>
              </a:rPr>
              <a:t>? cont. . .</a:t>
            </a:r>
            <a:endParaRPr lang="en-GB" sz="4000" b="1" dirty="0">
              <a:latin typeface="Book Antiqua" panose="02040602050305030304" pitchFamily="18" charset="0"/>
              <a:ea typeface="+mn-ea"/>
              <a:cs typeface="+mn-cs"/>
            </a:endParaRPr>
          </a:p>
        </p:txBody>
      </p:sp>
      <p:sp>
        <p:nvSpPr>
          <p:cNvPr id="4" name="Content Placeholder 3"/>
          <p:cNvSpPr>
            <a:spLocks noGrp="1"/>
          </p:cNvSpPr>
          <p:nvPr>
            <p:ph idx="1"/>
          </p:nvPr>
        </p:nvSpPr>
        <p:spPr>
          <a:xfrm>
            <a:off x="880877" y="2079258"/>
            <a:ext cx="10297985" cy="3909418"/>
          </a:xfrm>
        </p:spPr>
        <p:txBody>
          <a:bodyPr>
            <a:normAutofit fontScale="92500" lnSpcReduction="10000"/>
          </a:bodyPr>
          <a:lstStyle/>
          <a:p>
            <a:pPr algn="just">
              <a:lnSpc>
                <a:spcPct val="150000"/>
              </a:lnSpc>
            </a:pPr>
            <a:r>
              <a:rPr lang="en-US" dirty="0">
                <a:latin typeface="Book Antiqua" panose="02040602050305030304" pitchFamily="18" charset="0"/>
              </a:rPr>
              <a:t>Each element on a screen of the Flutter app is a widget, therefore whenever you are going to code for building anything in Flutter, it will be inside a widget. </a:t>
            </a:r>
          </a:p>
          <a:p>
            <a:pPr algn="just">
              <a:lnSpc>
                <a:spcPct val="150000"/>
              </a:lnSpc>
            </a:pPr>
            <a:r>
              <a:rPr lang="en-US" dirty="0">
                <a:latin typeface="Book Antiqua" panose="02040602050305030304" pitchFamily="18" charset="0"/>
              </a:rPr>
              <a:t>To build an app Widgets are nested with each other.</a:t>
            </a:r>
          </a:p>
          <a:p>
            <a:pPr algn="just">
              <a:lnSpc>
                <a:spcPct val="150000"/>
              </a:lnSpc>
            </a:pPr>
            <a:r>
              <a:rPr lang="en-US" dirty="0">
                <a:latin typeface="Book Antiqua" panose="02040602050305030304" pitchFamily="18" charset="0"/>
              </a:rPr>
              <a:t> </a:t>
            </a:r>
            <a:r>
              <a:rPr lang="en-US" b="1" dirty="0">
                <a:latin typeface="Book Antiqua" panose="02040602050305030304" pitchFamily="18" charset="0"/>
              </a:rPr>
              <a:t>Flutter</a:t>
            </a:r>
            <a:r>
              <a:rPr lang="en-US" dirty="0">
                <a:latin typeface="Book Antiqua" panose="02040602050305030304" pitchFamily="18" charset="0"/>
              </a:rPr>
              <a:t> has a rich set of in-built </a:t>
            </a:r>
            <a:r>
              <a:rPr lang="en-US" b="1" dirty="0">
                <a:latin typeface="Book Antiqua" panose="02040602050305030304" pitchFamily="18" charset="0"/>
              </a:rPr>
              <a:t>widgets</a:t>
            </a:r>
            <a:r>
              <a:rPr lang="en-US" dirty="0">
                <a:latin typeface="Book Antiqua" panose="02040602050305030304" pitchFamily="18" charset="0"/>
              </a:rPr>
              <a:t> like text, buttons, sliders, lists, layouts, gesture detectors, animations, etc.</a:t>
            </a:r>
            <a:endParaRPr lang="en-GB" dirty="0">
              <a:latin typeface="Book Antiqua" panose="02040602050305030304" pitchFamily="18" charset="0"/>
            </a:endParaRPr>
          </a:p>
          <a:p>
            <a:pPr marL="0" indent="0" algn="just">
              <a:lnSpc>
                <a:spcPct val="150000"/>
              </a:lnSpc>
              <a:buNone/>
            </a:pPr>
            <a:endParaRPr lang="en-GB" dirty="0">
              <a:latin typeface="Book Antiqua" panose="02040602050305030304" pitchFamily="18" charset="0"/>
            </a:endParaRPr>
          </a:p>
        </p:txBody>
      </p:sp>
      <p:sp>
        <p:nvSpPr>
          <p:cNvPr id="3" name="Footer Placeholder 2"/>
          <p:cNvSpPr>
            <a:spLocks noGrp="1"/>
          </p:cNvSpPr>
          <p:nvPr>
            <p:ph type="ftr" sz="quarter" idx="11"/>
          </p:nvPr>
        </p:nvSpPr>
        <p:spPr/>
        <p:txBody>
          <a:bodyPr/>
          <a:lstStyle/>
          <a:p>
            <a:r>
              <a:rPr lang="en-US" dirty="0"/>
              <a:t>IT Industry-Academia Bridge Program</a:t>
            </a:r>
          </a:p>
        </p:txBody>
      </p:sp>
    </p:spTree>
    <p:extLst>
      <p:ext uri="{BB962C8B-B14F-4D97-AF65-F5344CB8AC3E}">
        <p14:creationId xmlns:p14="http://schemas.microsoft.com/office/powerpoint/2010/main" val="1239838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a:off x="10084158" y="4546242"/>
            <a:ext cx="2107842" cy="2311758"/>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3" name="Title 2"/>
          <p:cNvSpPr>
            <a:spLocks noGrp="1"/>
          </p:cNvSpPr>
          <p:nvPr>
            <p:ph type="title"/>
          </p:nvPr>
        </p:nvSpPr>
        <p:spPr/>
        <p:txBody>
          <a:bodyPr>
            <a:normAutofit/>
          </a:bodyPr>
          <a:lstStyle/>
          <a:p>
            <a:r>
              <a:rPr lang="en-US" sz="4000" b="1" dirty="0">
                <a:latin typeface="Book Antiqua" panose="02040602050305030304" pitchFamily="18" charset="0"/>
                <a:ea typeface="+mn-ea"/>
                <a:cs typeface="+mn-cs"/>
              </a:rPr>
              <a:t>Widget Tree</a:t>
            </a:r>
            <a:endParaRPr lang="en-GB" sz="4000" b="1" dirty="0">
              <a:latin typeface="Book Antiqua" panose="02040602050305030304" pitchFamily="18" charset="0"/>
              <a:ea typeface="+mn-ea"/>
              <a:cs typeface="+mn-cs"/>
            </a:endParaRPr>
          </a:p>
        </p:txBody>
      </p:sp>
      <p:sp>
        <p:nvSpPr>
          <p:cNvPr id="7" name="Content Placeholder 6"/>
          <p:cNvSpPr>
            <a:spLocks noGrp="1"/>
          </p:cNvSpPr>
          <p:nvPr>
            <p:ph idx="1"/>
          </p:nvPr>
        </p:nvSpPr>
        <p:spPr>
          <a:xfrm>
            <a:off x="622480" y="1511908"/>
            <a:ext cx="9165998" cy="4351338"/>
          </a:xfrm>
        </p:spPr>
        <p:txBody>
          <a:bodyPr/>
          <a:lstStyle/>
          <a:p>
            <a:pPr algn="just"/>
            <a:r>
              <a:rPr lang="en-US" dirty="0">
                <a:latin typeface="Book Antiqua" panose="02040602050305030304" pitchFamily="18" charset="0"/>
              </a:rPr>
              <a:t>To develop an interface in a flutter, widgets are arranged into a tree of parent and child widgets. </a:t>
            </a:r>
          </a:p>
          <a:p>
            <a:pPr algn="just"/>
            <a:r>
              <a:rPr lang="en-US" dirty="0">
                <a:latin typeface="Book Antiqua" panose="02040602050305030304" pitchFamily="18" charset="0"/>
              </a:rPr>
              <a:t>Widgets are nested inside of each other to form your app.</a:t>
            </a:r>
          </a:p>
          <a:p>
            <a:pPr algn="just"/>
            <a:r>
              <a:rPr lang="en-US" dirty="0">
                <a:latin typeface="Book Antiqua" panose="02040602050305030304" pitchFamily="18" charset="0"/>
              </a:rPr>
              <a:t>The Entire widget tree forms a layout that you see on the screen. </a:t>
            </a:r>
            <a:endParaRPr lang="en-GB" dirty="0">
              <a:latin typeface="Book Antiqua" panose="02040602050305030304" pitchFamily="18" charset="0"/>
            </a:endParaRPr>
          </a:p>
          <a:p>
            <a:pPr marL="0" indent="0" algn="just">
              <a:buNone/>
            </a:pPr>
            <a:endParaRPr lang="en-GB" dirty="0">
              <a:latin typeface="Book Antiqua" panose="02040602050305030304" pitchFamily="18" charset="0"/>
            </a:endParaRPr>
          </a:p>
        </p:txBody>
      </p:sp>
      <p:sp>
        <p:nvSpPr>
          <p:cNvPr id="2" name="Footer Placeholder 1"/>
          <p:cNvSpPr>
            <a:spLocks noGrp="1"/>
          </p:cNvSpPr>
          <p:nvPr>
            <p:ph type="ftr" sz="quarter" idx="11"/>
          </p:nvPr>
        </p:nvSpPr>
        <p:spPr/>
        <p:txBody>
          <a:bodyPr/>
          <a:lstStyle/>
          <a:p>
            <a:r>
              <a:rPr lang="en-US"/>
              <a:t>IT Industry-Academia Bridge Program</a:t>
            </a:r>
          </a:p>
        </p:txBody>
      </p:sp>
      <p:pic>
        <p:nvPicPr>
          <p:cNvPr id="8" name="Picture 7">
            <a:extLst>
              <a:ext uri="{FF2B5EF4-FFF2-40B4-BE49-F238E27FC236}">
                <a16:creationId xmlns:a16="http://schemas.microsoft.com/office/drawing/2014/main" xmlns="" id="{F0C6E4CC-D71F-4D8F-B9DC-8DD4835736D3}"/>
              </a:ext>
            </a:extLst>
          </p:cNvPr>
          <p:cNvPicPr>
            <a:picLocks noChangeAspect="1"/>
          </p:cNvPicPr>
          <p:nvPr/>
        </p:nvPicPr>
        <p:blipFill>
          <a:blip r:embed="rId3"/>
          <a:stretch>
            <a:fillRect/>
          </a:stretch>
        </p:blipFill>
        <p:spPr>
          <a:xfrm>
            <a:off x="4146996" y="4107429"/>
            <a:ext cx="2635631" cy="19790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a:extLst>
              <a:ext uri="{FF2B5EF4-FFF2-40B4-BE49-F238E27FC236}">
                <a16:creationId xmlns:a16="http://schemas.microsoft.com/office/drawing/2014/main" xmlns="" id="{0AD67A5A-9D56-4AFA-BD4E-6C01702952AB}"/>
              </a:ext>
            </a:extLst>
          </p:cNvPr>
          <p:cNvPicPr>
            <a:picLocks noChangeAspect="1"/>
          </p:cNvPicPr>
          <p:nvPr/>
        </p:nvPicPr>
        <p:blipFill>
          <a:blip r:embed="rId4"/>
          <a:stretch>
            <a:fillRect/>
          </a:stretch>
        </p:blipFill>
        <p:spPr>
          <a:xfrm>
            <a:off x="10168201" y="2665927"/>
            <a:ext cx="1101556" cy="17720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527447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49879" y="-16933"/>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3"/>
          <p:cNvSpPr/>
          <p:nvPr/>
        </p:nvSpPr>
        <p:spPr>
          <a:xfrm flipH="1">
            <a:off x="-49878" y="5203766"/>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a:off x="10681855" y="5203766"/>
            <a:ext cx="1602970" cy="1654233"/>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3" name="Title 2"/>
          <p:cNvSpPr>
            <a:spLocks noGrp="1"/>
          </p:cNvSpPr>
          <p:nvPr>
            <p:ph type="title"/>
          </p:nvPr>
        </p:nvSpPr>
        <p:spPr/>
        <p:txBody>
          <a:bodyPr>
            <a:normAutofit/>
          </a:bodyPr>
          <a:lstStyle/>
          <a:p>
            <a:r>
              <a:rPr lang="en-US" sz="4000" b="1" dirty="0">
                <a:latin typeface="Book Antiqua" panose="02040602050305030304" pitchFamily="18" charset="0"/>
                <a:ea typeface="+mn-ea"/>
                <a:cs typeface="+mn-cs"/>
              </a:rPr>
              <a:t>Types of Widgets</a:t>
            </a:r>
            <a:endParaRPr lang="en-GB" sz="4000" b="1" dirty="0">
              <a:latin typeface="Book Antiqua" panose="02040602050305030304" pitchFamily="18" charset="0"/>
              <a:ea typeface="+mn-ea"/>
              <a:cs typeface="+mn-cs"/>
            </a:endParaRPr>
          </a:p>
        </p:txBody>
      </p:sp>
      <p:sp>
        <p:nvSpPr>
          <p:cNvPr id="9" name="Content Placeholder 8"/>
          <p:cNvSpPr>
            <a:spLocks noGrp="1"/>
          </p:cNvSpPr>
          <p:nvPr>
            <p:ph idx="1"/>
          </p:nvPr>
        </p:nvSpPr>
        <p:spPr/>
        <p:txBody>
          <a:bodyPr/>
          <a:lstStyle/>
          <a:p>
            <a:pPr marL="36900" indent="0" algn="just">
              <a:buNone/>
            </a:pPr>
            <a:r>
              <a:rPr lang="en-US" dirty="0">
                <a:latin typeface="Book Antiqua" panose="02040602050305030304" pitchFamily="18" charset="0"/>
              </a:rPr>
              <a:t>We can split the Flutter widget into two categories:</a:t>
            </a:r>
          </a:p>
          <a:p>
            <a:pPr algn="just"/>
            <a:r>
              <a:rPr lang="en-US" b="1" dirty="0">
                <a:latin typeface="Book Antiqua" panose="02040602050305030304" pitchFamily="18" charset="0"/>
              </a:rPr>
              <a:t>Visible (Output and Input):</a:t>
            </a:r>
            <a:r>
              <a:rPr lang="en-US" dirty="0">
                <a:latin typeface="Book Antiqua" panose="02040602050305030304" pitchFamily="18" charset="0"/>
              </a:rPr>
              <a:t> These widgets are related to the user input and output data. Some of the important are</a:t>
            </a:r>
          </a:p>
          <a:p>
            <a:pPr marL="36900" indent="0" algn="just">
              <a:buNone/>
            </a:pPr>
            <a:r>
              <a:rPr lang="en-US" dirty="0">
                <a:latin typeface="Book Antiqua" panose="02040602050305030304" pitchFamily="18" charset="0"/>
              </a:rPr>
              <a:t>	Text, Button, Image, Icon, etc.</a:t>
            </a:r>
          </a:p>
          <a:p>
            <a:pPr algn="just"/>
            <a:r>
              <a:rPr lang="en-US" b="1" dirty="0">
                <a:latin typeface="Book Antiqua" panose="02040602050305030304" pitchFamily="18" charset="0"/>
              </a:rPr>
              <a:t>Invisible (Layout and Control):</a:t>
            </a:r>
            <a:r>
              <a:rPr lang="en-US" dirty="0">
                <a:latin typeface="Book Antiqua" panose="02040602050305030304" pitchFamily="18" charset="0"/>
              </a:rPr>
              <a:t> The invisible widgets are related to the layout and control of widgets. It provides controlling how the widgets behave and how they will look on the screen. some of the important are</a:t>
            </a:r>
          </a:p>
          <a:p>
            <a:pPr marL="36900" indent="0" algn="just">
              <a:buNone/>
            </a:pPr>
            <a:r>
              <a:rPr lang="en-US" dirty="0">
                <a:latin typeface="Book Antiqua" panose="02040602050305030304" pitchFamily="18" charset="0"/>
              </a:rPr>
              <a:t>	Column, Row, Center, Padding, Scaffold, Stack </a:t>
            </a:r>
          </a:p>
          <a:p>
            <a:pPr algn="just"/>
            <a:endParaRPr lang="en-GB" dirty="0">
              <a:latin typeface="Book Antiqua" panose="02040602050305030304" pitchFamily="18" charset="0"/>
            </a:endParaRPr>
          </a:p>
        </p:txBody>
      </p:sp>
      <p:sp>
        <p:nvSpPr>
          <p:cNvPr id="2" name="Footer Placeholder 1"/>
          <p:cNvSpPr>
            <a:spLocks noGrp="1"/>
          </p:cNvSpPr>
          <p:nvPr>
            <p:ph type="ftr" sz="quarter" idx="11"/>
          </p:nvPr>
        </p:nvSpPr>
        <p:spPr/>
        <p:txBody>
          <a:bodyPr/>
          <a:lstStyle/>
          <a:p>
            <a:r>
              <a:rPr lang="en-US" dirty="0"/>
              <a:t>IT Industry-Academia Bridge Program</a:t>
            </a:r>
          </a:p>
        </p:txBody>
      </p:sp>
    </p:spTree>
    <p:extLst>
      <p:ext uri="{BB962C8B-B14F-4D97-AF65-F5344CB8AC3E}">
        <p14:creationId xmlns:p14="http://schemas.microsoft.com/office/powerpoint/2010/main" val="448742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771498" y="656001"/>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11" name="TextBox 10"/>
          <p:cNvSpPr txBox="1"/>
          <p:nvPr/>
        </p:nvSpPr>
        <p:spPr>
          <a:xfrm>
            <a:off x="1250532" y="5854580"/>
            <a:ext cx="184731" cy="523220"/>
          </a:xfrm>
          <a:prstGeom prst="rect">
            <a:avLst/>
          </a:prstGeom>
          <a:noFill/>
        </p:spPr>
        <p:txBody>
          <a:bodyPr wrap="none" lIns="91440" tIns="45720" rIns="91440" bIns="45720" rtlCol="0" anchor="t">
            <a:spAutoFit/>
          </a:bodyPr>
          <a:lstStyle/>
          <a:p>
            <a:endParaRPr lang="en-US" sz="2800" b="1" dirty="0">
              <a:ea typeface="Calibri"/>
              <a:cs typeface="Calibri"/>
            </a:endParaRPr>
          </a:p>
        </p:txBody>
      </p:sp>
      <p:sp>
        <p:nvSpPr>
          <p:cNvPr id="9" name="Isosceles Triangle 3">
            <a:extLst>
              <a:ext uri="{FF2B5EF4-FFF2-40B4-BE49-F238E27FC236}">
                <a16:creationId xmlns:a16="http://schemas.microsoft.com/office/drawing/2014/main" xmlns="" id="{00D729C2-A19B-7576-4C97-DF1C42A75D38}"/>
              </a:ext>
            </a:extLst>
          </p:cNvPr>
          <p:cNvSpPr/>
          <p:nvPr/>
        </p:nvSpPr>
        <p:spPr>
          <a:xfrm flipH="1" flipV="1">
            <a:off x="1276199" y="487767"/>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3">
            <a:extLst>
              <a:ext uri="{FF2B5EF4-FFF2-40B4-BE49-F238E27FC236}">
                <a16:creationId xmlns:a16="http://schemas.microsoft.com/office/drawing/2014/main" xmlns="" id="{12741AE1-298B-1601-8802-D88248A56A01}"/>
              </a:ext>
            </a:extLst>
          </p:cNvPr>
          <p:cNvSpPr/>
          <p:nvPr/>
        </p:nvSpPr>
        <p:spPr>
          <a:xfrm flipH="1" flipV="1">
            <a:off x="632952" y="1190390"/>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501856" y="410368"/>
            <a:ext cx="10515600" cy="1325563"/>
          </a:xfrm>
        </p:spPr>
        <p:txBody>
          <a:bodyPr>
            <a:normAutofit/>
          </a:bodyPr>
          <a:lstStyle/>
          <a:p>
            <a:r>
              <a:rPr lang="en-US" sz="4000" b="1" dirty="0">
                <a:latin typeface="Book Antiqua" panose="02040602050305030304" pitchFamily="18" charset="0"/>
                <a:ea typeface="+mn-ea"/>
                <a:cs typeface="+mn-cs"/>
              </a:rPr>
              <a:t>Widget State Management</a:t>
            </a:r>
            <a:endParaRPr lang="en-GB" sz="4000" b="1" dirty="0">
              <a:latin typeface="Book Antiqua" panose="02040602050305030304" pitchFamily="18" charset="0"/>
              <a:ea typeface="+mn-ea"/>
              <a:cs typeface="+mn-cs"/>
            </a:endParaRPr>
          </a:p>
        </p:txBody>
      </p:sp>
      <p:sp>
        <p:nvSpPr>
          <p:cNvPr id="4" name="Content Placeholder 3"/>
          <p:cNvSpPr>
            <a:spLocks noGrp="1"/>
          </p:cNvSpPr>
          <p:nvPr>
            <p:ph idx="1"/>
          </p:nvPr>
        </p:nvSpPr>
        <p:spPr>
          <a:xfrm>
            <a:off x="998658" y="1659541"/>
            <a:ext cx="10515600" cy="4351338"/>
          </a:xfrm>
        </p:spPr>
        <p:txBody>
          <a:bodyPr>
            <a:normAutofit fontScale="92500" lnSpcReduction="10000"/>
          </a:bodyPr>
          <a:lstStyle/>
          <a:p>
            <a:pPr marL="36900" indent="0" algn="just">
              <a:buNone/>
            </a:pPr>
            <a:r>
              <a:rPr lang="en-US" b="1" dirty="0">
                <a:latin typeface="Book Antiqua" panose="02040602050305030304" pitchFamily="18" charset="0"/>
              </a:rPr>
              <a:t>The state</a:t>
            </a:r>
            <a:r>
              <a:rPr lang="en-US" dirty="0">
                <a:latin typeface="Book Antiqua" panose="02040602050305030304" pitchFamily="18" charset="0"/>
              </a:rPr>
              <a:t> is information that </a:t>
            </a:r>
            <a:endParaRPr lang="en-US" dirty="0" smtClean="0">
              <a:latin typeface="Book Antiqua" panose="02040602050305030304" pitchFamily="18" charset="0"/>
            </a:endParaRPr>
          </a:p>
          <a:p>
            <a:pPr marL="36900" indent="0" algn="just">
              <a:buNone/>
            </a:pPr>
            <a:endParaRPr lang="en-US" dirty="0">
              <a:latin typeface="Book Antiqua" panose="02040602050305030304" pitchFamily="18" charset="0"/>
            </a:endParaRPr>
          </a:p>
          <a:p>
            <a:pPr marL="494100" indent="-457200" algn="just">
              <a:buFont typeface="+mj-lt"/>
              <a:buAutoNum type="arabicPeriod"/>
            </a:pPr>
            <a:r>
              <a:rPr lang="en-US" dirty="0">
                <a:latin typeface="Book Antiqua" panose="02040602050305030304" pitchFamily="18" charset="0"/>
              </a:rPr>
              <a:t>Can be read synchronously when the widget is built</a:t>
            </a:r>
          </a:p>
          <a:p>
            <a:pPr marL="494100" indent="-457200" algn="just">
              <a:buFont typeface="+mj-lt"/>
              <a:buAutoNum type="arabicPeriod"/>
            </a:pPr>
            <a:r>
              <a:rPr lang="en-US" dirty="0">
                <a:latin typeface="Book Antiqua" panose="02040602050305030304" pitchFamily="18" charset="0"/>
              </a:rPr>
              <a:t> And might change during the lifetime of the widget.</a:t>
            </a:r>
          </a:p>
          <a:p>
            <a:pPr marL="36900" indent="0" algn="just">
              <a:buNone/>
            </a:pPr>
            <a:r>
              <a:rPr lang="en-US" dirty="0">
                <a:latin typeface="Book Antiqua" panose="02040602050305030304" pitchFamily="18" charset="0"/>
              </a:rPr>
              <a:t>In other words, a state is data that a widget can hold, which is available after the widget is rendered/rebuilt.</a:t>
            </a:r>
          </a:p>
          <a:p>
            <a:pPr marL="36900" indent="0" algn="just">
              <a:buNone/>
            </a:pPr>
            <a:endParaRPr lang="en-US" dirty="0">
              <a:latin typeface="Book Antiqua" panose="02040602050305030304" pitchFamily="18" charset="0"/>
            </a:endParaRPr>
          </a:p>
          <a:p>
            <a:pPr marL="36900" indent="0" algn="just">
              <a:buNone/>
            </a:pPr>
            <a:r>
              <a:rPr lang="en-US" dirty="0">
                <a:latin typeface="Book Antiqua" panose="02040602050305030304" pitchFamily="18" charset="0"/>
              </a:rPr>
              <a:t>In Flutter, there are mainly two types of widgets:</a:t>
            </a:r>
          </a:p>
          <a:p>
            <a:pPr algn="just"/>
            <a:r>
              <a:rPr lang="en-US" dirty="0">
                <a:latin typeface="Book Antiqua" panose="02040602050305030304" pitchFamily="18" charset="0"/>
              </a:rPr>
              <a:t>Stateless Widget</a:t>
            </a:r>
          </a:p>
          <a:p>
            <a:pPr algn="just"/>
            <a:r>
              <a:rPr lang="en-US" dirty="0">
                <a:latin typeface="Book Antiqua" panose="02040602050305030304" pitchFamily="18" charset="0"/>
              </a:rPr>
              <a:t>Stateful Widget</a:t>
            </a:r>
          </a:p>
        </p:txBody>
      </p:sp>
      <p:sp>
        <p:nvSpPr>
          <p:cNvPr id="3" name="Footer Placeholder 2"/>
          <p:cNvSpPr>
            <a:spLocks noGrp="1"/>
          </p:cNvSpPr>
          <p:nvPr>
            <p:ph type="ftr" sz="quarter" idx="11"/>
          </p:nvPr>
        </p:nvSpPr>
        <p:spPr/>
        <p:txBody>
          <a:bodyPr/>
          <a:lstStyle/>
          <a:p>
            <a:r>
              <a:rPr lang="en-US" dirty="0"/>
              <a:t>IT Industry-Academia Bridge Program</a:t>
            </a:r>
          </a:p>
        </p:txBody>
      </p:sp>
    </p:spTree>
    <p:extLst>
      <p:ext uri="{BB962C8B-B14F-4D97-AF65-F5344CB8AC3E}">
        <p14:creationId xmlns:p14="http://schemas.microsoft.com/office/powerpoint/2010/main" val="1919458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a:off x="10084158" y="4546242"/>
            <a:ext cx="2107842" cy="2311758"/>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3" name="Title 2"/>
          <p:cNvSpPr>
            <a:spLocks noGrp="1"/>
          </p:cNvSpPr>
          <p:nvPr>
            <p:ph type="title"/>
          </p:nvPr>
        </p:nvSpPr>
        <p:spPr/>
        <p:txBody>
          <a:bodyPr>
            <a:normAutofit/>
          </a:bodyPr>
          <a:lstStyle/>
          <a:p>
            <a:r>
              <a:rPr lang="en-US" sz="4000" b="1" dirty="0">
                <a:latin typeface="Book Antiqua" panose="02040602050305030304" pitchFamily="18" charset="0"/>
                <a:ea typeface="+mn-ea"/>
                <a:cs typeface="+mn-cs"/>
              </a:rPr>
              <a:t>Stateless Widget</a:t>
            </a:r>
            <a:endParaRPr lang="en-GB" sz="4000" b="1" dirty="0">
              <a:latin typeface="Book Antiqua" panose="02040602050305030304" pitchFamily="18" charset="0"/>
              <a:ea typeface="+mn-ea"/>
              <a:cs typeface="+mn-cs"/>
            </a:endParaRPr>
          </a:p>
        </p:txBody>
      </p:sp>
      <p:sp>
        <p:nvSpPr>
          <p:cNvPr id="7" name="Content Placeholder 6"/>
          <p:cNvSpPr>
            <a:spLocks noGrp="1"/>
          </p:cNvSpPr>
          <p:nvPr>
            <p:ph idx="1"/>
          </p:nvPr>
        </p:nvSpPr>
        <p:spPr>
          <a:xfrm>
            <a:off x="838200" y="1825625"/>
            <a:ext cx="9464899" cy="4351338"/>
          </a:xfrm>
        </p:spPr>
        <p:txBody>
          <a:bodyPr>
            <a:normAutofit fontScale="92500" lnSpcReduction="10000"/>
          </a:bodyPr>
          <a:lstStyle/>
          <a:p>
            <a:pPr marL="494100" indent="-457200" algn="just"/>
            <a:r>
              <a:rPr lang="en-US" dirty="0">
                <a:latin typeface="Book Antiqua" panose="02040602050305030304" pitchFamily="18" charset="0"/>
              </a:rPr>
              <a:t>These do not have state information. It remains static throughout its lifecycle. </a:t>
            </a:r>
          </a:p>
          <a:p>
            <a:pPr marL="494100" indent="-457200" algn="just"/>
            <a:r>
              <a:rPr lang="en-US" dirty="0">
                <a:latin typeface="Book Antiqua" panose="02040602050305030304" pitchFamily="18" charset="0"/>
              </a:rPr>
              <a:t>Stateless widgets don’t store any state. That means they don’t store values that might change.</a:t>
            </a:r>
          </a:p>
          <a:p>
            <a:pPr marL="494100" indent="-457200" algn="just"/>
            <a:r>
              <a:rPr lang="en-US" dirty="0">
                <a:latin typeface="Book Antiqua" panose="02040602050305030304" pitchFamily="18" charset="0"/>
              </a:rPr>
              <a:t>You can also say that stateless widgets are “DATALESS” widgets. As they don’t store any real-time data.</a:t>
            </a:r>
          </a:p>
          <a:p>
            <a:pPr marL="494100" indent="-457200" algn="just"/>
            <a:r>
              <a:rPr lang="en-US" dirty="0">
                <a:latin typeface="Book Antiqua" panose="02040602050305030304" pitchFamily="18" charset="0"/>
              </a:rPr>
              <a:t>For example, if you have a simple </a:t>
            </a:r>
            <a:r>
              <a:rPr lang="en-US" i="1" dirty="0">
                <a:latin typeface="Book Antiqua" panose="02040602050305030304" pitchFamily="18" charset="0"/>
              </a:rPr>
              <a:t>Text widget</a:t>
            </a:r>
            <a:r>
              <a:rPr lang="en-US" dirty="0">
                <a:latin typeface="Book Antiqua" panose="02040602050305030304" pitchFamily="18" charset="0"/>
              </a:rPr>
              <a:t> on the screen, but it doesn’t do anything then it’s a Stateless Widget.</a:t>
            </a:r>
          </a:p>
          <a:p>
            <a:pPr marL="494100" indent="-457200" algn="just"/>
            <a:r>
              <a:rPr lang="en-US" b="1" dirty="0">
                <a:latin typeface="Book Antiqua" panose="02040602050305030304" pitchFamily="18" charset="0"/>
              </a:rPr>
              <a:t>Examples</a:t>
            </a:r>
            <a:r>
              <a:rPr lang="en-US" dirty="0">
                <a:latin typeface="Book Antiqua" panose="02040602050305030304" pitchFamily="18" charset="0"/>
              </a:rPr>
              <a:t> are Text, Row, Column, Container, etc. This is also known as an Immutable state that can NOT be changed during runtime</a:t>
            </a:r>
            <a:r>
              <a:rPr lang="en-GB" dirty="0">
                <a:latin typeface="Book Antiqua" panose="02040602050305030304" pitchFamily="18" charset="0"/>
              </a:rPr>
              <a:t>.</a:t>
            </a:r>
            <a:endParaRPr lang="en-US" dirty="0">
              <a:latin typeface="Book Antiqua" panose="02040602050305030304" pitchFamily="18" charset="0"/>
            </a:endParaRPr>
          </a:p>
        </p:txBody>
      </p:sp>
      <p:sp>
        <p:nvSpPr>
          <p:cNvPr id="2" name="Footer Placeholder 1"/>
          <p:cNvSpPr>
            <a:spLocks noGrp="1"/>
          </p:cNvSpPr>
          <p:nvPr>
            <p:ph type="ftr" sz="quarter" idx="11"/>
          </p:nvPr>
        </p:nvSpPr>
        <p:spPr/>
        <p:txBody>
          <a:bodyPr/>
          <a:lstStyle/>
          <a:p>
            <a:r>
              <a:rPr lang="en-US"/>
              <a:t>IT Industry-Academia Bridge Program</a:t>
            </a:r>
          </a:p>
        </p:txBody>
      </p:sp>
    </p:spTree>
    <p:extLst>
      <p:ext uri="{BB962C8B-B14F-4D97-AF65-F5344CB8AC3E}">
        <p14:creationId xmlns:p14="http://schemas.microsoft.com/office/powerpoint/2010/main" val="2346827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49879" y="-16933"/>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3"/>
          <p:cNvSpPr/>
          <p:nvPr/>
        </p:nvSpPr>
        <p:spPr>
          <a:xfrm flipH="1">
            <a:off x="-49878" y="5203766"/>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a:off x="10681855" y="5203766"/>
            <a:ext cx="1602970" cy="1654233"/>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3" name="Title 2"/>
          <p:cNvSpPr>
            <a:spLocks noGrp="1"/>
          </p:cNvSpPr>
          <p:nvPr>
            <p:ph type="title"/>
          </p:nvPr>
        </p:nvSpPr>
        <p:spPr/>
        <p:txBody>
          <a:bodyPr>
            <a:normAutofit/>
          </a:bodyPr>
          <a:lstStyle/>
          <a:p>
            <a:r>
              <a:rPr lang="en-US" sz="4000" b="1" dirty="0" err="1">
                <a:latin typeface="Book Antiqua" panose="02040602050305030304" pitchFamily="18" charset="0"/>
                <a:ea typeface="+mn-ea"/>
                <a:cs typeface="+mn-cs"/>
              </a:rPr>
              <a:t>Stateful</a:t>
            </a:r>
            <a:r>
              <a:rPr lang="en-US" sz="4000" b="1" dirty="0">
                <a:latin typeface="Book Antiqua" panose="02040602050305030304" pitchFamily="18" charset="0"/>
                <a:ea typeface="+mn-ea"/>
                <a:cs typeface="+mn-cs"/>
              </a:rPr>
              <a:t> </a:t>
            </a:r>
            <a:r>
              <a:rPr lang="en-US" sz="4000" b="1" dirty="0" smtClean="0">
                <a:latin typeface="Book Antiqua" panose="02040602050305030304" pitchFamily="18" charset="0"/>
                <a:ea typeface="+mn-ea"/>
                <a:cs typeface="+mn-cs"/>
              </a:rPr>
              <a:t>Widget</a:t>
            </a:r>
            <a:endParaRPr lang="en-GB" sz="4000" b="1" dirty="0">
              <a:latin typeface="Book Antiqua" panose="02040602050305030304" pitchFamily="18" charset="0"/>
              <a:ea typeface="+mn-ea"/>
              <a:cs typeface="+mn-cs"/>
            </a:endParaRPr>
          </a:p>
        </p:txBody>
      </p:sp>
      <p:sp>
        <p:nvSpPr>
          <p:cNvPr id="9" name="Content Placeholder 8"/>
          <p:cNvSpPr>
            <a:spLocks noGrp="1"/>
          </p:cNvSpPr>
          <p:nvPr>
            <p:ph idx="1"/>
          </p:nvPr>
        </p:nvSpPr>
        <p:spPr>
          <a:xfrm>
            <a:off x="838200" y="1825625"/>
            <a:ext cx="9529293" cy="4351338"/>
          </a:xfrm>
        </p:spPr>
        <p:txBody>
          <a:bodyPr>
            <a:normAutofit fontScale="92500" lnSpcReduction="10000"/>
          </a:bodyPr>
          <a:lstStyle/>
          <a:p>
            <a:pPr marL="36900" indent="0" algn="just">
              <a:lnSpc>
                <a:spcPct val="150000"/>
              </a:lnSpc>
              <a:buNone/>
            </a:pPr>
            <a:r>
              <a:rPr lang="en-US" sz="2400" dirty="0">
                <a:latin typeface="Book Antiqua" panose="02040602050305030304" pitchFamily="18" charset="0"/>
              </a:rPr>
              <a:t>These are dynamic because they can change the inner data during the widget’s lifetime. </a:t>
            </a:r>
          </a:p>
          <a:p>
            <a:pPr marL="36900" indent="0" algn="just">
              <a:lnSpc>
                <a:spcPct val="150000"/>
              </a:lnSpc>
              <a:buNone/>
            </a:pPr>
            <a:r>
              <a:rPr lang="en-US" sz="2400" dirty="0">
                <a:latin typeface="Book Antiqua" panose="02040602050305030304" pitchFamily="18" charset="0"/>
              </a:rPr>
              <a:t>The user can interact with a </a:t>
            </a:r>
            <a:r>
              <a:rPr lang="en-US" sz="2400" dirty="0" err="1">
                <a:latin typeface="Book Antiqua" panose="02040602050305030304" pitchFamily="18" charset="0"/>
              </a:rPr>
              <a:t>stateful</a:t>
            </a:r>
            <a:r>
              <a:rPr lang="en-US" sz="2400" dirty="0">
                <a:latin typeface="Book Antiqua" panose="02040602050305030304" pitchFamily="18" charset="0"/>
              </a:rPr>
              <a:t> widget. For example, If you press a button and it performs any task it’s a Stateful Widget If you are moving a slider and it does anything then it’s a Stateful Widget, If you swipe an item from a list and an item gets deleted then that list a Stateful Widget.</a:t>
            </a:r>
          </a:p>
          <a:p>
            <a:pPr marL="36900" indent="0" algn="just">
              <a:lnSpc>
                <a:spcPct val="150000"/>
              </a:lnSpc>
              <a:buNone/>
            </a:pPr>
            <a:endParaRPr lang="en-US" sz="2400" dirty="0">
              <a:latin typeface="Book Antiqua" panose="02040602050305030304" pitchFamily="18" charset="0"/>
            </a:endParaRPr>
          </a:p>
          <a:p>
            <a:pPr marL="36900" indent="0" algn="just">
              <a:lnSpc>
                <a:spcPct val="150000"/>
              </a:lnSpc>
              <a:buNone/>
            </a:pPr>
            <a:r>
              <a:rPr lang="en-US" sz="2400" b="1" dirty="0">
                <a:latin typeface="Book Antiqua" panose="02040602050305030304" pitchFamily="18" charset="0"/>
              </a:rPr>
              <a:t>Examples:</a:t>
            </a:r>
            <a:r>
              <a:rPr lang="en-US" sz="2400" dirty="0">
                <a:latin typeface="Book Antiqua" panose="02040602050305030304" pitchFamily="18" charset="0"/>
              </a:rPr>
              <a:t> Checkbox, Radio, Slider, </a:t>
            </a:r>
            <a:r>
              <a:rPr lang="en-US" sz="2400" dirty="0" err="1">
                <a:latin typeface="Book Antiqua" panose="02040602050305030304" pitchFamily="18" charset="0"/>
              </a:rPr>
              <a:t>InkWell</a:t>
            </a:r>
            <a:r>
              <a:rPr lang="en-US" sz="2400" dirty="0">
                <a:latin typeface="Book Antiqua" panose="02040602050305030304" pitchFamily="18" charset="0"/>
              </a:rPr>
              <a:t>, Form, and </a:t>
            </a:r>
            <a:r>
              <a:rPr lang="en-US" sz="2400" dirty="0" err="1">
                <a:latin typeface="Book Antiqua" panose="02040602050305030304" pitchFamily="18" charset="0"/>
              </a:rPr>
              <a:t>TextField</a:t>
            </a:r>
            <a:r>
              <a:rPr lang="en-US" sz="2400" dirty="0">
                <a:latin typeface="Book Antiqua" panose="02040602050305030304" pitchFamily="18" charset="0"/>
              </a:rPr>
              <a:t>.</a:t>
            </a:r>
          </a:p>
          <a:p>
            <a:pPr marL="0" indent="0" algn="just">
              <a:lnSpc>
                <a:spcPct val="150000"/>
              </a:lnSpc>
              <a:buNone/>
            </a:pPr>
            <a:endParaRPr lang="en-GB" sz="2400" dirty="0">
              <a:latin typeface="Book Antiqua" panose="02040602050305030304" pitchFamily="18" charset="0"/>
            </a:endParaRPr>
          </a:p>
        </p:txBody>
      </p:sp>
      <p:sp>
        <p:nvSpPr>
          <p:cNvPr id="2" name="Footer Placeholder 1"/>
          <p:cNvSpPr>
            <a:spLocks noGrp="1"/>
          </p:cNvSpPr>
          <p:nvPr>
            <p:ph type="ftr" sz="quarter" idx="11"/>
          </p:nvPr>
        </p:nvSpPr>
        <p:spPr/>
        <p:txBody>
          <a:bodyPr/>
          <a:lstStyle/>
          <a:p>
            <a:r>
              <a:rPr lang="en-US" dirty="0"/>
              <a:t>IT Industry-Academia Bridge Program</a:t>
            </a:r>
          </a:p>
        </p:txBody>
      </p:sp>
    </p:spTree>
    <p:extLst>
      <p:ext uri="{BB962C8B-B14F-4D97-AF65-F5344CB8AC3E}">
        <p14:creationId xmlns:p14="http://schemas.microsoft.com/office/powerpoint/2010/main" val="2818252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TotalTime>
  <Words>546</Words>
  <Application>Microsoft Office PowerPoint</Application>
  <PresentationFormat>Widescreen</PresentationFormat>
  <Paragraphs>88</Paragraphs>
  <Slides>14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Book Antiqua</vt:lpstr>
      <vt:lpstr>Calibri</vt:lpstr>
      <vt:lpstr>Calibri Light</vt:lpstr>
      <vt:lpstr>Office Theme</vt:lpstr>
      <vt:lpstr>PowerPoint Presentation</vt:lpstr>
      <vt:lpstr>Contents </vt:lpstr>
      <vt:lpstr>What is Widget?</vt:lpstr>
      <vt:lpstr>What is Widget? cont. . .</vt:lpstr>
      <vt:lpstr>Widget Tree</vt:lpstr>
      <vt:lpstr>Types of Widgets</vt:lpstr>
      <vt:lpstr>Widget State Management</vt:lpstr>
      <vt:lpstr>Stateless Widget</vt:lpstr>
      <vt:lpstr>Stateful Widget</vt:lpstr>
      <vt:lpstr>Widget Lifecycle</vt:lpstr>
      <vt:lpstr>Stateful Widget Lifecycle</vt:lpstr>
      <vt:lpstr>Stateless Widget Lifecycle</vt:lpstr>
      <vt:lpstr>Layout Widgets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Designer</dc:creator>
  <cp:lastModifiedBy>Hammad Ahmad</cp:lastModifiedBy>
  <cp:revision>59</cp:revision>
  <dcterms:created xsi:type="dcterms:W3CDTF">2022-04-06T09:07:20Z</dcterms:created>
  <dcterms:modified xsi:type="dcterms:W3CDTF">2022-05-18T08:29:53Z</dcterms:modified>
</cp:coreProperties>
</file>