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02" r:id="rId4"/>
    <p:sldId id="303" r:id="rId5"/>
    <p:sldId id="304" r:id="rId6"/>
    <p:sldId id="305" r:id="rId7"/>
    <p:sldId id="308" r:id="rId8"/>
    <p:sldId id="263" r:id="rId9"/>
    <p:sldId id="264" r:id="rId10"/>
    <p:sldId id="265" r:id="rId11"/>
    <p:sldId id="266" r:id="rId12"/>
    <p:sldId id="301" r:id="rId13"/>
    <p:sldId id="267" r:id="rId14"/>
    <p:sldId id="268" r:id="rId15"/>
    <p:sldId id="306"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3</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7053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256066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340287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11</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5/18/2022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5/18/2022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5/18/2022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exels.com/photo/green-and-blue-peacoc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923330"/>
          </a:xfrm>
          <a:prstGeom prst="rect">
            <a:avLst/>
          </a:prstGeom>
          <a:noFill/>
        </p:spPr>
        <p:txBody>
          <a:bodyPr wrap="square" rtlCol="0">
            <a:spAutoFit/>
          </a:bodyPr>
          <a:lstStyle/>
          <a:p>
            <a:r>
              <a:rPr lang="en-US" sz="5400" b="1" dirty="0">
                <a:latin typeface="Book Antiqua" panose="02040602050305030304" pitchFamily="18" charset="0"/>
              </a:rPr>
              <a:t>Layout Widgets</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a:latin typeface="Book Antiqua" panose="02040602050305030304" pitchFamily="18" charset="0"/>
                <a:ea typeface="+mn-ea"/>
                <a:cs typeface="+mn-cs"/>
              </a:rPr>
              <a:t>Elevated Button</a:t>
            </a:r>
            <a:endParaRPr lang="en-GB" sz="3600" b="1" dirty="0">
              <a:latin typeface="Book Antiqua" panose="02040602050305030304" pitchFamily="18" charset="0"/>
              <a:ea typeface="+mn-ea"/>
              <a:cs typeface="+mn-cs"/>
            </a:endParaRPr>
          </a:p>
        </p:txBody>
      </p:sp>
      <p:sp>
        <p:nvSpPr>
          <p:cNvPr id="9" name="Content Placeholder 8"/>
          <p:cNvSpPr>
            <a:spLocks noGrp="1"/>
          </p:cNvSpPr>
          <p:nvPr>
            <p:ph idx="1"/>
          </p:nvPr>
        </p:nvSpPr>
        <p:spPr/>
        <p:txBody>
          <a:bodyPr/>
          <a:lstStyle/>
          <a:p>
            <a:pPr marL="0" indent="0" algn="just">
              <a:buNone/>
            </a:pPr>
            <a:r>
              <a:rPr lang="en-US" sz="2400" dirty="0">
                <a:latin typeface="Book Antiqua" panose="02040602050305030304" pitchFamily="18" charset="0"/>
              </a:rPr>
              <a:t>Elevated Button is one of Material Design's buttons whose elevation increases when it's being pressed. Its required parameters are required to pass as </a:t>
            </a:r>
            <a:r>
              <a:rPr lang="en-US" sz="2400" dirty="0">
                <a:latin typeface="Book Antiqua" panose="02040602050305030304" pitchFamily="18" charset="0"/>
              </a:rPr>
              <a:t>a child with text and a callback </a:t>
            </a:r>
            <a:r>
              <a:rPr lang="en-US" sz="2400" dirty="0" err="1">
                <a:latin typeface="Book Antiqua" panose="02040602050305030304" pitchFamily="18" charset="0"/>
              </a:rPr>
              <a:t>onPressed</a:t>
            </a:r>
            <a:r>
              <a:rPr lang="en-US" sz="2400" dirty="0">
                <a:latin typeface="Book Antiqua" panose="02040602050305030304" pitchFamily="18" charset="0"/>
              </a:rPr>
              <a:t> function. </a:t>
            </a:r>
          </a:p>
          <a:p>
            <a:pPr marL="0" indent="0">
              <a:buNone/>
            </a:pPr>
            <a:r>
              <a:rPr lang="en-GB" sz="2400" dirty="0">
                <a:latin typeface="Book Antiqua" panose="02040602050305030304" pitchFamily="18" charset="0"/>
              </a:rPr>
              <a:t>The </a:t>
            </a:r>
            <a:r>
              <a:rPr lang="en-GB" sz="2400" dirty="0" smtClean="0">
                <a:latin typeface="Book Antiqua" panose="02040602050305030304" pitchFamily="18" charset="0"/>
              </a:rPr>
              <a:t>Elevated:</a:t>
            </a:r>
            <a:endParaRPr lang="en-GB" sz="24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graphicFrame>
        <p:nvGraphicFramePr>
          <p:cNvPr id="11" name="Table 10"/>
          <p:cNvGraphicFramePr>
            <a:graphicFrameLocks noGrp="1"/>
          </p:cNvGraphicFramePr>
          <p:nvPr>
            <p:extLst>
              <p:ext uri="{D42A27DB-BD31-4B8C-83A1-F6EECF244321}">
                <p14:modId xmlns:p14="http://schemas.microsoft.com/office/powerpoint/2010/main" val="3944404372"/>
              </p:ext>
            </p:extLst>
          </p:nvPr>
        </p:nvGraphicFramePr>
        <p:xfrm>
          <a:off x="1849641" y="3406934"/>
          <a:ext cx="3505915" cy="1188720"/>
        </p:xfrm>
        <a:graphic>
          <a:graphicData uri="http://schemas.openxmlformats.org/drawingml/2006/table">
            <a:tbl>
              <a:tblPr firstRow="1" bandRow="1">
                <a:tableStyleId>{5C22544A-7EE6-4342-B048-85BDC9FD1C3A}</a:tableStyleId>
              </a:tblPr>
              <a:tblGrid>
                <a:gridCol w="3505915">
                  <a:extLst>
                    <a:ext uri="{9D8B030D-6E8A-4147-A177-3AD203B41FA5}">
                      <a16:colId xmlns:a16="http://schemas.microsoft.com/office/drawing/2014/main" xmlns="" val="20000"/>
                    </a:ext>
                  </a:extLst>
                </a:gridCol>
              </a:tblGrid>
              <a:tr h="370840">
                <a:tc>
                  <a:txBody>
                    <a:bodyPr/>
                    <a:lstStyle/>
                    <a:p>
                      <a:pPr marL="0" algn="l" defTabSz="914400" rtl="0" eaLnBrk="1" latinLnBrk="0" hangingPunct="1"/>
                      <a:r>
                        <a:rPr lang="en-US" sz="1800" b="1" kern="1200" dirty="0" err="1">
                          <a:solidFill>
                            <a:schemeClr val="lt1"/>
                          </a:solidFill>
                          <a:latin typeface="Book Antiqua" panose="02040602050305030304" pitchFamily="18" charset="0"/>
                          <a:ea typeface="+mn-ea"/>
                          <a:cs typeface="+mn-cs"/>
                        </a:rPr>
                        <a:t>ElevatedButton</a:t>
                      </a:r>
                      <a:r>
                        <a:rPr lang="en-US" sz="1800" b="1" kern="1200" dirty="0">
                          <a:solidFill>
                            <a:schemeClr val="lt1"/>
                          </a:solidFill>
                          <a:latin typeface="Book Antiqua" panose="02040602050305030304" pitchFamily="18" charset="0"/>
                          <a:ea typeface="+mn-ea"/>
                          <a:cs typeface="+mn-cs"/>
                        </a:rPr>
                        <a:t>( </a:t>
                      </a:r>
                    </a:p>
                    <a:p>
                      <a:pPr marL="0" algn="l" defTabSz="914400" rtl="0" eaLnBrk="1" latinLnBrk="0" hangingPunct="1"/>
                      <a:r>
                        <a:rPr lang="en-US" sz="1800" b="1" kern="1200" dirty="0">
                          <a:solidFill>
                            <a:schemeClr val="lt1"/>
                          </a:solidFill>
                          <a:latin typeface="Book Antiqua" panose="02040602050305030304" pitchFamily="18" charset="0"/>
                          <a:ea typeface="+mn-ea"/>
                          <a:cs typeface="+mn-cs"/>
                        </a:rPr>
                        <a:t>    Child: Text(‘Woolha.com’),</a:t>
                      </a:r>
                    </a:p>
                    <a:p>
                      <a:pPr marL="0" algn="l" defTabSz="914400" rtl="0" eaLnBrk="1" latinLnBrk="0" hangingPunct="1"/>
                      <a:r>
                        <a:rPr lang="en-US" sz="1800" b="1" kern="1200" dirty="0">
                          <a:solidFill>
                            <a:schemeClr val="lt1"/>
                          </a:solidFill>
                          <a:latin typeface="Book Antiqua" panose="02040602050305030304" pitchFamily="18" charset="0"/>
                          <a:ea typeface="+mn-ea"/>
                          <a:cs typeface="+mn-cs"/>
                        </a:rPr>
                        <a:t>    </a:t>
                      </a:r>
                      <a:r>
                        <a:rPr lang="en-US" sz="1800" b="1" kern="1200" dirty="0" err="1">
                          <a:solidFill>
                            <a:schemeClr val="lt1"/>
                          </a:solidFill>
                          <a:latin typeface="Book Antiqua" panose="02040602050305030304" pitchFamily="18" charset="0"/>
                          <a:ea typeface="+mn-ea"/>
                          <a:cs typeface="+mn-cs"/>
                        </a:rPr>
                        <a:t>onPressed</a:t>
                      </a:r>
                      <a:r>
                        <a:rPr lang="en-US" sz="1800" b="1" kern="1200" dirty="0">
                          <a:solidFill>
                            <a:schemeClr val="lt1"/>
                          </a:solidFill>
                          <a:latin typeface="Book Antiqua" panose="02040602050305030304" pitchFamily="18" charset="0"/>
                          <a:ea typeface="+mn-ea"/>
                          <a:cs typeface="+mn-cs"/>
                        </a:rPr>
                        <a:t>: (){ print(’Pressed’ ); },)</a:t>
                      </a:r>
                      <a:endParaRPr lang="en-GB" sz="1800" b="1" kern="1200" dirty="0">
                        <a:solidFill>
                          <a:schemeClr val="lt1"/>
                        </a:solidFill>
                        <a:latin typeface="Book Antiqua" panose="02040602050305030304" pitchFamily="18" charset="0"/>
                        <a:ea typeface="+mn-ea"/>
                        <a:cs typeface="+mn-cs"/>
                      </a:endParaRPr>
                    </a:p>
                  </a:txBody>
                  <a:tcPr/>
                </a:tc>
                <a:extLst>
                  <a:ext uri="{0D108BD9-81ED-4DB2-BD59-A6C34878D82A}">
                    <a16:rowId xmlns:a16="http://schemas.microsoft.com/office/drawing/2014/main" xmlns="" val="10000"/>
                  </a:ext>
                </a:extLst>
              </a:tr>
            </a:tbl>
          </a:graphicData>
        </a:graphic>
      </p:graphicFrame>
      <p:pic>
        <p:nvPicPr>
          <p:cNvPr id="12" name="Picture 2" descr="Flutter - ElevatedButton - Basic"/>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77141" y="3530144"/>
            <a:ext cx="3335847" cy="7739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2517628817"/>
              </p:ext>
            </p:extLst>
          </p:nvPr>
        </p:nvGraphicFramePr>
        <p:xfrm>
          <a:off x="3074775" y="4758489"/>
          <a:ext cx="3506329" cy="1463040"/>
        </p:xfrm>
        <a:graphic>
          <a:graphicData uri="http://schemas.openxmlformats.org/drawingml/2006/table">
            <a:tbl>
              <a:tblPr firstRow="1" bandRow="1">
                <a:tableStyleId>{5C22544A-7EE6-4342-B048-85BDC9FD1C3A}</a:tableStyleId>
              </a:tblPr>
              <a:tblGrid>
                <a:gridCol w="3506329">
                  <a:extLst>
                    <a:ext uri="{9D8B030D-6E8A-4147-A177-3AD203B41FA5}">
                      <a16:colId xmlns:a16="http://schemas.microsoft.com/office/drawing/2014/main" xmlns="" val="20000"/>
                    </a:ext>
                  </a:extLst>
                </a:gridCol>
              </a:tblGrid>
              <a:tr h="370840">
                <a:tc>
                  <a:txBody>
                    <a:bodyPr/>
                    <a:lstStyle/>
                    <a:p>
                      <a:r>
                        <a:rPr lang="en-US" sz="1800" dirty="0" err="1">
                          <a:latin typeface="Book Antiqua" panose="02040602050305030304" pitchFamily="18" charset="0"/>
                        </a:rPr>
                        <a:t>ElevatedButton.icon</a:t>
                      </a:r>
                      <a:r>
                        <a:rPr lang="en-US" sz="1800" dirty="0">
                          <a:latin typeface="Book Antiqua" panose="02040602050305030304" pitchFamily="18" charset="0"/>
                        </a:rPr>
                        <a:t>( </a:t>
                      </a:r>
                    </a:p>
                    <a:p>
                      <a:r>
                        <a:rPr lang="en-US" sz="1800" dirty="0">
                          <a:latin typeface="Book Antiqua" panose="02040602050305030304" pitchFamily="18" charset="0"/>
                        </a:rPr>
                        <a:t>    label: Text(‘Woolha.com’),</a:t>
                      </a:r>
                    </a:p>
                    <a:p>
                      <a:r>
                        <a:rPr lang="en-US" sz="1800" dirty="0">
                          <a:latin typeface="Book Antiqua" panose="02040602050305030304" pitchFamily="18" charset="0"/>
                        </a:rPr>
                        <a:t>    icon:  Icon(</a:t>
                      </a:r>
                      <a:r>
                        <a:rPr lang="en-US" sz="1800" dirty="0" err="1">
                          <a:latin typeface="Book Antiqua" panose="02040602050305030304" pitchFamily="18" charset="0"/>
                        </a:rPr>
                        <a:t>Icons.web</a:t>
                      </a:r>
                      <a:r>
                        <a:rPr lang="en-US" sz="1800" dirty="0">
                          <a:latin typeface="Book Antiqua" panose="02040602050305030304" pitchFamily="18" charset="0"/>
                        </a:rPr>
                        <a:t>),</a:t>
                      </a:r>
                    </a:p>
                    <a:p>
                      <a:r>
                        <a:rPr lang="en-US" sz="1800" dirty="0">
                          <a:latin typeface="Book Antiqua" panose="02040602050305030304" pitchFamily="18" charset="0"/>
                        </a:rPr>
                        <a:t>    </a:t>
                      </a:r>
                      <a:r>
                        <a:rPr lang="en-US" sz="1800" dirty="0" err="1">
                          <a:latin typeface="Book Antiqua" panose="02040602050305030304" pitchFamily="18" charset="0"/>
                        </a:rPr>
                        <a:t>onPressed</a:t>
                      </a:r>
                      <a:r>
                        <a:rPr lang="en-US" sz="1800" dirty="0">
                          <a:latin typeface="Book Antiqua" panose="02040602050305030304" pitchFamily="18" charset="0"/>
                        </a:rPr>
                        <a:t>: (){ print(’Pressed’ ); },)</a:t>
                      </a:r>
                      <a:endParaRPr lang="en-GB" sz="1800" dirty="0">
                        <a:latin typeface="Book Antiqua" panose="02040602050305030304" pitchFamily="18" charset="0"/>
                      </a:endParaRPr>
                    </a:p>
                  </a:txBody>
                  <a:tcPr/>
                </a:tc>
                <a:extLst>
                  <a:ext uri="{0D108BD9-81ED-4DB2-BD59-A6C34878D82A}">
                    <a16:rowId xmlns:a16="http://schemas.microsoft.com/office/drawing/2014/main" xmlns="" val="10000"/>
                  </a:ext>
                </a:extLst>
              </a:tr>
            </a:tbl>
          </a:graphicData>
        </a:graphic>
      </p:graphicFrame>
      <p:pic>
        <p:nvPicPr>
          <p:cNvPr id="14" name="Picture 4" descr="Flutter - ElevatedButton -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4122" y="5203766"/>
            <a:ext cx="3737733" cy="77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4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281" y="346960"/>
            <a:ext cx="6189372" cy="1325563"/>
          </a:xfrm>
        </p:spPr>
        <p:txBody>
          <a:bodyPr>
            <a:normAutofit/>
          </a:bodyPr>
          <a:lstStyle/>
          <a:p>
            <a:pPr algn="ctr"/>
            <a:r>
              <a:rPr lang="en-US" sz="3600" b="1" dirty="0">
                <a:latin typeface="Book Antiqua" panose="02040602050305030304" pitchFamily="18" charset="0"/>
                <a:ea typeface="+mn-ea"/>
                <a:cs typeface="+mn-cs"/>
              </a:rPr>
              <a:t>Image Widget</a:t>
            </a:r>
            <a:endParaRPr lang="en-GB" sz="36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997155" y="1491071"/>
            <a:ext cx="9838386" cy="4351338"/>
          </a:xfrm>
        </p:spPr>
        <p:txBody>
          <a:bodyPr>
            <a:normAutofit/>
          </a:bodyPr>
          <a:lstStyle/>
          <a:p>
            <a:pPr marL="0" indent="0" algn="just">
              <a:buNone/>
            </a:pPr>
            <a:r>
              <a:rPr lang="en-US" sz="2000" dirty="0">
                <a:latin typeface="Book Antiqua" panose="02040602050305030304" pitchFamily="18" charset="0"/>
              </a:rPr>
              <a:t>Displaying images is the fundamental concept of most mobile apps. Flutter has an Image widget that allows displaying different types of images in the mobile application. You can access the image from your local directory, asset, and internet.</a:t>
            </a:r>
          </a:p>
          <a:p>
            <a:pPr marL="0" indent="0" algn="just">
              <a:buNone/>
            </a:pPr>
            <a:r>
              <a:rPr lang="en-US" sz="1800" i="1" dirty="0">
                <a:latin typeface="Book Antiqua" panose="02040602050305030304" pitchFamily="18" charset="0"/>
              </a:rPr>
              <a:t>Asset: An asset is a file, which is bundled and deployed with the app and is accessible at runtime. The asset can include static data, configuration files, icons, and images.</a:t>
            </a:r>
          </a:p>
          <a:p>
            <a:pPr marL="0" indent="0" algn="just">
              <a:buNone/>
            </a:pPr>
            <a:r>
              <a:rPr lang="en-US" sz="2400" dirty="0">
                <a:latin typeface="Book Antiqua" panose="02040602050305030304" pitchFamily="18" charset="0"/>
              </a:rPr>
              <a:t>To display an image in a flutter </a:t>
            </a:r>
          </a:p>
          <a:p>
            <a:pPr marL="457200" indent="-457200" algn="just">
              <a:buFont typeface="+mj-lt"/>
              <a:buAutoNum type="arabicPeriod"/>
            </a:pPr>
            <a:r>
              <a:rPr lang="en-US" sz="1800" dirty="0">
                <a:latin typeface="Book Antiqua" panose="02040602050305030304" pitchFamily="18" charset="0"/>
              </a:rPr>
              <a:t>First, we need to create a new </a:t>
            </a:r>
            <a:r>
              <a:rPr lang="en-US" sz="1800" b="1" dirty="0">
                <a:latin typeface="Book Antiqua" panose="02040602050305030304" pitchFamily="18" charset="0"/>
              </a:rPr>
              <a:t>folder</a:t>
            </a:r>
            <a:r>
              <a:rPr lang="en-US" sz="1800" dirty="0">
                <a:latin typeface="Book Antiqua" panose="02040602050305030304" pitchFamily="18" charset="0"/>
              </a:rPr>
              <a:t> inside the root of the Flutter project and named it assets.</a:t>
            </a:r>
          </a:p>
          <a:p>
            <a:pPr marL="457200" indent="-457200" algn="just">
              <a:buFont typeface="+mj-lt"/>
              <a:buAutoNum type="arabicPeriod"/>
            </a:pPr>
            <a:r>
              <a:rPr lang="en-US" sz="1800" dirty="0">
                <a:latin typeface="Book Antiqua" panose="02040602050305030304" pitchFamily="18" charset="0"/>
              </a:rPr>
              <a:t>Next, inside this folder, add one image manually.</a:t>
            </a:r>
          </a:p>
          <a:p>
            <a:pPr marL="457200" indent="-457200" algn="just">
              <a:buFont typeface="+mj-lt"/>
              <a:buAutoNum type="arabicPeriod"/>
            </a:pPr>
            <a:r>
              <a:rPr lang="en-US" sz="1800" dirty="0">
                <a:latin typeface="Book Antiqua" panose="02040602050305030304" pitchFamily="18" charset="0"/>
              </a:rPr>
              <a:t>Update the </a:t>
            </a:r>
            <a:r>
              <a:rPr lang="en-US" sz="1800" b="1" dirty="0" err="1">
                <a:latin typeface="Book Antiqua" panose="02040602050305030304" pitchFamily="18" charset="0"/>
              </a:rPr>
              <a:t>pubspec.yaml</a:t>
            </a:r>
            <a:r>
              <a:rPr lang="en-US" sz="1800" dirty="0">
                <a:latin typeface="Book Antiqua" panose="02040602050305030304" pitchFamily="18" charset="0"/>
              </a:rPr>
              <a:t> file. Suppose the image name is </a:t>
            </a:r>
            <a:r>
              <a:rPr lang="en-US" sz="1800" b="1" dirty="0">
                <a:latin typeface="Book Antiqua" panose="02040602050305030304" pitchFamily="18" charset="0"/>
              </a:rPr>
              <a:t>pic1.png,</a:t>
            </a:r>
            <a:r>
              <a:rPr lang="en-US" sz="1800" dirty="0">
                <a:latin typeface="Book Antiqua" panose="02040602050305030304" pitchFamily="18" charset="0"/>
              </a:rPr>
              <a:t> then </a:t>
            </a:r>
            <a:r>
              <a:rPr lang="en-US" sz="1800" dirty="0" err="1">
                <a:latin typeface="Book Antiqua" panose="02040602050305030304" pitchFamily="18" charset="0"/>
              </a:rPr>
              <a:t>pubspec.yaml</a:t>
            </a:r>
            <a:r>
              <a:rPr lang="en-US" sz="1800" dirty="0">
                <a:latin typeface="Book Antiqua" panose="02040602050305030304" pitchFamily="18" charset="0"/>
              </a:rPr>
              <a:t> file </a:t>
            </a:r>
            <a:r>
              <a:rPr lang="en-US" sz="1800" dirty="0" smtClean="0">
                <a:latin typeface="Book Antiqua" panose="02040602050305030304" pitchFamily="18" charset="0"/>
              </a:rPr>
              <a:t>is:</a:t>
            </a:r>
            <a:endParaRPr lang="en-US" sz="1800" dirty="0">
              <a:latin typeface="Book Antiqua" panose="02040602050305030304" pitchFamily="18" charset="0"/>
            </a:endParaRPr>
          </a:p>
          <a:p>
            <a:pPr marL="0" indent="0" algn="just">
              <a:buNone/>
            </a:pPr>
            <a:endParaRPr lang="en-GB" sz="1800"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graphicFrame>
        <p:nvGraphicFramePr>
          <p:cNvPr id="7" name="Table 6"/>
          <p:cNvGraphicFramePr>
            <a:graphicFrameLocks noGrp="1"/>
          </p:cNvGraphicFramePr>
          <p:nvPr>
            <p:extLst>
              <p:ext uri="{D42A27DB-BD31-4B8C-83A1-F6EECF244321}">
                <p14:modId xmlns:p14="http://schemas.microsoft.com/office/powerpoint/2010/main" val="4219443593"/>
              </p:ext>
            </p:extLst>
          </p:nvPr>
        </p:nvGraphicFramePr>
        <p:xfrm>
          <a:off x="1696861" y="5100522"/>
          <a:ext cx="8128000" cy="914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r>
                        <a:rPr lang="en-GB" sz="1800" b="0" i="0" kern="1200" dirty="0">
                          <a:solidFill>
                            <a:schemeClr val="lt1"/>
                          </a:solidFill>
                          <a:effectLst/>
                          <a:latin typeface="Book Antiqua" panose="02040602050305030304" pitchFamily="18" charset="0"/>
                          <a:ea typeface="+mn-ea"/>
                          <a:cs typeface="+mn-cs"/>
                        </a:rPr>
                        <a:t>assets:  </a:t>
                      </a:r>
                    </a:p>
                    <a:p>
                      <a:r>
                        <a:rPr lang="en-GB" sz="1800" b="0" i="0" kern="1200" dirty="0">
                          <a:solidFill>
                            <a:schemeClr val="lt1"/>
                          </a:solidFill>
                          <a:effectLst/>
                          <a:latin typeface="Book Antiqua" panose="02040602050305030304" pitchFamily="18" charset="0"/>
                          <a:ea typeface="+mn-ea"/>
                          <a:cs typeface="+mn-cs"/>
                        </a:rPr>
                        <a:t>    - assets/pic1.png  </a:t>
                      </a:r>
                    </a:p>
                    <a:p>
                      <a:r>
                        <a:rPr lang="en-GB" sz="1800" b="0" i="0" kern="1200" dirty="0">
                          <a:solidFill>
                            <a:schemeClr val="lt1"/>
                          </a:solidFill>
                          <a:effectLst/>
                          <a:latin typeface="Book Antiqua" panose="02040602050305030304" pitchFamily="18" charset="0"/>
                          <a:ea typeface="+mn-ea"/>
                          <a:cs typeface="+mn-cs"/>
                        </a:rPr>
                        <a:t>    - assets/background.png</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91945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ea typeface="+mn-ea"/>
                <a:cs typeface="+mn-cs"/>
              </a:rPr>
              <a:t>Image </a:t>
            </a:r>
            <a:r>
              <a:rPr lang="en-US" sz="3600" b="1" dirty="0" smtClean="0">
                <a:latin typeface="Book Antiqua" panose="02040602050305030304" pitchFamily="18" charset="0"/>
                <a:ea typeface="+mn-ea"/>
                <a:cs typeface="+mn-cs"/>
              </a:rPr>
              <a:t>Widget cont. . .</a:t>
            </a:r>
            <a:endParaRPr lang="en-GB" sz="3600" b="1" dirty="0">
              <a:latin typeface="Book Antiqua" panose="02040602050305030304" pitchFamily="18" charset="0"/>
              <a:ea typeface="+mn-ea"/>
              <a:cs typeface="+mn-cs"/>
            </a:endParaRPr>
          </a:p>
        </p:txBody>
      </p:sp>
      <p:sp>
        <p:nvSpPr>
          <p:cNvPr id="3" name="Content Placeholder 2"/>
          <p:cNvSpPr>
            <a:spLocks noGrp="1"/>
          </p:cNvSpPr>
          <p:nvPr>
            <p:ph idx="1"/>
          </p:nvPr>
        </p:nvSpPr>
        <p:spPr>
          <a:xfrm>
            <a:off x="838200" y="1690688"/>
            <a:ext cx="10515600" cy="4351338"/>
          </a:xfrm>
        </p:spPr>
        <p:txBody>
          <a:bodyPr/>
          <a:lstStyle/>
          <a:p>
            <a:pPr marL="0" indent="0" algn="just">
              <a:buNone/>
            </a:pPr>
            <a:r>
              <a:rPr lang="en-US" dirty="0">
                <a:latin typeface="Book Antiqua" panose="02040602050305030304" pitchFamily="18" charset="0"/>
              </a:rPr>
              <a:t>Now write code inside </a:t>
            </a:r>
            <a:r>
              <a:rPr lang="en-US" dirty="0" err="1">
                <a:latin typeface="Book Antiqua" panose="02040602050305030304" pitchFamily="18" charset="0"/>
              </a:rPr>
              <a:t>main.dart</a:t>
            </a:r>
            <a:r>
              <a:rPr lang="en-US" dirty="0">
                <a:latin typeface="Book Antiqua" panose="02040602050305030304" pitchFamily="18" charset="0"/>
              </a:rPr>
              <a:t> file, where the image as widget declares as:</a:t>
            </a:r>
            <a:endParaRPr lang="en-GB" dirty="0">
              <a:latin typeface="Book Antiqua" panose="02040602050305030304" pitchFamily="18" charset="0"/>
            </a:endParaRPr>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latin typeface="Book Antiqua" panose="02040602050305030304" pitchFamily="18" charset="0"/>
              </a:rPr>
              <a:t>If the image source is the Internet then:</a:t>
            </a:r>
            <a:endParaRPr lang="en-GB" dirty="0">
              <a:latin typeface="Book Antiqua" panose="02040602050305030304" pitchFamily="18" charset="0"/>
            </a:endParaRPr>
          </a:p>
          <a:p>
            <a:pPr marL="0" indent="0" algn="just">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graphicFrame>
        <p:nvGraphicFramePr>
          <p:cNvPr id="5" name="Table 4"/>
          <p:cNvGraphicFramePr>
            <a:graphicFrameLocks noGrp="1"/>
          </p:cNvGraphicFramePr>
          <p:nvPr>
            <p:extLst>
              <p:ext uri="{D42A27DB-BD31-4B8C-83A1-F6EECF244321}">
                <p14:modId xmlns:p14="http://schemas.microsoft.com/office/powerpoint/2010/main" val="964757294"/>
              </p:ext>
            </p:extLst>
          </p:nvPr>
        </p:nvGraphicFramePr>
        <p:xfrm>
          <a:off x="1006086" y="2548784"/>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r>
                        <a:rPr lang="en-US" sz="1800" b="1" kern="1200" dirty="0">
                          <a:solidFill>
                            <a:schemeClr val="lt1"/>
                          </a:solidFill>
                          <a:effectLst/>
                          <a:latin typeface="Book Antiqua" panose="02040602050305030304" pitchFamily="18" charset="0"/>
                          <a:ea typeface="+mn-ea"/>
                          <a:cs typeface="+mn-cs"/>
                        </a:rPr>
                        <a:t>body: Center(  </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child: Image (  </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image: </a:t>
                      </a:r>
                      <a:r>
                        <a:rPr lang="en-US" sz="1800" b="1" kern="1200" dirty="0" err="1">
                          <a:solidFill>
                            <a:schemeClr val="lt1"/>
                          </a:solidFill>
                          <a:effectLst/>
                          <a:latin typeface="Book Antiqua" panose="02040602050305030304" pitchFamily="18" charset="0"/>
                          <a:ea typeface="+mn-ea"/>
                          <a:cs typeface="+mn-cs"/>
                        </a:rPr>
                        <a:t>AssetImage</a:t>
                      </a:r>
                      <a:r>
                        <a:rPr lang="en-US" sz="1800" b="1" kern="1200" dirty="0">
                          <a:solidFill>
                            <a:schemeClr val="lt1"/>
                          </a:solidFill>
                          <a:effectLst/>
                          <a:latin typeface="Book Antiqua" panose="02040602050305030304" pitchFamily="18" charset="0"/>
                          <a:ea typeface="+mn-ea"/>
                          <a:cs typeface="+mn-cs"/>
                        </a:rPr>
                        <a:t>('assets/pic1.png'),</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image: </a:t>
                      </a:r>
                      <a:r>
                        <a:rPr lang="en-US" sz="1800" b="1" kern="1200" dirty="0" err="1">
                          <a:solidFill>
                            <a:schemeClr val="lt1"/>
                          </a:solidFill>
                          <a:effectLst/>
                          <a:latin typeface="Book Antiqua" panose="02040602050305030304" pitchFamily="18" charset="0"/>
                          <a:ea typeface="+mn-ea"/>
                          <a:cs typeface="+mn-cs"/>
                        </a:rPr>
                        <a:t>AssetImage</a:t>
                      </a:r>
                      <a:r>
                        <a:rPr lang="en-US" sz="1800" b="1" kern="1200" dirty="0">
                          <a:solidFill>
                            <a:schemeClr val="lt1"/>
                          </a:solidFill>
                          <a:effectLst/>
                          <a:latin typeface="Book Antiqua" panose="02040602050305030304" pitchFamily="18" charset="0"/>
                          <a:ea typeface="+mn-ea"/>
                          <a:cs typeface="+mn-cs"/>
                        </a:rPr>
                        <a:t>('Images/background.png')</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58213183"/>
              </p:ext>
            </p:extLst>
          </p:nvPr>
        </p:nvGraphicFramePr>
        <p:xfrm>
          <a:off x="838200" y="4618990"/>
          <a:ext cx="10224752" cy="1737360"/>
        </p:xfrm>
        <a:graphic>
          <a:graphicData uri="http://schemas.openxmlformats.org/drawingml/2006/table">
            <a:tbl>
              <a:tblPr firstRow="1" bandRow="1">
                <a:tableStyleId>{5C22544A-7EE6-4342-B048-85BDC9FD1C3A}</a:tableStyleId>
              </a:tblPr>
              <a:tblGrid>
                <a:gridCol w="10224752">
                  <a:extLst>
                    <a:ext uri="{9D8B030D-6E8A-4147-A177-3AD203B41FA5}">
                      <a16:colId xmlns:a16="http://schemas.microsoft.com/office/drawing/2014/main" xmlns="" val="20000"/>
                    </a:ext>
                  </a:extLst>
                </a:gridCol>
              </a:tblGrid>
              <a:tr h="370840">
                <a:tc>
                  <a:txBody>
                    <a:bodyPr/>
                    <a:lstStyle/>
                    <a:p>
                      <a:r>
                        <a:rPr lang="en-US" sz="1800" b="1" kern="1200" dirty="0">
                          <a:solidFill>
                            <a:schemeClr val="lt1"/>
                          </a:solidFill>
                          <a:effectLst/>
                          <a:latin typeface="Book Antiqua" panose="02040602050305030304" pitchFamily="18" charset="0"/>
                          <a:ea typeface="+mn-ea"/>
                          <a:cs typeface="+mn-cs"/>
                        </a:rPr>
                        <a:t>body: Center(  </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child: Image (  </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image: </a:t>
                      </a:r>
                      <a:r>
                        <a:rPr lang="en-US" sz="1800" b="1" kern="1200" dirty="0" err="1">
                          <a:solidFill>
                            <a:schemeClr val="lt1"/>
                          </a:solidFill>
                          <a:effectLst/>
                          <a:latin typeface="Book Antiqua" panose="02040602050305030304" pitchFamily="18" charset="0"/>
                          <a:ea typeface="+mn-ea"/>
                          <a:cs typeface="+mn-cs"/>
                        </a:rPr>
                        <a:t>NetworkImage</a:t>
                      </a:r>
                      <a:r>
                        <a:rPr lang="en-US" sz="1800" b="1" kern="1200" dirty="0">
                          <a:solidFill>
                            <a:schemeClr val="lt1"/>
                          </a:solidFill>
                          <a:effectLst/>
                          <a:latin typeface="Book Antiqua" panose="02040602050305030304" pitchFamily="18" charset="0"/>
                          <a:ea typeface="+mn-ea"/>
                          <a:cs typeface="+mn-cs"/>
                        </a:rPr>
                        <a:t>(' </a:t>
                      </a:r>
                      <a:r>
                        <a:rPr lang="en-US" sz="1800" b="1" u="sng" kern="1200" dirty="0">
                          <a:solidFill>
                            <a:schemeClr val="lt1"/>
                          </a:solidFill>
                          <a:effectLst/>
                          <a:latin typeface="Book Antiqua" panose="02040602050305030304" pitchFamily="18" charset="0"/>
                          <a:ea typeface="+mn-ea"/>
                          <a:cs typeface="+mn-cs"/>
                          <a:hlinkClick r:id="rId2"/>
                        </a:rPr>
                        <a:t>https://www.picgal.com/photo/green-and-blue-peacock</a:t>
                      </a:r>
                      <a:r>
                        <a:rPr lang="en-US" sz="1800" b="1" kern="1200" dirty="0">
                          <a:solidFill>
                            <a:schemeClr val="lt1"/>
                          </a:solidFill>
                          <a:effectLst/>
                          <a:latin typeface="Book Antiqua" panose="02040602050305030304" pitchFamily="18" charset="0"/>
                          <a:ea typeface="+mn-ea"/>
                          <a:cs typeface="+mn-cs"/>
                        </a:rPr>
                        <a:t>'),</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height: 400</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                 width: 250</a:t>
                      </a:r>
                      <a:endParaRPr lang="en-GB" sz="1800" b="1" kern="1200" dirty="0">
                        <a:solidFill>
                          <a:schemeClr val="lt1"/>
                        </a:solidFill>
                        <a:effectLst/>
                        <a:latin typeface="Book Antiqua" panose="02040602050305030304" pitchFamily="18" charset="0"/>
                        <a:ea typeface="+mn-ea"/>
                        <a:cs typeface="+mn-cs"/>
                      </a:endParaRPr>
                    </a:p>
                    <a:p>
                      <a:r>
                        <a:rPr lang="en-US" sz="1800" b="1" kern="1200" dirty="0">
                          <a:solidFill>
                            <a:schemeClr val="lt1"/>
                          </a:solidFill>
                          <a:effectLst/>
                          <a:latin typeface="Book Antiqua" panose="02040602050305030304" pitchFamily="18" charset="0"/>
                          <a:ea typeface="+mn-ea"/>
                          <a:cs typeface="+mn-cs"/>
                        </a:rPr>
                        <a:t>),),</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bl>
          </a:graphicData>
        </a:graphic>
      </p:graphicFrame>
      <p:sp>
        <p:nvSpPr>
          <p:cNvPr id="7" name="Rectangle 6"/>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186017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a:latin typeface="Book Antiqua" panose="02040602050305030304" pitchFamily="18" charset="0"/>
                <a:ea typeface="+mn-ea"/>
                <a:cs typeface="+mn-cs"/>
              </a:rPr>
              <a:t>ICON Widget</a:t>
            </a:r>
            <a:endParaRPr lang="en-GB" sz="3600" b="1" dirty="0">
              <a:latin typeface="Book Antiqua" panose="02040602050305030304" pitchFamily="18" charset="0"/>
              <a:ea typeface="+mn-ea"/>
              <a:cs typeface="+mn-cs"/>
            </a:endParaRPr>
          </a:p>
        </p:txBody>
      </p:sp>
      <p:sp>
        <p:nvSpPr>
          <p:cNvPr id="7" name="Content Placeholder 6"/>
          <p:cNvSpPr>
            <a:spLocks noGrp="1"/>
          </p:cNvSpPr>
          <p:nvPr>
            <p:ph idx="1"/>
          </p:nvPr>
        </p:nvSpPr>
        <p:spPr/>
        <p:txBody>
          <a:bodyPr/>
          <a:lstStyle/>
          <a:p>
            <a:pPr marL="0" indent="0" algn="just">
              <a:buNone/>
            </a:pPr>
            <a:r>
              <a:rPr lang="en-US" dirty="0">
                <a:latin typeface="Book Antiqua" panose="02040602050305030304" pitchFamily="18" charset="0"/>
              </a:rPr>
              <a:t>A graphical image that can be selectable or non-selectable. It can be a hyperlink. </a:t>
            </a: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914400" lvl="2" indent="0" algn="just">
              <a:buNone/>
            </a:pPr>
            <a:r>
              <a:rPr lang="en-US" i="1" dirty="0">
                <a:latin typeface="Book Antiqua" panose="02040602050305030304" pitchFamily="18" charset="0"/>
              </a:rPr>
              <a:t>Icon( </a:t>
            </a:r>
          </a:p>
          <a:p>
            <a:pPr marL="914400" lvl="2" indent="0" algn="just">
              <a:buNone/>
            </a:pPr>
            <a:r>
              <a:rPr lang="en-US" i="1" dirty="0">
                <a:latin typeface="Book Antiqua" panose="02040602050305030304" pitchFamily="18" charset="0"/>
              </a:rPr>
              <a:t>      </a:t>
            </a:r>
            <a:r>
              <a:rPr lang="en-US" i="1" dirty="0" err="1">
                <a:latin typeface="Book Antiqua" panose="02040602050305030304" pitchFamily="18" charset="0"/>
              </a:rPr>
              <a:t>Icons.camera_front</a:t>
            </a:r>
            <a:r>
              <a:rPr lang="en-US" i="1" dirty="0">
                <a:latin typeface="Book Antiqua" panose="02040602050305030304" pitchFamily="18" charset="0"/>
              </a:rPr>
              <a:t>,  </a:t>
            </a:r>
          </a:p>
          <a:p>
            <a:pPr marL="914400" lvl="2" indent="0" algn="just">
              <a:buNone/>
            </a:pPr>
            <a:r>
              <a:rPr lang="en-US" i="1" dirty="0">
                <a:latin typeface="Book Antiqua" panose="02040602050305030304" pitchFamily="18" charset="0"/>
              </a:rPr>
              <a:t>      size: 70  </a:t>
            </a:r>
          </a:p>
          <a:p>
            <a:pPr marL="914400" lvl="2" indent="0" algn="just">
              <a:buNone/>
            </a:pPr>
            <a:r>
              <a:rPr lang="en-GB" i="1" dirty="0">
                <a:latin typeface="Book Antiqua" panose="02040602050305030304" pitchFamily="18" charset="0"/>
              </a:rPr>
              <a:t>       </a:t>
            </a:r>
            <a:r>
              <a:rPr lang="en-GB" i="1" dirty="0" err="1">
                <a:latin typeface="Book Antiqua" panose="02040602050305030304" pitchFamily="18" charset="0"/>
              </a:rPr>
              <a:t>color</a:t>
            </a:r>
            <a:r>
              <a:rPr lang="en-GB" i="1" dirty="0">
                <a:latin typeface="Book Antiqua" panose="02040602050305030304" pitchFamily="18" charset="0"/>
              </a:rPr>
              <a:t>: </a:t>
            </a:r>
            <a:r>
              <a:rPr lang="en-GB" i="1" dirty="0" err="1">
                <a:latin typeface="Book Antiqua" panose="02040602050305030304" pitchFamily="18" charset="0"/>
              </a:rPr>
              <a:t>Colors.green</a:t>
            </a:r>
            <a:r>
              <a:rPr lang="en-GB" i="1" dirty="0">
                <a:latin typeface="Book Antiqua" panose="02040602050305030304" pitchFamily="18" charset="0"/>
              </a:rPr>
              <a:t>  </a:t>
            </a:r>
            <a:r>
              <a:rPr lang="en-US" i="1" dirty="0">
                <a:latin typeface="Book Antiqua" panose="02040602050305030304" pitchFamily="18" charset="0"/>
              </a:rPr>
              <a:t>),  </a:t>
            </a: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err="1">
                <a:latin typeface="Book Antiqua" panose="02040602050305030304" pitchFamily="18" charset="0"/>
                <a:ea typeface="+mn-ea"/>
                <a:cs typeface="+mn-cs"/>
              </a:rPr>
              <a:t>TextField</a:t>
            </a:r>
            <a:endParaRPr lang="en-GB" sz="36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29081" y="1648361"/>
            <a:ext cx="10515600" cy="5073562"/>
          </a:xfrm>
        </p:spPr>
        <p:txBody>
          <a:bodyPr>
            <a:normAutofit/>
          </a:bodyPr>
          <a:lstStyle/>
          <a:p>
            <a:pPr marL="0" indent="0" algn="just">
              <a:buNone/>
            </a:pPr>
            <a:r>
              <a:rPr lang="en-US" dirty="0" err="1">
                <a:latin typeface="Book Antiqua" panose="02040602050305030304" pitchFamily="18" charset="0"/>
              </a:rPr>
              <a:t>TextField</a:t>
            </a:r>
            <a:r>
              <a:rPr lang="en-US" dirty="0">
                <a:latin typeface="Book Antiqua" panose="02040602050305030304" pitchFamily="18" charset="0"/>
              </a:rPr>
              <a:t> </a:t>
            </a:r>
            <a:r>
              <a:rPr lang="en-US" dirty="0" smtClean="0">
                <a:latin typeface="Book Antiqua" panose="02040602050305030304" pitchFamily="18" charset="0"/>
              </a:rPr>
              <a:t>is an </a:t>
            </a:r>
            <a:r>
              <a:rPr lang="en-US" dirty="0">
                <a:latin typeface="Book Antiqua" panose="02040602050305030304" pitchFamily="18" charset="0"/>
              </a:rPr>
              <a:t>Input element, which is used to enter text information</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b="1" u="sng" dirty="0"/>
          </a:p>
        </p:txBody>
      </p:sp>
      <p:sp>
        <p:nvSpPr>
          <p:cNvPr id="2" name="Footer Placeholder 1"/>
          <p:cNvSpPr>
            <a:spLocks noGrp="1"/>
          </p:cNvSpPr>
          <p:nvPr>
            <p:ph type="ftr" sz="quarter" idx="11"/>
          </p:nvPr>
        </p:nvSpPr>
        <p:spPr/>
        <p:txBody>
          <a:bodyPr/>
          <a:lstStyle/>
          <a:p>
            <a:r>
              <a:rPr lang="en-US" dirty="0"/>
              <a:t>IT Industry-Academia Bridge Program</a:t>
            </a:r>
          </a:p>
        </p:txBody>
      </p:sp>
      <p:graphicFrame>
        <p:nvGraphicFramePr>
          <p:cNvPr id="10" name="Table 9"/>
          <p:cNvGraphicFramePr>
            <a:graphicFrameLocks noGrp="1"/>
          </p:cNvGraphicFramePr>
          <p:nvPr>
            <p:extLst>
              <p:ext uri="{D42A27DB-BD31-4B8C-83A1-F6EECF244321}">
                <p14:modId xmlns:p14="http://schemas.microsoft.com/office/powerpoint/2010/main" val="2341374429"/>
              </p:ext>
            </p:extLst>
          </p:nvPr>
        </p:nvGraphicFramePr>
        <p:xfrm>
          <a:off x="2553855" y="2679259"/>
          <a:ext cx="8128000" cy="1920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r>
                        <a:rPr lang="en-GB" sz="2000" b="0" i="0" kern="1200" dirty="0" err="1">
                          <a:solidFill>
                            <a:schemeClr val="lt1"/>
                          </a:solidFill>
                          <a:effectLst/>
                          <a:latin typeface="+mn-lt"/>
                          <a:ea typeface="+mn-ea"/>
                          <a:cs typeface="+mn-cs"/>
                        </a:rPr>
                        <a:t>TextField</a:t>
                      </a:r>
                      <a:r>
                        <a:rPr lang="en-GB" sz="2000" b="0" i="0" kern="1200" dirty="0">
                          <a:solidFill>
                            <a:schemeClr val="lt1"/>
                          </a:solidFill>
                          <a:effectLst/>
                          <a:latin typeface="+mn-lt"/>
                          <a:ea typeface="+mn-ea"/>
                          <a:cs typeface="+mn-cs"/>
                        </a:rPr>
                        <a:t> (  </a:t>
                      </a:r>
                    </a:p>
                    <a:p>
                      <a:r>
                        <a:rPr lang="en-GB" sz="2000" b="0" i="0" kern="1200" dirty="0">
                          <a:solidFill>
                            <a:schemeClr val="lt1"/>
                          </a:solidFill>
                          <a:effectLst/>
                          <a:latin typeface="+mn-lt"/>
                          <a:ea typeface="+mn-ea"/>
                          <a:cs typeface="+mn-cs"/>
                        </a:rPr>
                        <a:t>  decoration: </a:t>
                      </a:r>
                      <a:r>
                        <a:rPr lang="en-GB" sz="2000" b="0" i="0" kern="1200" dirty="0" err="1">
                          <a:solidFill>
                            <a:schemeClr val="lt1"/>
                          </a:solidFill>
                          <a:effectLst/>
                          <a:latin typeface="+mn-lt"/>
                          <a:ea typeface="+mn-ea"/>
                          <a:cs typeface="+mn-cs"/>
                        </a:rPr>
                        <a:t>InputDecoration</a:t>
                      </a:r>
                      <a:r>
                        <a:rPr lang="en-GB" sz="2000" b="0" i="0" kern="1200" dirty="0">
                          <a:solidFill>
                            <a:schemeClr val="lt1"/>
                          </a:solidFill>
                          <a:effectLst/>
                          <a:latin typeface="+mn-lt"/>
                          <a:ea typeface="+mn-ea"/>
                          <a:cs typeface="+mn-cs"/>
                        </a:rPr>
                        <a:t>(     </a:t>
                      </a:r>
                      <a:r>
                        <a:rPr lang="en-GB" sz="1400" b="0" i="0" kern="1200" dirty="0">
                          <a:solidFill>
                            <a:schemeClr val="lt1"/>
                          </a:solidFill>
                          <a:effectLst/>
                          <a:latin typeface="+mn-lt"/>
                          <a:ea typeface="+mn-ea"/>
                          <a:cs typeface="+mn-cs"/>
                        </a:rPr>
                        <a:t> //decoration around </a:t>
                      </a:r>
                      <a:r>
                        <a:rPr lang="en-GB" sz="1400" b="0" i="0" kern="1200" dirty="0" err="1">
                          <a:solidFill>
                            <a:schemeClr val="lt1"/>
                          </a:solidFill>
                          <a:effectLst/>
                          <a:latin typeface="+mn-lt"/>
                          <a:ea typeface="+mn-ea"/>
                          <a:cs typeface="+mn-cs"/>
                        </a:rPr>
                        <a:t>TextField</a:t>
                      </a:r>
                      <a:endParaRPr lang="en-GB" sz="14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border: </a:t>
                      </a:r>
                      <a:r>
                        <a:rPr lang="en-GB" sz="2000" b="0" i="0" kern="1200" dirty="0" err="1">
                          <a:solidFill>
                            <a:schemeClr val="lt1"/>
                          </a:solidFill>
                          <a:effectLst/>
                          <a:latin typeface="+mn-lt"/>
                          <a:ea typeface="+mn-ea"/>
                          <a:cs typeface="+mn-cs"/>
                        </a:rPr>
                        <a:t>InputBorder.none</a:t>
                      </a:r>
                      <a:r>
                        <a:rPr lang="en-GB" sz="2000" b="0" i="0" kern="1200" dirty="0">
                          <a:solidFill>
                            <a:schemeClr val="lt1"/>
                          </a:solidFill>
                          <a:effectLst/>
                          <a:latin typeface="+mn-lt"/>
                          <a:ea typeface="+mn-ea"/>
                          <a:cs typeface="+mn-cs"/>
                        </a:rPr>
                        <a:t>,         </a:t>
                      </a:r>
                      <a:r>
                        <a:rPr lang="en-GB" sz="1400" b="0" i="0" kern="1200" dirty="0">
                          <a:solidFill>
                            <a:schemeClr val="lt1"/>
                          </a:solidFill>
                          <a:effectLst/>
                          <a:latin typeface="+mn-lt"/>
                          <a:ea typeface="+mn-ea"/>
                          <a:cs typeface="+mn-cs"/>
                        </a:rPr>
                        <a:t>//</a:t>
                      </a:r>
                      <a:r>
                        <a:rPr lang="en-US" sz="1400" b="0" i="0" kern="1200" dirty="0">
                          <a:solidFill>
                            <a:schemeClr val="lt1"/>
                          </a:solidFill>
                          <a:effectLst/>
                          <a:latin typeface="+mn-lt"/>
                          <a:ea typeface="+mn-ea"/>
                          <a:cs typeface="+mn-cs"/>
                        </a:rPr>
                        <a:t>default rounded rectangle border around </a:t>
                      </a:r>
                      <a:r>
                        <a:rPr lang="en-US" sz="1400" b="0" i="0" kern="1200" dirty="0" err="1">
                          <a:solidFill>
                            <a:schemeClr val="lt1"/>
                          </a:solidFill>
                          <a:effectLst/>
                          <a:latin typeface="+mn-lt"/>
                          <a:ea typeface="+mn-ea"/>
                          <a:cs typeface="+mn-cs"/>
                        </a:rPr>
                        <a:t>TextField</a:t>
                      </a:r>
                      <a:r>
                        <a:rPr lang="en-US" sz="1400" b="0" i="0" kern="1200" dirty="0">
                          <a:solidFill>
                            <a:schemeClr val="lt1"/>
                          </a:solidFill>
                          <a:effectLst/>
                          <a:latin typeface="+mn-lt"/>
                          <a:ea typeface="+mn-ea"/>
                          <a:cs typeface="+mn-cs"/>
                        </a:rPr>
                        <a:t>.</a:t>
                      </a:r>
                      <a:endParaRPr lang="en-GB" sz="20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a:t>
                      </a:r>
                      <a:r>
                        <a:rPr lang="en-GB" sz="2000" b="0" i="0" kern="1200" dirty="0" err="1">
                          <a:solidFill>
                            <a:schemeClr val="lt1"/>
                          </a:solidFill>
                          <a:effectLst/>
                          <a:latin typeface="+mn-lt"/>
                          <a:ea typeface="+mn-ea"/>
                          <a:cs typeface="+mn-cs"/>
                        </a:rPr>
                        <a:t>labelText</a:t>
                      </a:r>
                      <a:r>
                        <a:rPr lang="en-GB" sz="2000" b="0" i="0" kern="1200" dirty="0">
                          <a:solidFill>
                            <a:schemeClr val="lt1"/>
                          </a:solidFill>
                          <a:effectLst/>
                          <a:latin typeface="+mn-lt"/>
                          <a:ea typeface="+mn-ea"/>
                          <a:cs typeface="+mn-cs"/>
                        </a:rPr>
                        <a:t>: 'Enter Name',             </a:t>
                      </a:r>
                      <a:r>
                        <a:rPr lang="en-GB" sz="1400" b="0" i="0" kern="1200" dirty="0">
                          <a:solidFill>
                            <a:schemeClr val="lt1"/>
                          </a:solidFill>
                          <a:effectLst/>
                          <a:latin typeface="+mn-lt"/>
                          <a:ea typeface="+mn-ea"/>
                          <a:cs typeface="+mn-cs"/>
                        </a:rPr>
                        <a:t>//</a:t>
                      </a:r>
                      <a:r>
                        <a:rPr lang="en-US" sz="1400" b="0" i="0" kern="1200" dirty="0">
                          <a:solidFill>
                            <a:schemeClr val="lt1"/>
                          </a:solidFill>
                          <a:effectLst/>
                          <a:latin typeface="+mn-lt"/>
                          <a:ea typeface="+mn-ea"/>
                          <a:cs typeface="+mn-cs"/>
                        </a:rPr>
                        <a:t>show the label text on the selection of </a:t>
                      </a:r>
                      <a:r>
                        <a:rPr lang="en-US" sz="1400" b="0" i="0" kern="1200" dirty="0" err="1">
                          <a:solidFill>
                            <a:schemeClr val="lt1"/>
                          </a:solidFill>
                          <a:effectLst/>
                          <a:latin typeface="+mn-lt"/>
                          <a:ea typeface="+mn-ea"/>
                          <a:cs typeface="+mn-cs"/>
                        </a:rPr>
                        <a:t>TextField</a:t>
                      </a:r>
                      <a:r>
                        <a:rPr lang="en-US" sz="1400" b="0" i="0" kern="1200" dirty="0">
                          <a:solidFill>
                            <a:schemeClr val="lt1"/>
                          </a:solidFill>
                          <a:effectLst/>
                          <a:latin typeface="+mn-lt"/>
                          <a:ea typeface="+mn-ea"/>
                          <a:cs typeface="+mn-cs"/>
                        </a:rPr>
                        <a:t>.</a:t>
                      </a:r>
                      <a:endParaRPr lang="en-GB" sz="20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a:t>
                      </a:r>
                      <a:r>
                        <a:rPr lang="en-GB" sz="2000" b="0" i="0" kern="1200" dirty="0" err="1">
                          <a:solidFill>
                            <a:schemeClr val="lt1"/>
                          </a:solidFill>
                          <a:effectLst/>
                          <a:latin typeface="+mn-lt"/>
                          <a:ea typeface="+mn-ea"/>
                          <a:cs typeface="+mn-cs"/>
                        </a:rPr>
                        <a:t>hintText</a:t>
                      </a:r>
                      <a:r>
                        <a:rPr lang="en-GB" sz="2000" b="0" i="0" kern="1200" dirty="0">
                          <a:solidFill>
                            <a:schemeClr val="lt1"/>
                          </a:solidFill>
                          <a:effectLst/>
                          <a:latin typeface="+mn-lt"/>
                          <a:ea typeface="+mn-ea"/>
                          <a:cs typeface="+mn-cs"/>
                        </a:rPr>
                        <a:t>: 'Enter Your Name'  </a:t>
                      </a:r>
                    </a:p>
                    <a:p>
                      <a:r>
                        <a:rPr lang="en-GB" sz="2000" b="0" i="0" kern="1200" dirty="0">
                          <a:solidFill>
                            <a:schemeClr val="lt1"/>
                          </a:solidFill>
                          <a:effectLst/>
                          <a:latin typeface="+mn-lt"/>
                          <a:ea typeface="+mn-ea"/>
                          <a:cs typeface="+mn-cs"/>
                        </a:rPr>
                        <a:t>  ),  </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81825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981481" y="301671"/>
            <a:ext cx="10515600" cy="1325563"/>
          </a:xfrm>
        </p:spPr>
        <p:txBody>
          <a:bodyPr>
            <a:normAutofit/>
          </a:bodyPr>
          <a:lstStyle/>
          <a:p>
            <a:r>
              <a:rPr lang="en-US" sz="3600" b="1" dirty="0" err="1" smtClean="0">
                <a:latin typeface="Book Antiqua" panose="02040602050305030304" pitchFamily="18" charset="0"/>
                <a:ea typeface="+mn-ea"/>
                <a:cs typeface="+mn-cs"/>
              </a:rPr>
              <a:t>TextField</a:t>
            </a:r>
            <a:r>
              <a:rPr lang="en-US" sz="3600" b="1" dirty="0" smtClean="0">
                <a:latin typeface="Book Antiqua" panose="02040602050305030304" pitchFamily="18" charset="0"/>
                <a:ea typeface="+mn-ea"/>
                <a:cs typeface="+mn-cs"/>
              </a:rPr>
              <a:t> cont. . .</a:t>
            </a:r>
            <a:endParaRPr lang="en-GB" sz="36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29081" y="1229401"/>
            <a:ext cx="10515600" cy="5073562"/>
          </a:xfrm>
        </p:spPr>
        <p:txBody>
          <a:bodyPr>
            <a:normAutofit fontScale="85000" lnSpcReduction="20000"/>
          </a:bodyPr>
          <a:lstStyle/>
          <a:p>
            <a:pPr marL="0" indent="0" algn="just">
              <a:lnSpc>
                <a:spcPct val="150000"/>
              </a:lnSpc>
              <a:buNone/>
            </a:pPr>
            <a:endParaRPr lang="en-US" b="1" u="sng" dirty="0">
              <a:latin typeface="Book Antiqua" panose="02040602050305030304" pitchFamily="18" charset="0"/>
            </a:endParaRPr>
          </a:p>
          <a:p>
            <a:pPr marL="0" indent="0" algn="just">
              <a:lnSpc>
                <a:spcPct val="150000"/>
              </a:lnSpc>
              <a:buNone/>
            </a:pPr>
            <a:r>
              <a:rPr lang="en-US" u="sng" dirty="0">
                <a:latin typeface="Book Antiqua" panose="02040602050305030304" pitchFamily="18" charset="0"/>
              </a:rPr>
              <a:t>Retrieve </a:t>
            </a:r>
            <a:r>
              <a:rPr lang="en-US" u="sng" dirty="0" err="1">
                <a:latin typeface="Book Antiqua" panose="02040602050305030304" pitchFamily="18" charset="0"/>
              </a:rPr>
              <a:t>TestField</a:t>
            </a:r>
            <a:r>
              <a:rPr lang="en-US" u="sng" dirty="0">
                <a:latin typeface="Book Antiqua" panose="02040602050305030304" pitchFamily="18" charset="0"/>
              </a:rPr>
              <a:t> Values</a:t>
            </a:r>
          </a:p>
          <a:p>
            <a:pPr marL="514350" indent="-514350" algn="just">
              <a:lnSpc>
                <a:spcPct val="150000"/>
              </a:lnSpc>
              <a:buFont typeface="+mj-lt"/>
              <a:buAutoNum type="arabicPeriod"/>
            </a:pPr>
            <a:r>
              <a:rPr lang="en-US" b="1" u="sng" dirty="0" smtClean="0">
                <a:latin typeface="Book Antiqua" panose="02040602050305030304" pitchFamily="18" charset="0"/>
              </a:rPr>
              <a:t>On Changed </a:t>
            </a:r>
            <a:r>
              <a:rPr lang="en-US" b="1" u="sng" dirty="0">
                <a:latin typeface="Book Antiqua" panose="02040602050305030304" pitchFamily="18" charset="0"/>
              </a:rPr>
              <a:t>Method: </a:t>
            </a:r>
          </a:p>
          <a:p>
            <a:pPr marL="0" indent="0" algn="just">
              <a:lnSpc>
                <a:spcPct val="150000"/>
              </a:lnSpc>
              <a:buNone/>
            </a:pPr>
            <a:r>
              <a:rPr lang="en-US" sz="1600" dirty="0">
                <a:latin typeface="Book Antiqua" panose="02040602050305030304" pitchFamily="18" charset="0"/>
              </a:rPr>
              <a:t>	</a:t>
            </a:r>
            <a:r>
              <a:rPr lang="en-US" sz="1600" i="1" dirty="0">
                <a:latin typeface="Book Antiqua" panose="02040602050305030304" pitchFamily="18" charset="0"/>
              </a:rPr>
              <a:t>String value = ";  </a:t>
            </a:r>
          </a:p>
          <a:p>
            <a:pPr marL="0" indent="0" algn="just">
              <a:lnSpc>
                <a:spcPct val="150000"/>
              </a:lnSpc>
              <a:spcBef>
                <a:spcPts val="0"/>
              </a:spcBef>
              <a:buNone/>
            </a:pPr>
            <a:r>
              <a:rPr lang="en-US" sz="1600" i="1" dirty="0">
                <a:latin typeface="Book Antiqua" panose="02040602050305030304" pitchFamily="18" charset="0"/>
              </a:rPr>
              <a:t>	</a:t>
            </a:r>
            <a:r>
              <a:rPr lang="en-US" sz="1600" i="1" dirty="0" err="1">
                <a:latin typeface="Book Antiqua" panose="02040602050305030304" pitchFamily="18" charset="0"/>
              </a:rPr>
              <a:t>TextField</a:t>
            </a:r>
            <a:r>
              <a:rPr lang="en-US" sz="1600" i="1" dirty="0">
                <a:latin typeface="Book Antiqua" panose="02040602050305030304" pitchFamily="18" charset="0"/>
              </a:rPr>
              <a:t>(  </a:t>
            </a:r>
            <a:r>
              <a:rPr lang="en-US" sz="1600" i="1" dirty="0" err="1">
                <a:latin typeface="Book Antiqua" panose="02040602050305030304" pitchFamily="18" charset="0"/>
              </a:rPr>
              <a:t>onChanged</a:t>
            </a:r>
            <a:r>
              <a:rPr lang="en-US" sz="1600" i="1" dirty="0">
                <a:latin typeface="Book Antiqua" panose="02040602050305030304" pitchFamily="18" charset="0"/>
              </a:rPr>
              <a:t>: (text) {  value = text;   }, ) </a:t>
            </a:r>
          </a:p>
          <a:p>
            <a:pPr marL="0" indent="0" algn="just">
              <a:lnSpc>
                <a:spcPct val="150000"/>
              </a:lnSpc>
              <a:buNone/>
            </a:pPr>
            <a:r>
              <a:rPr lang="en-US" dirty="0">
                <a:latin typeface="Book Antiqua" panose="02040602050305030304" pitchFamily="18" charset="0"/>
              </a:rPr>
              <a:t>2.   </a:t>
            </a:r>
            <a:r>
              <a:rPr lang="en-US" b="1" u="sng" dirty="0">
                <a:latin typeface="Book Antiqua" panose="02040602050305030304" pitchFamily="18" charset="0"/>
              </a:rPr>
              <a:t>Controller Method: </a:t>
            </a:r>
          </a:p>
          <a:p>
            <a:pPr marL="0" indent="0" algn="just">
              <a:lnSpc>
                <a:spcPct val="150000"/>
              </a:lnSpc>
              <a:buNone/>
            </a:pPr>
            <a:r>
              <a:rPr lang="en-US" dirty="0" err="1" smtClean="0">
                <a:latin typeface="Book Antiqua" panose="02040602050305030304" pitchFamily="18" charset="0"/>
              </a:rPr>
              <a:t>TextEditing</a:t>
            </a:r>
            <a:r>
              <a:rPr lang="en-US" dirty="0" smtClean="0">
                <a:latin typeface="Book Antiqua" panose="02040602050305030304" pitchFamily="18" charset="0"/>
              </a:rPr>
              <a:t> Controller  </a:t>
            </a:r>
            <a:r>
              <a:rPr lang="en-US" dirty="0">
                <a:latin typeface="Book Antiqua" panose="02040602050305030304" pitchFamily="18" charset="0"/>
              </a:rPr>
              <a:t>object is attached to the </a:t>
            </a:r>
            <a:r>
              <a:rPr lang="en-US" dirty="0" err="1">
                <a:latin typeface="Book Antiqua" panose="02040602050305030304" pitchFamily="18" charset="0"/>
              </a:rPr>
              <a:t>TextField</a:t>
            </a:r>
            <a:r>
              <a:rPr lang="en-US" dirty="0">
                <a:latin typeface="Book Antiqua" panose="02040602050305030304" pitchFamily="18" charset="0"/>
              </a:rPr>
              <a:t> widget and then listens to change</a:t>
            </a:r>
          </a:p>
          <a:p>
            <a:pPr marL="400050" lvl="1" indent="0" algn="just">
              <a:lnSpc>
                <a:spcPct val="150000"/>
              </a:lnSpc>
              <a:buNone/>
            </a:pPr>
            <a:r>
              <a:rPr lang="en-GB" i="1" dirty="0" err="1">
                <a:latin typeface="Book Antiqua" panose="02040602050305030304" pitchFamily="18" charset="0"/>
              </a:rPr>
              <a:t>TextEditingController</a:t>
            </a:r>
            <a:r>
              <a:rPr lang="en-GB" i="1" dirty="0">
                <a:latin typeface="Book Antiqua" panose="02040602050305030304" pitchFamily="18" charset="0"/>
              </a:rPr>
              <a:t> </a:t>
            </a:r>
            <a:r>
              <a:rPr lang="en-GB" i="1" dirty="0" err="1">
                <a:latin typeface="Book Antiqua" panose="02040602050305030304" pitchFamily="18" charset="0"/>
              </a:rPr>
              <a:t>mycontroller</a:t>
            </a:r>
            <a:r>
              <a:rPr lang="en-GB" i="1" dirty="0">
                <a:latin typeface="Book Antiqua" panose="02040602050305030304" pitchFamily="18" charset="0"/>
              </a:rPr>
              <a:t> = </a:t>
            </a:r>
            <a:r>
              <a:rPr lang="en-GB" i="1" dirty="0" err="1">
                <a:latin typeface="Book Antiqua" panose="02040602050305030304" pitchFamily="18" charset="0"/>
              </a:rPr>
              <a:t>TextEditingController</a:t>
            </a:r>
            <a:r>
              <a:rPr lang="en-GB" i="1" dirty="0">
                <a:latin typeface="Book Antiqua" panose="02040602050305030304" pitchFamily="18" charset="0"/>
              </a:rPr>
              <a:t>();  </a:t>
            </a:r>
          </a:p>
          <a:p>
            <a:pPr marL="400050" lvl="1" indent="0" algn="just">
              <a:lnSpc>
                <a:spcPct val="150000"/>
              </a:lnSpc>
              <a:spcBef>
                <a:spcPts val="0"/>
              </a:spcBef>
              <a:buNone/>
            </a:pPr>
            <a:r>
              <a:rPr lang="en-GB" i="1" dirty="0" err="1">
                <a:latin typeface="Book Antiqua" panose="02040602050305030304" pitchFamily="18" charset="0"/>
              </a:rPr>
              <a:t>TextField</a:t>
            </a:r>
            <a:r>
              <a:rPr lang="en-GB" i="1" dirty="0">
                <a:latin typeface="Book Antiqua" panose="02040602050305030304" pitchFamily="18" charset="0"/>
              </a:rPr>
              <a:t>(  controller: </a:t>
            </a:r>
            <a:r>
              <a:rPr lang="en-GB" i="1" dirty="0" err="1">
                <a:latin typeface="Book Antiqua" panose="02040602050305030304" pitchFamily="18" charset="0"/>
              </a:rPr>
              <a:t>mycontroller</a:t>
            </a:r>
            <a:r>
              <a:rPr lang="en-GB" i="1" dirty="0">
                <a:latin typeface="Book Antiqua" panose="02040602050305030304" pitchFamily="18" charset="0"/>
              </a:rPr>
              <a:t>,  )   </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1292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6"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6"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8" y="5203766"/>
            <a:ext cx="1602969"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9"/>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9" y="612531"/>
            <a:ext cx="3026751" cy="899377"/>
          </a:xfrm>
          <a:prstGeom prst="rect">
            <a:avLst/>
          </a:prstGeom>
        </p:spPr>
      </p:pic>
      <p:sp>
        <p:nvSpPr>
          <p:cNvPr id="2" name="Footer Placeholder 1"/>
          <p:cNvSpPr>
            <a:spLocks noGrp="1"/>
          </p:cNvSpPr>
          <p:nvPr>
            <p:ph type="ftr" sz="quarter" idx="11"/>
          </p:nvPr>
        </p:nvSpPr>
        <p:spPr>
          <a:xfrm>
            <a:off x="4038603" y="6433626"/>
            <a:ext cx="4114800" cy="365125"/>
          </a:xfrm>
        </p:spPr>
        <p:txBody>
          <a:bodyPr/>
          <a:lstStyle/>
          <a:p>
            <a:r>
              <a:rPr lang="en-US" dirty="0" smtClean="0"/>
              <a:t>IT Industry-Academia Bridge Program</a:t>
            </a:r>
            <a:endParaRPr lang="en-US" dirty="0"/>
          </a:p>
        </p:txBody>
      </p:sp>
      <p:pic>
        <p:nvPicPr>
          <p:cNvPr id="11" name="Picture 10"/>
          <p:cNvPicPr>
            <a:picLocks noChangeAspect="1"/>
          </p:cNvPicPr>
          <p:nvPr/>
        </p:nvPicPr>
        <p:blipFill>
          <a:blip r:embed="rId3"/>
          <a:stretch>
            <a:fillRect/>
          </a:stretch>
        </p:blipFill>
        <p:spPr>
          <a:xfrm>
            <a:off x="524280" y="382146"/>
            <a:ext cx="11125201" cy="6058799"/>
          </a:xfrm>
          <a:prstGeom prst="rect">
            <a:avLst/>
          </a:prstGeom>
        </p:spPr>
      </p:pic>
      <p:sp>
        <p:nvSpPr>
          <p:cNvPr id="12" name="Rectangle 11"/>
          <p:cNvSpPr/>
          <p:nvPr/>
        </p:nvSpPr>
        <p:spPr>
          <a:xfrm>
            <a:off x="7531620" y="2393635"/>
            <a:ext cx="5632680" cy="2308324"/>
          </a:xfrm>
          <a:prstGeom prst="rect">
            <a:avLst/>
          </a:prstGeom>
        </p:spPr>
        <p:txBody>
          <a:bodyPr wrap="square">
            <a:spAutoFit/>
          </a:bodyPr>
          <a:lstStyle/>
          <a:p>
            <a:r>
              <a:rPr lang="en-US" sz="7200" b="1" i="1" dirty="0" smtClean="0">
                <a:solidFill>
                  <a:schemeClr val="bg1"/>
                </a:solidFill>
                <a:latin typeface="Book Antiqua" panose="02040602050305030304" pitchFamily="18" charset="0"/>
              </a:rPr>
              <a:t>Thank</a:t>
            </a:r>
          </a:p>
          <a:p>
            <a:r>
              <a:rPr lang="en-US" sz="7200" b="1" i="1" dirty="0" smtClean="0">
                <a:solidFill>
                  <a:schemeClr val="bg1"/>
                </a:solidFill>
                <a:latin typeface="Book Antiqua" panose="02040602050305030304" pitchFamily="18" charset="0"/>
              </a:rPr>
              <a:t>You !</a:t>
            </a:r>
          </a:p>
        </p:txBody>
      </p:sp>
    </p:spTree>
    <p:extLst>
      <p:ext uri="{BB962C8B-B14F-4D97-AF65-F5344CB8AC3E}">
        <p14:creationId xmlns:p14="http://schemas.microsoft.com/office/powerpoint/2010/main" val="389929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7" name="Content Placeholder 6"/>
          <p:cNvSpPr>
            <a:spLocks noGrp="1"/>
          </p:cNvSpPr>
          <p:nvPr>
            <p:ph idx="1"/>
          </p:nvPr>
        </p:nvSpPr>
        <p:spPr/>
        <p:txBody>
          <a:bodyPr/>
          <a:lstStyle/>
          <a:p>
            <a:pPr algn="just"/>
            <a:r>
              <a:rPr lang="en-US" dirty="0">
                <a:latin typeface="Book Antiqua" panose="02040602050305030304" pitchFamily="18" charset="0"/>
              </a:rPr>
              <a:t>Text Widget </a:t>
            </a:r>
          </a:p>
          <a:p>
            <a:pPr algn="just"/>
            <a:r>
              <a:rPr lang="en-US" dirty="0">
                <a:latin typeface="Book Antiqua" panose="02040602050305030304" pitchFamily="18" charset="0"/>
              </a:rPr>
              <a:t>Buttons Widget</a:t>
            </a:r>
          </a:p>
          <a:p>
            <a:pPr algn="just"/>
            <a:r>
              <a:rPr lang="en-US" dirty="0">
                <a:latin typeface="Book Antiqua" panose="02040602050305030304" pitchFamily="18" charset="0"/>
              </a:rPr>
              <a:t>Image Widget</a:t>
            </a:r>
          </a:p>
          <a:p>
            <a:pPr algn="just"/>
            <a:r>
              <a:rPr lang="en-US" dirty="0">
                <a:latin typeface="Book Antiqua" panose="02040602050305030304" pitchFamily="18" charset="0"/>
              </a:rPr>
              <a:t>Icon Widget</a:t>
            </a:r>
          </a:p>
          <a:p>
            <a:pPr algn="just"/>
            <a:r>
              <a:rPr lang="en-US" dirty="0" err="1">
                <a:latin typeface="Book Antiqua" panose="02040602050305030304" pitchFamily="18" charset="0"/>
              </a:rPr>
              <a:t>TextField</a:t>
            </a:r>
            <a:r>
              <a:rPr lang="en-US" dirty="0">
                <a:latin typeface="Book Antiqua" panose="02040602050305030304" pitchFamily="18" charset="0"/>
              </a:rPr>
              <a:t> Widget</a:t>
            </a: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
        <p:nvSpPr>
          <p:cNvPr id="8" name="TextBox 7"/>
          <p:cNvSpPr txBox="1"/>
          <p:nvPr/>
        </p:nvSpPr>
        <p:spPr>
          <a:xfrm>
            <a:off x="838200" y="627658"/>
            <a:ext cx="6834554" cy="769441"/>
          </a:xfrm>
          <a:prstGeom prst="rect">
            <a:avLst/>
          </a:prstGeom>
          <a:noFill/>
        </p:spPr>
        <p:txBody>
          <a:bodyPr wrap="square" rtlCol="0">
            <a:spAutoFit/>
          </a:bodyPr>
          <a:lstStyle/>
          <a:p>
            <a:r>
              <a:rPr lang="en-US" sz="4400" b="1" dirty="0" smtClean="0">
                <a:latin typeface="Book Antiqua" panose="02040602050305030304" pitchFamily="18" charset="0"/>
              </a:rPr>
              <a:t>Contents </a:t>
            </a:r>
            <a:endParaRPr lang="en-US" sz="4400" b="1" dirty="0">
              <a:latin typeface="Book Antiqua" panose="02040602050305030304" pitchFamily="18" charset="0"/>
            </a:endParaRP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92937" y="612531"/>
            <a:ext cx="5420932" cy="1325563"/>
          </a:xfrm>
        </p:spPr>
        <p:txBody>
          <a:bodyPr>
            <a:normAutofit/>
          </a:bodyPr>
          <a:lstStyle/>
          <a:p>
            <a:pPr algn="ctr"/>
            <a:r>
              <a:rPr lang="en-US" b="1" dirty="0">
                <a:latin typeface="Book Antiqua" panose="02040602050305030304" pitchFamily="18" charset="0"/>
                <a:ea typeface="+mn-ea"/>
                <a:cs typeface="+mn-cs"/>
              </a:rPr>
              <a:t>Layout Widgets</a:t>
            </a:r>
            <a:endParaRPr lang="en-GB"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838200" y="2189408"/>
            <a:ext cx="10515600" cy="3591371"/>
          </a:xfrm>
        </p:spPr>
        <p:txBody>
          <a:bodyPr>
            <a:normAutofit fontScale="92500" lnSpcReduction="10000"/>
          </a:bodyPr>
          <a:lstStyle/>
          <a:p>
            <a:pPr marL="36900" indent="0" algn="just">
              <a:lnSpc>
                <a:spcPct val="160000"/>
              </a:lnSpc>
              <a:buNone/>
            </a:pPr>
            <a:r>
              <a:rPr lang="en-US" dirty="0">
                <a:latin typeface="Book Antiqua" panose="02040602050305030304" pitchFamily="18" charset="0"/>
              </a:rPr>
              <a:t>The layout is a user interface design pattern that refers to defining how the widgets are displayed on the screen relative to each other.</a:t>
            </a:r>
          </a:p>
          <a:p>
            <a:pPr marL="36900" indent="0" algn="just">
              <a:lnSpc>
                <a:spcPct val="160000"/>
              </a:lnSpc>
              <a:buNone/>
            </a:pPr>
            <a:r>
              <a:rPr lang="en-US" dirty="0">
                <a:latin typeface="Book Antiqua" panose="02040602050305030304" pitchFamily="18" charset="0"/>
              </a:rPr>
              <a:t>Flutter categories layout widgets into two types</a:t>
            </a:r>
          </a:p>
          <a:p>
            <a:pPr marL="494100" indent="-457200" algn="just">
              <a:lnSpc>
                <a:spcPct val="160000"/>
              </a:lnSpc>
              <a:buFont typeface="+mj-lt"/>
              <a:buAutoNum type="arabicPeriod"/>
            </a:pPr>
            <a:r>
              <a:rPr lang="en-US" dirty="0">
                <a:latin typeface="Book Antiqua" panose="02040602050305030304" pitchFamily="18" charset="0"/>
              </a:rPr>
              <a:t>Single Child Widget</a:t>
            </a:r>
          </a:p>
          <a:p>
            <a:pPr marL="494100" indent="-457200" algn="just">
              <a:lnSpc>
                <a:spcPct val="160000"/>
              </a:lnSpc>
              <a:buFont typeface="+mj-lt"/>
              <a:buAutoNum type="arabicPeriod"/>
            </a:pPr>
            <a:r>
              <a:rPr lang="en-US" dirty="0">
                <a:latin typeface="Book Antiqua" panose="02040602050305030304" pitchFamily="18" charset="0"/>
              </a:rPr>
              <a:t>Multi-Child Widget</a:t>
            </a:r>
          </a:p>
          <a:p>
            <a:pPr marL="0" indent="0" algn="just">
              <a:lnSpc>
                <a:spcPct val="160000"/>
              </a:lnSpc>
              <a:buNone/>
            </a:pPr>
            <a:endParaRPr lang="en-GB"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68622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5386" y="389467"/>
            <a:ext cx="6322454" cy="1325563"/>
          </a:xfrm>
        </p:spPr>
        <p:txBody>
          <a:bodyPr>
            <a:normAutofit/>
          </a:bodyPr>
          <a:lstStyle/>
          <a:p>
            <a:pPr algn="ctr"/>
            <a:r>
              <a:rPr lang="en-US" b="1" dirty="0">
                <a:latin typeface="Book Antiqua" panose="02040602050305030304" pitchFamily="18" charset="0"/>
                <a:ea typeface="+mn-ea"/>
                <a:cs typeface="+mn-cs"/>
              </a:rPr>
              <a:t>Layout </a:t>
            </a:r>
            <a:r>
              <a:rPr lang="en-US" b="1" dirty="0" smtClean="0">
                <a:latin typeface="Book Antiqua" panose="02040602050305030304" pitchFamily="18" charset="0"/>
                <a:ea typeface="+mn-ea"/>
                <a:cs typeface="+mn-cs"/>
              </a:rPr>
              <a:t>Widget cont. . .</a:t>
            </a:r>
            <a:endParaRPr lang="en-GB"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997155" y="1740052"/>
            <a:ext cx="9361868" cy="4665055"/>
          </a:xfrm>
        </p:spPr>
        <p:txBody>
          <a:bodyPr>
            <a:normAutofit fontScale="92500" lnSpcReduction="10000"/>
          </a:bodyPr>
          <a:lstStyle/>
          <a:p>
            <a:pPr marL="36900" indent="0" algn="just">
              <a:lnSpc>
                <a:spcPct val="150000"/>
              </a:lnSpc>
              <a:buNone/>
            </a:pPr>
            <a:r>
              <a:rPr lang="en-US" b="1" u="sng" dirty="0">
                <a:latin typeface="Book Antiqua" panose="02040602050305030304" pitchFamily="18" charset="0"/>
              </a:rPr>
              <a:t>Single Child Widget:</a:t>
            </a:r>
            <a:r>
              <a:rPr lang="en-US" dirty="0">
                <a:latin typeface="Book Antiqua" panose="02040602050305030304" pitchFamily="18" charset="0"/>
              </a:rPr>
              <a:t> The single child layout widget is a type of widget, which can have only </a:t>
            </a:r>
            <a:r>
              <a:rPr lang="en-US" b="1" dirty="0">
                <a:latin typeface="Book Antiqua" panose="02040602050305030304" pitchFamily="18" charset="0"/>
              </a:rPr>
              <a:t>one child widget</a:t>
            </a:r>
            <a:r>
              <a:rPr lang="en-US" dirty="0">
                <a:latin typeface="Book Antiqua" panose="02040602050305030304" pitchFamily="18" charset="0"/>
              </a:rPr>
              <a:t> inside the parent layout widget.</a:t>
            </a:r>
          </a:p>
          <a:p>
            <a:pPr marL="36900" indent="0" algn="just">
              <a:lnSpc>
                <a:spcPct val="150000"/>
              </a:lnSpc>
              <a:buNone/>
            </a:pPr>
            <a:r>
              <a:rPr lang="en-US" dirty="0">
                <a:latin typeface="Book Antiqua" panose="02040602050305030304" pitchFamily="18" charset="0"/>
              </a:rPr>
              <a:t>Best Examples are Container, Padding, Center, Align, </a:t>
            </a:r>
            <a:r>
              <a:rPr lang="en-US" dirty="0" err="1">
                <a:latin typeface="Book Antiqua" panose="02040602050305030304" pitchFamily="18" charset="0"/>
              </a:rPr>
              <a:t>SizeBox</a:t>
            </a:r>
            <a:r>
              <a:rPr lang="en-US" dirty="0">
                <a:latin typeface="Book Antiqua" panose="02040602050305030304" pitchFamily="18" charset="0"/>
              </a:rPr>
              <a:t>, Baseline, Card, </a:t>
            </a:r>
            <a:r>
              <a:rPr lang="en-US" dirty="0" err="1">
                <a:latin typeface="Book Antiqua" panose="02040602050305030304" pitchFamily="18" charset="0"/>
              </a:rPr>
              <a:t>ListTile</a:t>
            </a:r>
            <a:r>
              <a:rPr lang="en-US" dirty="0">
                <a:latin typeface="Book Antiqua" panose="02040602050305030304" pitchFamily="18" charset="0"/>
              </a:rPr>
              <a:t>, etc.</a:t>
            </a:r>
          </a:p>
          <a:p>
            <a:pPr marL="720000" lvl="2" indent="0" algn="just">
              <a:lnSpc>
                <a:spcPct val="150000"/>
              </a:lnSpc>
              <a:buNone/>
            </a:pPr>
            <a:r>
              <a:rPr lang="en-US" sz="2400" i="1" dirty="0">
                <a:latin typeface="Book Antiqua" panose="02040602050305030304" pitchFamily="18" charset="0"/>
              </a:rPr>
              <a:t>Center(</a:t>
            </a:r>
          </a:p>
          <a:p>
            <a:pPr marL="720000" lvl="2" indent="0" algn="just">
              <a:lnSpc>
                <a:spcPct val="150000"/>
              </a:lnSpc>
              <a:buNone/>
            </a:pPr>
            <a:r>
              <a:rPr lang="en-US" sz="2400" i="1" dirty="0">
                <a:latin typeface="Book Antiqua" panose="02040602050305030304" pitchFamily="18" charset="0"/>
              </a:rPr>
              <a:t>   child: Text(‘Welcome to Flutter Tutorial’)</a:t>
            </a:r>
          </a:p>
          <a:p>
            <a:pPr marL="720000" lvl="2" indent="0" algn="just">
              <a:lnSpc>
                <a:spcPct val="150000"/>
              </a:lnSpc>
              <a:buNone/>
            </a:pPr>
            <a:r>
              <a:rPr lang="en-US" sz="2400" i="1" dirty="0">
                <a:latin typeface="Book Antiqua" panose="02040602050305030304" pitchFamily="18" charset="0"/>
              </a:rPr>
              <a:t>),</a:t>
            </a:r>
          </a:p>
          <a:p>
            <a:pPr marL="720000" lvl="2" indent="0" algn="just">
              <a:lnSpc>
                <a:spcPct val="150000"/>
              </a:lnSpc>
              <a:buNone/>
            </a:pPr>
            <a:endParaRPr lang="en-US" sz="2400" i="1"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1003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22812" y="527608"/>
            <a:ext cx="6322454" cy="1325563"/>
          </a:xfrm>
        </p:spPr>
        <p:txBody>
          <a:bodyPr>
            <a:normAutofit/>
          </a:bodyPr>
          <a:lstStyle/>
          <a:p>
            <a:pPr algn="ctr"/>
            <a:r>
              <a:rPr lang="en-US" b="1" dirty="0">
                <a:latin typeface="Book Antiqua" panose="02040602050305030304" pitchFamily="18" charset="0"/>
                <a:ea typeface="+mn-ea"/>
                <a:cs typeface="+mn-cs"/>
              </a:rPr>
              <a:t>Layout </a:t>
            </a:r>
            <a:r>
              <a:rPr lang="en-US" b="1" dirty="0" smtClean="0">
                <a:latin typeface="Book Antiqua" panose="02040602050305030304" pitchFamily="18" charset="0"/>
                <a:ea typeface="+mn-ea"/>
                <a:cs typeface="+mn-cs"/>
              </a:rPr>
              <a:t>Widget cont. . .</a:t>
            </a:r>
            <a:endParaRPr lang="en-GB"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838200" y="1523631"/>
            <a:ext cx="10515600" cy="4665055"/>
          </a:xfrm>
        </p:spPr>
        <p:txBody>
          <a:bodyPr>
            <a:normAutofit fontScale="92500" lnSpcReduction="20000"/>
          </a:bodyPr>
          <a:lstStyle/>
          <a:p>
            <a:pPr marL="720000" lvl="2" indent="0" algn="just">
              <a:lnSpc>
                <a:spcPct val="150000"/>
              </a:lnSpc>
              <a:buNone/>
            </a:pPr>
            <a:endParaRPr lang="en-US" i="1" dirty="0">
              <a:latin typeface="Book Antiqua" panose="02040602050305030304" pitchFamily="18" charset="0"/>
            </a:endParaRPr>
          </a:p>
          <a:p>
            <a:pPr marL="36900" indent="0" algn="just">
              <a:lnSpc>
                <a:spcPct val="150000"/>
              </a:lnSpc>
              <a:buNone/>
            </a:pPr>
            <a:r>
              <a:rPr lang="en-US" sz="2400" b="1" u="sng" dirty="0">
                <a:latin typeface="Book Antiqua" panose="02040602050305030304" pitchFamily="18" charset="0"/>
              </a:rPr>
              <a:t>Multiple Child Widget:</a:t>
            </a:r>
            <a:r>
              <a:rPr lang="en-US" sz="2400" dirty="0">
                <a:latin typeface="Book Antiqua" panose="02040602050305030304" pitchFamily="18" charset="0"/>
              </a:rPr>
              <a:t> The multiple child widgets are a type of widget, which contains more than one child widget.</a:t>
            </a:r>
          </a:p>
          <a:p>
            <a:pPr marL="36900" indent="0" algn="just">
              <a:lnSpc>
                <a:spcPct val="150000"/>
              </a:lnSpc>
              <a:buNone/>
            </a:pPr>
            <a:r>
              <a:rPr lang="en-US" sz="2400" dirty="0">
                <a:latin typeface="Book Antiqua" panose="02040602050305030304" pitchFamily="18" charset="0"/>
              </a:rPr>
              <a:t>Best Examples are Row, Column, </a:t>
            </a:r>
            <a:r>
              <a:rPr lang="en-US" sz="2400" dirty="0" err="1">
                <a:latin typeface="Book Antiqua" panose="02040602050305030304" pitchFamily="18" charset="0"/>
              </a:rPr>
              <a:t>ListView</a:t>
            </a:r>
            <a:r>
              <a:rPr lang="en-US" sz="2400" dirty="0">
                <a:latin typeface="Book Antiqua" panose="02040602050305030304" pitchFamily="18" charset="0"/>
              </a:rPr>
              <a:t>, Expanded, Table, Flow, Stack, etc.</a:t>
            </a:r>
          </a:p>
          <a:p>
            <a:pPr marL="414000" lvl="1" indent="0" algn="just">
              <a:lnSpc>
                <a:spcPct val="150000"/>
              </a:lnSpc>
              <a:buNone/>
            </a:pPr>
            <a:r>
              <a:rPr lang="en-US" sz="2200" dirty="0">
                <a:latin typeface="Book Antiqua" panose="02040602050305030304" pitchFamily="18" charset="0"/>
              </a:rPr>
              <a:t>Row(</a:t>
            </a:r>
          </a:p>
          <a:p>
            <a:pPr marL="720000" lvl="2" indent="0" algn="just">
              <a:lnSpc>
                <a:spcPct val="150000"/>
              </a:lnSpc>
              <a:buNone/>
            </a:pPr>
            <a:r>
              <a:rPr lang="en-US" dirty="0">
                <a:latin typeface="Book Antiqua" panose="02040602050305030304" pitchFamily="18" charset="0"/>
              </a:rPr>
              <a:t>children: &lt;Widget&gt;[</a:t>
            </a:r>
          </a:p>
          <a:p>
            <a:pPr marL="1080000" lvl="3" indent="0" algn="just">
              <a:lnSpc>
                <a:spcPct val="150000"/>
              </a:lnSpc>
              <a:buNone/>
            </a:pPr>
            <a:r>
              <a:rPr lang="en-US" dirty="0">
                <a:latin typeface="Book Antiqua" panose="02040602050305030304" pitchFamily="18" charset="0"/>
              </a:rPr>
              <a:t>Text(‘First Child of Row’),</a:t>
            </a:r>
          </a:p>
          <a:p>
            <a:pPr marL="1080000" lvl="3" indent="0" algn="just">
              <a:lnSpc>
                <a:spcPct val="150000"/>
              </a:lnSpc>
              <a:buNone/>
            </a:pPr>
            <a:r>
              <a:rPr lang="en-US" dirty="0">
                <a:latin typeface="Book Antiqua" panose="02040602050305030304" pitchFamily="18" charset="0"/>
              </a:rPr>
              <a:t>Text(‘Second Child of Row’),</a:t>
            </a:r>
          </a:p>
          <a:p>
            <a:pPr marL="1080000" lvl="3" indent="0" algn="just">
              <a:lnSpc>
                <a:spcPct val="150000"/>
              </a:lnSpc>
              <a:buNone/>
            </a:pPr>
            <a:r>
              <a:rPr lang="en-US" dirty="0">
                <a:latin typeface="Book Antiqua" panose="02040602050305030304" pitchFamily="18" charset="0"/>
              </a:rPr>
              <a:t>….</a:t>
            </a:r>
          </a:p>
          <a:p>
            <a:pPr marL="414000" lvl="1" indent="0" algn="just">
              <a:lnSpc>
                <a:spcPct val="150000"/>
              </a:lnSpc>
              <a:buNone/>
            </a:pPr>
            <a:r>
              <a:rPr lang="en-US" sz="2200" dirty="0">
                <a:latin typeface="Book Antiqua" panose="02040602050305030304" pitchFamily="18" charset="0"/>
              </a:rPr>
              <a:t>])</a:t>
            </a:r>
            <a:endParaRPr lang="en-GB" sz="2200"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39039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2" name="Title 1"/>
          <p:cNvSpPr>
            <a:spLocks noGrp="1"/>
          </p:cNvSpPr>
          <p:nvPr>
            <p:ph type="title"/>
          </p:nvPr>
        </p:nvSpPr>
        <p:spPr>
          <a:xfrm>
            <a:off x="1222812" y="527609"/>
            <a:ext cx="6322454" cy="668942"/>
          </a:xfrm>
        </p:spPr>
        <p:txBody>
          <a:bodyPr>
            <a:normAutofit/>
          </a:bodyPr>
          <a:lstStyle/>
          <a:p>
            <a:pPr algn="ctr"/>
            <a:r>
              <a:rPr lang="en-US" sz="3600" b="1" dirty="0">
                <a:latin typeface="Book Antiqua" panose="02040602050305030304" pitchFamily="18" charset="0"/>
                <a:ea typeface="+mn-ea"/>
                <a:cs typeface="+mn-cs"/>
              </a:rPr>
              <a:t>Text Widget</a:t>
            </a:r>
            <a:endParaRPr lang="en-GB" sz="3600" b="1" dirty="0">
              <a:latin typeface="Book Antiqua" panose="02040602050305030304" pitchFamily="18" charset="0"/>
              <a:ea typeface="+mn-ea"/>
              <a:cs typeface="+mn-cs"/>
            </a:endParaRP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12" name="Content Placeholder 2"/>
          <p:cNvSpPr>
            <a:spLocks noGrp="1"/>
          </p:cNvSpPr>
          <p:nvPr>
            <p:ph idx="1"/>
          </p:nvPr>
        </p:nvSpPr>
        <p:spPr>
          <a:xfrm>
            <a:off x="709411" y="1501967"/>
            <a:ext cx="10515600" cy="5255050"/>
          </a:xfrm>
        </p:spPr>
        <p:txBody>
          <a:bodyPr>
            <a:normAutofit/>
          </a:bodyPr>
          <a:lstStyle/>
          <a:p>
            <a:pPr marL="0" indent="0" algn="just">
              <a:lnSpc>
                <a:spcPct val="150000"/>
              </a:lnSpc>
              <a:buNone/>
            </a:pPr>
            <a:r>
              <a:rPr lang="en-US" sz="1800" dirty="0">
                <a:latin typeface="Book Antiqua" panose="02040602050305030304" pitchFamily="18" charset="0"/>
              </a:rPr>
              <a:t>A Text is a widget in Flutter that allows us to display a string of text. The Text widget constructor consists </a:t>
            </a:r>
            <a:r>
              <a:rPr lang="en-US" sz="1800" dirty="0" smtClean="0">
                <a:latin typeface="Book Antiqua" panose="02040602050305030304" pitchFamily="18" charset="0"/>
              </a:rPr>
              <a:t>on:</a:t>
            </a:r>
            <a:endParaRPr lang="en-US" sz="1800" dirty="0">
              <a:latin typeface="Book Antiqua" panose="02040602050305030304" pitchFamily="18" charset="0"/>
            </a:endParaRPr>
          </a:p>
          <a:p>
            <a:pPr algn="just">
              <a:lnSpc>
                <a:spcPct val="150000"/>
              </a:lnSpc>
            </a:pPr>
            <a:r>
              <a:rPr lang="en-US" sz="1800" b="1" dirty="0" err="1" smtClean="0">
                <a:latin typeface="Book Antiqua" panose="02040602050305030304" pitchFamily="18" charset="0"/>
              </a:rPr>
              <a:t>TextAlign</a:t>
            </a:r>
            <a:r>
              <a:rPr lang="en-US" sz="1800" b="1" dirty="0" smtClean="0">
                <a:latin typeface="Book Antiqua" panose="02040602050305030304" pitchFamily="18" charset="0"/>
              </a:rPr>
              <a:t>:</a:t>
            </a:r>
            <a:r>
              <a:rPr lang="en-US" sz="1800" dirty="0">
                <a:latin typeface="Book Antiqua" panose="02040602050305030304" pitchFamily="18" charset="0"/>
              </a:rPr>
              <a:t> It is used to specify how our text is aligned horizontally. </a:t>
            </a:r>
          </a:p>
          <a:p>
            <a:pPr algn="just">
              <a:lnSpc>
                <a:spcPct val="150000"/>
              </a:lnSpc>
            </a:pPr>
            <a:r>
              <a:rPr lang="en-US" sz="1800" b="1" dirty="0" err="1">
                <a:latin typeface="Book Antiqua" panose="02040602050305030304" pitchFamily="18" charset="0"/>
              </a:rPr>
              <a:t>TextDirection</a:t>
            </a:r>
            <a:r>
              <a:rPr lang="en-US" sz="1800" b="1" dirty="0">
                <a:latin typeface="Book Antiqua" panose="02040602050305030304" pitchFamily="18" charset="0"/>
              </a:rPr>
              <a:t>:</a:t>
            </a:r>
            <a:r>
              <a:rPr lang="en-US" sz="1800" dirty="0">
                <a:latin typeface="Book Antiqua" panose="02040602050305030304" pitchFamily="18" charset="0"/>
              </a:rPr>
              <a:t> It is used to determine how </a:t>
            </a:r>
            <a:r>
              <a:rPr lang="en-US" sz="1800" dirty="0" err="1">
                <a:latin typeface="Book Antiqua" panose="02040602050305030304" pitchFamily="18" charset="0"/>
              </a:rPr>
              <a:t>textAlign</a:t>
            </a:r>
            <a:r>
              <a:rPr lang="en-US" sz="1800" dirty="0">
                <a:latin typeface="Book Antiqua" panose="02040602050305030304" pitchFamily="18" charset="0"/>
              </a:rPr>
              <a:t> values control the layout of our text. Usually, we write text from left to right, but we can change it using this parameter.</a:t>
            </a:r>
          </a:p>
          <a:p>
            <a:pPr algn="just">
              <a:lnSpc>
                <a:spcPct val="150000"/>
              </a:lnSpc>
            </a:pPr>
            <a:r>
              <a:rPr lang="en-US" sz="1800" b="1" dirty="0">
                <a:latin typeface="Book Antiqua" panose="02040602050305030304" pitchFamily="18" charset="0"/>
              </a:rPr>
              <a:t>Overflow:</a:t>
            </a:r>
            <a:r>
              <a:rPr lang="en-US" sz="1800" dirty="0">
                <a:latin typeface="Book Antiqua" panose="02040602050305030304" pitchFamily="18" charset="0"/>
              </a:rPr>
              <a:t> It is used to determine when the text will not fit in the available space. It means we have specified more text than the available space.</a:t>
            </a:r>
          </a:p>
          <a:p>
            <a:pPr algn="just">
              <a:lnSpc>
                <a:spcPct val="150000"/>
              </a:lnSpc>
            </a:pPr>
            <a:r>
              <a:rPr lang="en-US" sz="1800" b="1" dirty="0" err="1" smtClean="0">
                <a:latin typeface="Book Antiqua" panose="02040602050305030304" pitchFamily="18" charset="0"/>
              </a:rPr>
              <a:t>MaxLines</a:t>
            </a:r>
            <a:r>
              <a:rPr lang="en-US" sz="1800" b="1" dirty="0">
                <a:latin typeface="Book Antiqua" panose="02040602050305030304" pitchFamily="18" charset="0"/>
              </a:rPr>
              <a:t>:</a:t>
            </a:r>
            <a:r>
              <a:rPr lang="en-US" sz="1800" dirty="0">
                <a:latin typeface="Book Antiqua" panose="02040602050305030304" pitchFamily="18" charset="0"/>
              </a:rPr>
              <a:t> It is used to determine the maximum number of lines displayed in the text widget</a:t>
            </a:r>
            <a:r>
              <a:rPr lang="en-US" sz="1800" dirty="0" smtClean="0">
                <a:latin typeface="Book Antiqua" panose="02040602050305030304" pitchFamily="18" charset="0"/>
              </a:rPr>
              <a:t>.</a:t>
            </a:r>
          </a:p>
          <a:p>
            <a:pPr marL="0" indent="0" algn="just">
              <a:lnSpc>
                <a:spcPct val="150000"/>
              </a:lnSpc>
              <a:buNone/>
            </a:pPr>
            <a:endParaRPr lang="en-US" sz="1800" dirty="0" smtClean="0">
              <a:latin typeface="Book Antiqua" panose="02040602050305030304" pitchFamily="18" charset="0"/>
            </a:endParaRPr>
          </a:p>
          <a:p>
            <a:pPr marL="0" indent="0" algn="just">
              <a:lnSpc>
                <a:spcPct val="150000"/>
              </a:lnSpc>
              <a:buNone/>
            </a:pPr>
            <a:endParaRPr lang="en-GB" sz="1800" dirty="0">
              <a:latin typeface="Book Antiqua" panose="02040602050305030304" pitchFamily="18" charset="0"/>
            </a:endParaRPr>
          </a:p>
        </p:txBody>
      </p:sp>
    </p:spTree>
    <p:extLst>
      <p:ext uri="{BB962C8B-B14F-4D97-AF65-F5344CB8AC3E}">
        <p14:creationId xmlns:p14="http://schemas.microsoft.com/office/powerpoint/2010/main" val="140274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2" name="Title 1"/>
          <p:cNvSpPr>
            <a:spLocks noGrp="1"/>
          </p:cNvSpPr>
          <p:nvPr>
            <p:ph type="title"/>
          </p:nvPr>
        </p:nvSpPr>
        <p:spPr>
          <a:xfrm>
            <a:off x="1222812" y="527609"/>
            <a:ext cx="6322454" cy="668942"/>
          </a:xfrm>
        </p:spPr>
        <p:txBody>
          <a:bodyPr>
            <a:normAutofit/>
          </a:bodyPr>
          <a:lstStyle/>
          <a:p>
            <a:pPr algn="ctr"/>
            <a:r>
              <a:rPr lang="en-US" sz="3600" b="1" dirty="0">
                <a:latin typeface="Book Antiqua" panose="02040602050305030304" pitchFamily="18" charset="0"/>
                <a:ea typeface="+mn-ea"/>
                <a:cs typeface="+mn-cs"/>
              </a:rPr>
              <a:t>Text </a:t>
            </a:r>
            <a:r>
              <a:rPr lang="en-US" sz="3600" b="1" dirty="0" smtClean="0">
                <a:latin typeface="Book Antiqua" panose="02040602050305030304" pitchFamily="18" charset="0"/>
                <a:ea typeface="+mn-ea"/>
                <a:cs typeface="+mn-cs"/>
              </a:rPr>
              <a:t>Widget cont. . .</a:t>
            </a:r>
            <a:endParaRPr lang="en-GB" sz="3600" b="1" dirty="0">
              <a:latin typeface="Book Antiqua" panose="02040602050305030304" pitchFamily="18" charset="0"/>
              <a:ea typeface="+mn-ea"/>
              <a:cs typeface="+mn-cs"/>
            </a:endParaRP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12" name="Content Placeholder 2"/>
          <p:cNvSpPr>
            <a:spLocks noGrp="1"/>
          </p:cNvSpPr>
          <p:nvPr>
            <p:ph idx="1"/>
          </p:nvPr>
        </p:nvSpPr>
        <p:spPr>
          <a:xfrm>
            <a:off x="709411" y="1501967"/>
            <a:ext cx="10515600" cy="5255050"/>
          </a:xfrm>
        </p:spPr>
        <p:txBody>
          <a:bodyPr>
            <a:normAutofit/>
          </a:bodyPr>
          <a:lstStyle/>
          <a:p>
            <a:pPr marL="0" indent="0" algn="just">
              <a:lnSpc>
                <a:spcPct val="150000"/>
              </a:lnSpc>
              <a:buNone/>
            </a:pPr>
            <a:r>
              <a:rPr lang="en-US" sz="1800" dirty="0">
                <a:latin typeface="Book Antiqua" panose="02040602050305030304" pitchFamily="18" charset="0"/>
              </a:rPr>
              <a:t>A Text is a widget in Flutter that allows us to display a string of text. The Text widget constructor consists </a:t>
            </a:r>
            <a:r>
              <a:rPr lang="en-US" sz="1800" dirty="0" smtClean="0">
                <a:latin typeface="Book Antiqua" panose="02040602050305030304" pitchFamily="18" charset="0"/>
              </a:rPr>
              <a:t>on:</a:t>
            </a:r>
            <a:endParaRPr lang="en-US" sz="1800" dirty="0">
              <a:latin typeface="Book Antiqua" panose="02040602050305030304" pitchFamily="18" charset="0"/>
            </a:endParaRPr>
          </a:p>
          <a:p>
            <a:pPr algn="just">
              <a:lnSpc>
                <a:spcPct val="150000"/>
              </a:lnSpc>
            </a:pPr>
            <a:r>
              <a:rPr lang="en-US" sz="1800" b="1" dirty="0" err="1" smtClean="0">
                <a:latin typeface="Book Antiqua" panose="02040602050305030304" pitchFamily="18" charset="0"/>
              </a:rPr>
              <a:t>TextScaleFactor</a:t>
            </a:r>
            <a:r>
              <a:rPr lang="en-US" sz="1800" b="1" dirty="0">
                <a:latin typeface="Book Antiqua" panose="02040602050305030304" pitchFamily="18" charset="0"/>
              </a:rPr>
              <a:t>:</a:t>
            </a:r>
            <a:r>
              <a:rPr lang="en-US" sz="1800" dirty="0">
                <a:latin typeface="Book Antiqua" panose="02040602050305030304" pitchFamily="18" charset="0"/>
              </a:rPr>
              <a:t> It is used to determine the scaling to the text displayed by the Text widget. Suppose we have specified the text scale factor as 1.5, then our text will be 50 percent larger than the specified font size.</a:t>
            </a:r>
          </a:p>
          <a:p>
            <a:pPr algn="just">
              <a:lnSpc>
                <a:spcPct val="150000"/>
              </a:lnSpc>
            </a:pPr>
            <a:r>
              <a:rPr lang="en-US" sz="1800" b="1" dirty="0" err="1">
                <a:latin typeface="Book Antiqua" panose="02040602050305030304" pitchFamily="18" charset="0"/>
              </a:rPr>
              <a:t>SoftWrap</a:t>
            </a:r>
            <a:r>
              <a:rPr lang="en-US" sz="1800" b="1" dirty="0">
                <a:latin typeface="Book Antiqua" panose="02040602050305030304" pitchFamily="18" charset="0"/>
              </a:rPr>
              <a:t>:</a:t>
            </a:r>
            <a:r>
              <a:rPr lang="en-US" sz="1800" dirty="0">
                <a:latin typeface="Book Antiqua" panose="02040602050305030304" pitchFamily="18" charset="0"/>
              </a:rPr>
              <a:t> It is used to determine whether or not to show all text widget content when there is not enough space available. If it is true, it will show all content. Otherwise, it will not show all content.</a:t>
            </a:r>
          </a:p>
          <a:p>
            <a:pPr algn="just">
              <a:lnSpc>
                <a:spcPct val="150000"/>
              </a:lnSpc>
            </a:pPr>
            <a:r>
              <a:rPr lang="en-US" sz="1800" b="1" dirty="0" smtClean="0">
                <a:latin typeface="Book Antiqua" panose="02040602050305030304" pitchFamily="18" charset="0"/>
              </a:rPr>
              <a:t>Style</a:t>
            </a:r>
            <a:r>
              <a:rPr lang="en-US" sz="1800" dirty="0">
                <a:latin typeface="Book Antiqua" panose="02040602050305030304" pitchFamily="18" charset="0"/>
              </a:rPr>
              <a:t>: It is the most common property of this widget that allows developers to style their text. Styling properties are foreground, background, </a:t>
            </a:r>
            <a:r>
              <a:rPr lang="en-US" sz="1800" dirty="0" smtClean="0">
                <a:latin typeface="Book Antiqua" panose="02040602050305030304" pitchFamily="18" charset="0"/>
              </a:rPr>
              <a:t>font Weight</a:t>
            </a:r>
            <a:r>
              <a:rPr lang="en-US" sz="1800" dirty="0">
                <a:latin typeface="Book Antiqua" panose="02040602050305030304" pitchFamily="18" charset="0"/>
              </a:rPr>
              <a:t>, </a:t>
            </a:r>
            <a:r>
              <a:rPr lang="en-US" sz="1800" dirty="0" smtClean="0">
                <a:latin typeface="Book Antiqua" panose="02040602050305030304" pitchFamily="18" charset="0"/>
              </a:rPr>
              <a:t>font Size</a:t>
            </a:r>
            <a:r>
              <a:rPr lang="en-US" sz="1800" dirty="0">
                <a:latin typeface="Book Antiqua" panose="02040602050305030304" pitchFamily="18" charset="0"/>
              </a:rPr>
              <a:t>, </a:t>
            </a:r>
            <a:r>
              <a:rPr lang="en-US" sz="1800" dirty="0" smtClean="0">
                <a:latin typeface="Book Antiqua" panose="02040602050305030304" pitchFamily="18" charset="0"/>
              </a:rPr>
              <a:t>font Family</a:t>
            </a:r>
            <a:r>
              <a:rPr lang="en-US" sz="1800" dirty="0">
                <a:latin typeface="Book Antiqua" panose="02040602050305030304" pitchFamily="18" charset="0"/>
              </a:rPr>
              <a:t>, </a:t>
            </a:r>
            <a:r>
              <a:rPr lang="en-US" sz="1800" dirty="0" smtClean="0">
                <a:latin typeface="Book Antiqua" panose="02040602050305030304" pitchFamily="18" charset="0"/>
              </a:rPr>
              <a:t>font Style</a:t>
            </a:r>
            <a:r>
              <a:rPr lang="en-US" sz="1800" dirty="0">
                <a:latin typeface="Book Antiqua" panose="02040602050305030304" pitchFamily="18" charset="0"/>
              </a:rPr>
              <a:t>, Color, </a:t>
            </a:r>
            <a:r>
              <a:rPr lang="en-US" sz="1800" dirty="0" smtClean="0">
                <a:latin typeface="Book Antiqua" panose="02040602050305030304" pitchFamily="18" charset="0"/>
              </a:rPr>
              <a:t>letter Spacing</a:t>
            </a:r>
            <a:r>
              <a:rPr lang="en-US" sz="1800" dirty="0">
                <a:latin typeface="Book Antiqua" panose="02040602050305030304" pitchFamily="18" charset="0"/>
              </a:rPr>
              <a:t>, </a:t>
            </a:r>
            <a:r>
              <a:rPr lang="en-US" sz="1800" dirty="0" smtClean="0">
                <a:latin typeface="Book Antiqua" panose="02040602050305030304" pitchFamily="18" charset="0"/>
              </a:rPr>
              <a:t>word Spacing</a:t>
            </a:r>
            <a:r>
              <a:rPr lang="en-US" sz="1800" dirty="0">
                <a:latin typeface="Book Antiqua" panose="02040602050305030304" pitchFamily="18" charset="0"/>
              </a:rPr>
              <a:t>, shadows, decoration.</a:t>
            </a:r>
          </a:p>
          <a:p>
            <a:pPr marL="0" indent="0" algn="just">
              <a:lnSpc>
                <a:spcPct val="150000"/>
              </a:lnSpc>
              <a:buNone/>
            </a:pPr>
            <a:endParaRPr lang="en-US" sz="1800" dirty="0" smtClean="0">
              <a:latin typeface="Book Antiqua" panose="02040602050305030304" pitchFamily="18" charset="0"/>
            </a:endParaRPr>
          </a:p>
          <a:p>
            <a:pPr marL="0" indent="0" algn="just">
              <a:lnSpc>
                <a:spcPct val="150000"/>
              </a:lnSpc>
              <a:buNone/>
            </a:pPr>
            <a:endParaRPr lang="en-GB" sz="1800" dirty="0">
              <a:latin typeface="Book Antiqua" panose="02040602050305030304" pitchFamily="18" charset="0"/>
            </a:endParaRPr>
          </a:p>
        </p:txBody>
      </p:sp>
    </p:spTree>
    <p:extLst>
      <p:ext uri="{BB962C8B-B14F-4D97-AF65-F5344CB8AC3E}">
        <p14:creationId xmlns:p14="http://schemas.microsoft.com/office/powerpoint/2010/main" val="250571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p:cNvSpPr>
            <a:spLocks noGrp="1"/>
          </p:cNvSpPr>
          <p:nvPr>
            <p:ph idx="1"/>
          </p:nvPr>
        </p:nvSpPr>
        <p:spPr>
          <a:xfrm>
            <a:off x="2846230" y="726066"/>
            <a:ext cx="8507569" cy="5651734"/>
          </a:xfrm>
        </p:spPr>
        <p:txBody>
          <a:bodyPr>
            <a:normAutofit fontScale="85000" lnSpcReduction="20000"/>
          </a:bodyPr>
          <a:lstStyle/>
          <a:p>
            <a:pPr marL="914400" lvl="2" indent="0" algn="just">
              <a:buNone/>
            </a:pPr>
            <a:endParaRPr lang="en-GB" b="1" dirty="0">
              <a:latin typeface="Book Antiqua" panose="02040602050305030304" pitchFamily="18" charset="0"/>
            </a:endParaRPr>
          </a:p>
          <a:p>
            <a:pPr marL="914400" lvl="2" indent="0" algn="just">
              <a:buNone/>
            </a:pPr>
            <a:r>
              <a:rPr lang="en-GB" b="1" dirty="0">
                <a:latin typeface="Book Antiqua" panose="02040602050305030304" pitchFamily="18" charset="0"/>
              </a:rPr>
              <a:t>import</a:t>
            </a:r>
            <a:r>
              <a:rPr lang="en-GB" dirty="0">
                <a:latin typeface="Book Antiqua" panose="02040602050305030304" pitchFamily="18" charset="0"/>
              </a:rPr>
              <a:t> '</a:t>
            </a:r>
            <a:r>
              <a:rPr lang="en-GB" dirty="0" err="1">
                <a:latin typeface="Book Antiqua" panose="02040602050305030304" pitchFamily="18" charset="0"/>
              </a:rPr>
              <a:t>package:flutter</a:t>
            </a:r>
            <a:r>
              <a:rPr lang="en-GB" dirty="0">
                <a:latin typeface="Book Antiqua" panose="02040602050305030304" pitchFamily="18" charset="0"/>
              </a:rPr>
              <a:t>/</a:t>
            </a:r>
            <a:r>
              <a:rPr lang="en-GB" dirty="0" err="1">
                <a:latin typeface="Book Antiqua" panose="02040602050305030304" pitchFamily="18" charset="0"/>
              </a:rPr>
              <a:t>material.dart</a:t>
            </a:r>
            <a:r>
              <a:rPr lang="en-GB" dirty="0">
                <a:latin typeface="Book Antiqua" panose="02040602050305030304" pitchFamily="18" charset="0"/>
              </a:rPr>
              <a:t>';  </a:t>
            </a:r>
          </a:p>
          <a:p>
            <a:pPr marL="914400" lvl="2" indent="0" algn="just">
              <a:buNone/>
            </a:pPr>
            <a:r>
              <a:rPr lang="en-GB" b="1" dirty="0">
                <a:latin typeface="Book Antiqua" panose="02040602050305030304" pitchFamily="18" charset="0"/>
              </a:rPr>
              <a:t>void</a:t>
            </a:r>
            <a:r>
              <a:rPr lang="en-GB" dirty="0">
                <a:latin typeface="Book Antiqua" panose="02040602050305030304" pitchFamily="18" charset="0"/>
              </a:rPr>
              <a:t> main() =&gt; </a:t>
            </a:r>
            <a:r>
              <a:rPr lang="en-GB" dirty="0" err="1">
                <a:latin typeface="Book Antiqua" panose="02040602050305030304" pitchFamily="18" charset="0"/>
              </a:rPr>
              <a:t>runApp</a:t>
            </a:r>
            <a:r>
              <a:rPr lang="en-GB" dirty="0">
                <a:latin typeface="Book Antiqua" panose="02040602050305030304" pitchFamily="18" charset="0"/>
              </a:rPr>
              <a:t>(</a:t>
            </a:r>
            <a:r>
              <a:rPr lang="en-GB" dirty="0" err="1">
                <a:latin typeface="Book Antiqua" panose="02040602050305030304" pitchFamily="18" charset="0"/>
              </a:rPr>
              <a:t>MyApp</a:t>
            </a:r>
            <a:r>
              <a:rPr lang="en-GB" dirty="0">
                <a:latin typeface="Book Antiqua" panose="02040602050305030304" pitchFamily="18" charset="0"/>
              </a:rPr>
              <a:t>( Scaffold(</a:t>
            </a:r>
          </a:p>
          <a:p>
            <a:pPr marL="914400" lvl="2" indent="0" algn="just">
              <a:buNone/>
            </a:pPr>
            <a:r>
              <a:rPr lang="en-US" dirty="0">
                <a:latin typeface="Book Antiqua" panose="02040602050305030304" pitchFamily="18" charset="0"/>
              </a:rPr>
              <a:t>	</a:t>
            </a:r>
            <a:r>
              <a:rPr lang="en-US" dirty="0" err="1">
                <a:latin typeface="Book Antiqua" panose="02040602050305030304" pitchFamily="18" charset="0"/>
              </a:rPr>
              <a:t>appBar</a:t>
            </a:r>
            <a:r>
              <a:rPr lang="en-US" dirty="0">
                <a:latin typeface="Book Antiqua" panose="02040602050305030304" pitchFamily="18" charset="0"/>
              </a:rPr>
              <a:t>: </a:t>
            </a:r>
            <a:r>
              <a:rPr lang="en-US" dirty="0" err="1">
                <a:latin typeface="Book Antiqua" panose="02040602050305030304" pitchFamily="18" charset="0"/>
              </a:rPr>
              <a:t>AppBar</a:t>
            </a:r>
            <a:r>
              <a:rPr lang="en-US" dirty="0">
                <a:latin typeface="Book Antiqua" panose="02040602050305030304" pitchFamily="18" charset="0"/>
              </a:rPr>
              <a:t>(  </a:t>
            </a:r>
          </a:p>
          <a:p>
            <a:pPr marL="914400" lvl="2" indent="0" algn="just">
              <a:buNone/>
            </a:pPr>
            <a:r>
              <a:rPr lang="en-US" dirty="0">
                <a:latin typeface="Book Antiqua" panose="02040602050305030304" pitchFamily="18" charset="0"/>
              </a:rPr>
              <a:t>          	           </a:t>
            </a:r>
            <a:r>
              <a:rPr lang="en-US" dirty="0" err="1">
                <a:latin typeface="Book Antiqua" panose="02040602050305030304" pitchFamily="18" charset="0"/>
              </a:rPr>
              <a:t>title:Text</a:t>
            </a:r>
            <a:r>
              <a:rPr lang="en-US" dirty="0">
                <a:latin typeface="Book Antiqua" panose="02040602050305030304" pitchFamily="18" charset="0"/>
              </a:rPr>
              <a:t>("Text Widget Example")  </a:t>
            </a:r>
          </a:p>
          <a:p>
            <a:pPr marL="914400" lvl="2" indent="0" algn="just">
              <a:buNone/>
            </a:pPr>
            <a:r>
              <a:rPr lang="en-US" dirty="0">
                <a:latin typeface="Book Antiqua" panose="02040602050305030304" pitchFamily="18" charset="0"/>
              </a:rPr>
              <a:t>      	),  </a:t>
            </a:r>
          </a:p>
          <a:p>
            <a:pPr marL="914400" lvl="2" indent="0" algn="just">
              <a:buNone/>
            </a:pPr>
            <a:r>
              <a:rPr lang="en-US" dirty="0">
                <a:latin typeface="Book Antiqua" panose="02040602050305030304" pitchFamily="18" charset="0"/>
              </a:rPr>
              <a:t>      	body: Center(  </a:t>
            </a:r>
          </a:p>
          <a:p>
            <a:pPr marL="914400" lvl="2" indent="0" algn="just">
              <a:buNone/>
            </a:pPr>
            <a:r>
              <a:rPr lang="en-GB" dirty="0">
                <a:latin typeface="Book Antiqua" panose="02040602050305030304" pitchFamily="18" charset="0"/>
              </a:rPr>
              <a:t>                          </a:t>
            </a:r>
            <a:r>
              <a:rPr lang="en-GB" dirty="0" err="1">
                <a:latin typeface="Book Antiqua" panose="02040602050305030304" pitchFamily="18" charset="0"/>
              </a:rPr>
              <a:t>child:Text</a:t>
            </a:r>
            <a:r>
              <a:rPr lang="en-GB" dirty="0">
                <a:latin typeface="Book Antiqua" panose="02040602050305030304" pitchFamily="18" charset="0"/>
              </a:rPr>
              <a:t>(  </a:t>
            </a:r>
          </a:p>
          <a:p>
            <a:pPr marL="1371600" lvl="3" indent="0" algn="just">
              <a:buNone/>
            </a:pPr>
            <a:r>
              <a:rPr lang="en-GB" dirty="0">
                <a:latin typeface="Book Antiqua" panose="02040602050305030304" pitchFamily="18" charset="0"/>
              </a:rPr>
              <a:t>            "Hello World! This is a Text Widget.",  </a:t>
            </a:r>
          </a:p>
          <a:p>
            <a:pPr marL="1371600" lvl="3" indent="0" algn="just">
              <a:buNone/>
            </a:pPr>
            <a:r>
              <a:rPr lang="en-GB" dirty="0">
                <a:latin typeface="Book Antiqua" panose="02040602050305030304" pitchFamily="18" charset="0"/>
              </a:rPr>
              <a:t>            style: </a:t>
            </a:r>
            <a:r>
              <a:rPr lang="en-GB" dirty="0" err="1">
                <a:latin typeface="Book Antiqua" panose="02040602050305030304" pitchFamily="18" charset="0"/>
              </a:rPr>
              <a:t>TextStyle</a:t>
            </a:r>
            <a:r>
              <a:rPr lang="en-GB" dirty="0">
                <a:latin typeface="Book Antiqua" panose="02040602050305030304" pitchFamily="18" charset="0"/>
              </a:rPr>
              <a:t>(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fontSize</a:t>
            </a:r>
            <a:r>
              <a:rPr lang="en-GB" dirty="0">
                <a:latin typeface="Book Antiqua" panose="02040602050305030304" pitchFamily="18" charset="0"/>
              </a:rPr>
              <a:t>: 35,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color</a:t>
            </a:r>
            <a:r>
              <a:rPr lang="en-GB" dirty="0">
                <a:latin typeface="Book Antiqua" panose="02040602050305030304" pitchFamily="18" charset="0"/>
              </a:rPr>
              <a:t>: </a:t>
            </a:r>
            <a:r>
              <a:rPr lang="en-GB" dirty="0" err="1">
                <a:latin typeface="Book Antiqua" panose="02040602050305030304" pitchFamily="18" charset="0"/>
              </a:rPr>
              <a:t>Colors.purple</a:t>
            </a:r>
            <a:r>
              <a:rPr lang="en-GB" dirty="0">
                <a:latin typeface="Book Antiqua" panose="02040602050305030304" pitchFamily="18" charset="0"/>
              </a:rPr>
              <a:t>,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fontWeight</a:t>
            </a:r>
            <a:r>
              <a:rPr lang="en-GB" dirty="0">
                <a:latin typeface="Book Antiqua" panose="02040602050305030304" pitchFamily="18" charset="0"/>
              </a:rPr>
              <a:t>: FontWeight.w700,  Example</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fontStyle</a:t>
            </a:r>
            <a:r>
              <a:rPr lang="en-GB" dirty="0">
                <a:latin typeface="Book Antiqua" panose="02040602050305030304" pitchFamily="18" charset="0"/>
              </a:rPr>
              <a:t>: </a:t>
            </a:r>
            <a:r>
              <a:rPr lang="en-GB" dirty="0" err="1">
                <a:latin typeface="Book Antiqua" panose="02040602050305030304" pitchFamily="18" charset="0"/>
              </a:rPr>
              <a:t>FontStyle.italic</a:t>
            </a:r>
            <a:r>
              <a:rPr lang="en-GB" dirty="0">
                <a:latin typeface="Book Antiqua" panose="02040602050305030304" pitchFamily="18" charset="0"/>
              </a:rPr>
              <a:t>,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letterSpacing</a:t>
            </a:r>
            <a:r>
              <a:rPr lang="en-GB" dirty="0">
                <a:latin typeface="Book Antiqua" panose="02040602050305030304" pitchFamily="18" charset="0"/>
              </a:rPr>
              <a:t>: 8,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wordSpacing</a:t>
            </a:r>
            <a:r>
              <a:rPr lang="en-GB" dirty="0">
                <a:latin typeface="Book Antiqua" panose="02040602050305030304" pitchFamily="18" charset="0"/>
              </a:rPr>
              <a:t>: 20,  </a:t>
            </a:r>
          </a:p>
          <a:p>
            <a:pPr marL="1371600" lvl="3" indent="0" algn="just">
              <a:buNone/>
            </a:pPr>
            <a:r>
              <a:rPr lang="en-GB" dirty="0">
                <a:latin typeface="Book Antiqua" panose="02040602050305030304" pitchFamily="18" charset="0"/>
              </a:rPr>
              <a:t>              </a:t>
            </a:r>
            <a:r>
              <a:rPr lang="en-GB" dirty="0" err="1">
                <a:latin typeface="Book Antiqua" panose="02040602050305030304" pitchFamily="18" charset="0"/>
              </a:rPr>
              <a:t>backgroundColor</a:t>
            </a:r>
            <a:r>
              <a:rPr lang="en-GB" dirty="0">
                <a:latin typeface="Book Antiqua" panose="02040602050305030304" pitchFamily="18" charset="0"/>
              </a:rPr>
              <a:t>: </a:t>
            </a:r>
            <a:r>
              <a:rPr lang="en-GB" dirty="0" err="1">
                <a:latin typeface="Book Antiqua" panose="02040602050305030304" pitchFamily="18" charset="0"/>
              </a:rPr>
              <a:t>Colors.yellow</a:t>
            </a:r>
            <a:r>
              <a:rPr lang="en-GB" dirty="0">
                <a:latin typeface="Book Antiqua" panose="02040602050305030304" pitchFamily="18" charset="0"/>
              </a:rPr>
              <a:t>,  </a:t>
            </a:r>
          </a:p>
          <a:p>
            <a:pPr marL="1371600" lvl="3" indent="0" algn="just">
              <a:buNone/>
            </a:pPr>
            <a:r>
              <a:rPr lang="en-GB" dirty="0">
                <a:latin typeface="Book Antiqua" panose="02040602050305030304" pitchFamily="18" charset="0"/>
              </a:rPr>
              <a:t>              shadows: [  </a:t>
            </a:r>
          </a:p>
          <a:p>
            <a:pPr marL="1371600" lvl="3" indent="0" algn="just">
              <a:buNone/>
            </a:pPr>
            <a:r>
              <a:rPr lang="en-GB" dirty="0">
                <a:latin typeface="Book Antiqua" panose="02040602050305030304" pitchFamily="18" charset="0"/>
              </a:rPr>
              <a:t>                Shadow(</a:t>
            </a:r>
            <a:r>
              <a:rPr lang="en-GB" dirty="0" err="1">
                <a:latin typeface="Book Antiqua" panose="02040602050305030304" pitchFamily="18" charset="0"/>
              </a:rPr>
              <a:t>color</a:t>
            </a:r>
            <a:r>
              <a:rPr lang="en-GB" dirty="0">
                <a:latin typeface="Book Antiqua" panose="02040602050305030304" pitchFamily="18" charset="0"/>
              </a:rPr>
              <a:t>: </a:t>
            </a:r>
            <a:r>
              <a:rPr lang="en-GB" dirty="0" err="1">
                <a:latin typeface="Book Antiqua" panose="02040602050305030304" pitchFamily="18" charset="0"/>
              </a:rPr>
              <a:t>Colors.blueAccent</a:t>
            </a:r>
            <a:r>
              <a:rPr lang="en-GB" dirty="0">
                <a:latin typeface="Book Antiqua" panose="02040602050305030304" pitchFamily="18" charset="0"/>
              </a:rPr>
              <a:t>, offset: Offset(2,1), blurRadius:10)  </a:t>
            </a:r>
          </a:p>
          <a:p>
            <a:pPr marL="1371600" lvl="3" indent="0" algn="just">
              <a:buNone/>
            </a:pPr>
            <a:r>
              <a:rPr lang="en-GB" dirty="0">
                <a:latin typeface="Book Antiqua" panose="02040602050305030304" pitchFamily="18" charset="0"/>
              </a:rPr>
              <a:t>              ]  </a:t>
            </a:r>
          </a:p>
          <a:p>
            <a:pPr marL="1371600" lvl="3" indent="0" algn="just">
              <a:buNone/>
            </a:pPr>
            <a:r>
              <a:rPr lang="en-GB" dirty="0">
                <a:latin typeface="Book Antiqua" panose="02040602050305030304" pitchFamily="18" charset="0"/>
              </a:rPr>
              <a:t>            ),  </a:t>
            </a:r>
          </a:p>
          <a:p>
            <a:pPr marL="914400" lvl="2" indent="0" algn="just">
              <a:buNone/>
            </a:pPr>
            <a:r>
              <a:rPr lang="en-GB" dirty="0">
                <a:latin typeface="Book Antiqua" panose="02040602050305030304" pitchFamily="18" charset="0"/>
              </a:rPr>
              <a:t>	)));  </a:t>
            </a: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7" name="Rectangle 6"/>
          <p:cNvSpPr/>
          <p:nvPr/>
        </p:nvSpPr>
        <p:spPr>
          <a:xfrm>
            <a:off x="1222812" y="2905602"/>
            <a:ext cx="2005677" cy="646331"/>
          </a:xfrm>
          <a:prstGeom prst="rect">
            <a:avLst/>
          </a:prstGeom>
        </p:spPr>
        <p:txBody>
          <a:bodyPr wrap="none">
            <a:spAutoFit/>
          </a:bodyPr>
          <a:lstStyle/>
          <a:p>
            <a:r>
              <a:rPr lang="en-GB" sz="3600" b="1" dirty="0">
                <a:latin typeface="Book Antiqua" panose="02040602050305030304" pitchFamily="18" charset="0"/>
              </a:rPr>
              <a:t>Example</a:t>
            </a:r>
          </a:p>
        </p:txBody>
      </p:sp>
    </p:spTree>
    <p:extLst>
      <p:ext uri="{BB962C8B-B14F-4D97-AF65-F5344CB8AC3E}">
        <p14:creationId xmlns:p14="http://schemas.microsoft.com/office/powerpoint/2010/main" val="123983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a:latin typeface="Book Antiqua" panose="02040602050305030304" pitchFamily="18" charset="0"/>
                <a:ea typeface="+mn-ea"/>
                <a:cs typeface="+mn-cs"/>
              </a:rPr>
              <a:t>Button Widget</a:t>
            </a:r>
            <a:endParaRPr lang="en-GB" sz="3600" b="1" dirty="0">
              <a:latin typeface="Book Antiqua" panose="02040602050305030304" pitchFamily="18" charset="0"/>
              <a:ea typeface="+mn-ea"/>
              <a:cs typeface="+mn-cs"/>
            </a:endParaRPr>
          </a:p>
        </p:txBody>
      </p:sp>
      <p:sp>
        <p:nvSpPr>
          <p:cNvPr id="7" name="Content Placeholder 6"/>
          <p:cNvSpPr>
            <a:spLocks noGrp="1"/>
          </p:cNvSpPr>
          <p:nvPr>
            <p:ph idx="1"/>
          </p:nvPr>
        </p:nvSpPr>
        <p:spPr/>
        <p:txBody>
          <a:bodyPr/>
          <a:lstStyle/>
          <a:p>
            <a:pPr marL="0" indent="0" algn="just">
              <a:buNone/>
            </a:pPr>
            <a:r>
              <a:rPr lang="en-US" dirty="0">
                <a:latin typeface="Book Antiqua" panose="02040602050305030304" pitchFamily="18" charset="0"/>
              </a:rPr>
              <a:t>Buttons are the graphical control element, which Buttons provide a user to trigger an event. They can be placed anywhere in our UI like dialogs, forms, cards, toolbars, etc.</a:t>
            </a:r>
          </a:p>
          <a:p>
            <a:pPr marL="0" indent="0" algn="just">
              <a:buNone/>
            </a:pPr>
            <a:r>
              <a:rPr lang="en-US" dirty="0">
                <a:latin typeface="Book Antiqua" panose="02040602050305030304" pitchFamily="18" charset="0"/>
              </a:rPr>
              <a:t>Flutter offers different types of button</a:t>
            </a:r>
          </a:p>
          <a:p>
            <a:pPr algn="just"/>
            <a:r>
              <a:rPr lang="en-US" dirty="0">
                <a:latin typeface="Book Antiqua" panose="02040602050305030304" pitchFamily="18" charset="0"/>
              </a:rPr>
              <a:t>Raised / Elevated Button</a:t>
            </a:r>
          </a:p>
          <a:p>
            <a:pPr algn="just"/>
            <a:r>
              <a:rPr lang="en-US" dirty="0">
                <a:latin typeface="Book Antiqua" panose="02040602050305030304" pitchFamily="18" charset="0"/>
              </a:rPr>
              <a:t>Flat / Text Button</a:t>
            </a:r>
          </a:p>
          <a:p>
            <a:pPr algn="just"/>
            <a:r>
              <a:rPr lang="en-US" dirty="0">
                <a:latin typeface="Book Antiqua" panose="02040602050305030304" pitchFamily="18" charset="0"/>
              </a:rPr>
              <a:t>Outline / Outlined button</a:t>
            </a:r>
            <a:endParaRPr lang="en-GB"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143" y="3140767"/>
            <a:ext cx="2425417" cy="8537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080" y="3916853"/>
            <a:ext cx="3241364" cy="7228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3894" y="4523530"/>
            <a:ext cx="2528193" cy="8923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4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497</Words>
  <Application>Microsoft Office PowerPoint</Application>
  <PresentationFormat>Widescreen</PresentationFormat>
  <Paragraphs>158</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 Antiqua</vt:lpstr>
      <vt:lpstr>Calibri</vt:lpstr>
      <vt:lpstr>Calibri Light</vt:lpstr>
      <vt:lpstr>Office Theme</vt:lpstr>
      <vt:lpstr>PowerPoint Presentation</vt:lpstr>
      <vt:lpstr>PowerPoint Presentation</vt:lpstr>
      <vt:lpstr>Layout Widgets</vt:lpstr>
      <vt:lpstr>Layout Widget cont. . .</vt:lpstr>
      <vt:lpstr>Layout Widget cont. . .</vt:lpstr>
      <vt:lpstr>Text Widget</vt:lpstr>
      <vt:lpstr>Text Widget cont. . .</vt:lpstr>
      <vt:lpstr>PowerPoint Presentation</vt:lpstr>
      <vt:lpstr>Button Widget</vt:lpstr>
      <vt:lpstr>Elevated Button</vt:lpstr>
      <vt:lpstr>Image Widget</vt:lpstr>
      <vt:lpstr>Image Widget cont. . .</vt:lpstr>
      <vt:lpstr>ICON Widget</vt:lpstr>
      <vt:lpstr>TextField</vt:lpstr>
      <vt:lpstr>TextField cont.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Hammad Ahmad</cp:lastModifiedBy>
  <cp:revision>75</cp:revision>
  <dcterms:created xsi:type="dcterms:W3CDTF">2022-04-06T09:07:20Z</dcterms:created>
  <dcterms:modified xsi:type="dcterms:W3CDTF">2022-05-18T08:46:01Z</dcterms:modified>
</cp:coreProperties>
</file>