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4" r:id="rId6"/>
    <p:sldId id="265" r:id="rId7"/>
    <p:sldId id="301" r:id="rId8"/>
    <p:sldId id="266" r:id="rId9"/>
    <p:sldId id="267" r:id="rId10"/>
    <p:sldId id="268" r:id="rId11"/>
    <p:sldId id="269" r:id="rId12"/>
    <p:sldId id="302" r:id="rId13"/>
    <p:sldId id="3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3" y="2142513"/>
            <a:ext cx="6834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Book Antiqua" panose="02040602050305030304" pitchFamily="18" charset="0"/>
              </a:rPr>
              <a:t>Layout Widgets-1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Container Properties</a:t>
            </a:r>
            <a:endParaRPr lang="en-GB" sz="3600" b="1" dirty="0">
              <a:latin typeface="Book Antiqua" panose="0204060205030503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</p:spPr>
        <p:txBody>
          <a:bodyPr>
            <a:normAutofit/>
          </a:bodyPr>
          <a:lstStyle/>
          <a:p>
            <a:pPr lvl="0" algn="just"/>
            <a:r>
              <a:rPr lang="en-US" sz="2000" b="1" dirty="0" smtClean="0">
                <a:latin typeface="Book Antiqua" panose="02040602050305030304" pitchFamily="18" charset="0"/>
              </a:rPr>
              <a:t>Child</a:t>
            </a:r>
            <a:r>
              <a:rPr lang="en-US" sz="2000" dirty="0" smtClean="0">
                <a:latin typeface="Book Antiqua" panose="02040602050305030304" pitchFamily="18" charset="0"/>
              </a:rPr>
              <a:t>: </a:t>
            </a:r>
            <a:r>
              <a:rPr lang="en-US" sz="2000" dirty="0">
                <a:latin typeface="Book Antiqua" panose="02040602050305030304" pitchFamily="18" charset="0"/>
              </a:rPr>
              <a:t> Container widget has a property ‘child:’ which stores its children. The child class can be any widget. Let us take an example, taking a text widget as a child</a:t>
            </a:r>
            <a:r>
              <a:rPr lang="en-GB" sz="2000" dirty="0">
                <a:latin typeface="Book Antiqua" panose="02040602050305030304" pitchFamily="18" charset="0"/>
              </a:rPr>
              <a:t>. </a:t>
            </a:r>
            <a:endParaRPr lang="en-GB" sz="2000" dirty="0" smtClean="0">
              <a:latin typeface="Book Antiqua" panose="02040602050305030304" pitchFamily="18" charset="0"/>
            </a:endParaRPr>
          </a:p>
          <a:p>
            <a:pPr lvl="0" algn="just"/>
            <a:r>
              <a:rPr lang="en-US" sz="2000" b="1" dirty="0" smtClean="0">
                <a:latin typeface="Book Antiqua" panose="02040602050305030304" pitchFamily="18" charset="0"/>
              </a:rPr>
              <a:t>Color</a:t>
            </a:r>
            <a:r>
              <a:rPr lang="en-US" sz="2000" dirty="0" smtClean="0">
                <a:latin typeface="Book Antiqua" panose="02040602050305030304" pitchFamily="18" charset="0"/>
              </a:rPr>
              <a:t>: </a:t>
            </a:r>
            <a:r>
              <a:rPr lang="en-US" sz="2000" dirty="0">
                <a:latin typeface="Book Antiqua" panose="02040602050305030304" pitchFamily="18" charset="0"/>
              </a:rPr>
              <a:t> The color property sets the background color of the entire container. </a:t>
            </a:r>
            <a:endParaRPr lang="en-US" sz="2000" dirty="0" smtClean="0">
              <a:latin typeface="Book Antiqua" panose="02040602050305030304" pitchFamily="18" charset="0"/>
            </a:endParaRPr>
          </a:p>
          <a:p>
            <a:pPr lvl="0" algn="just"/>
            <a:r>
              <a:rPr lang="en-US" sz="2000" b="1" dirty="0" smtClean="0">
                <a:latin typeface="Book Antiqua" panose="02040602050305030304" pitchFamily="18" charset="0"/>
              </a:rPr>
              <a:t>Height and Width:</a:t>
            </a:r>
            <a:r>
              <a:rPr lang="en-US" sz="2000" dirty="0">
                <a:latin typeface="Book Antiqua" panose="02040602050305030304" pitchFamily="18" charset="0"/>
              </a:rPr>
              <a:t> By default, a container class takes the space that is required by the child. We can also specify height and width to the container based on our requirements</a:t>
            </a:r>
            <a:r>
              <a:rPr lang="en-US" sz="2000" dirty="0" smtClean="0">
                <a:latin typeface="Book Antiqua" panose="0204060205030503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Book Antiqua" panose="02040602050305030304" pitchFamily="18" charset="0"/>
              </a:rPr>
              <a:t> </a:t>
            </a:r>
            <a:r>
              <a:rPr lang="en-US" sz="2000" b="1" dirty="0" smtClean="0">
                <a:latin typeface="Book Antiqua" panose="02040602050305030304" pitchFamily="18" charset="0"/>
              </a:rPr>
              <a:t>Margin:</a:t>
            </a:r>
            <a:r>
              <a:rPr lang="en-US" sz="2000" dirty="0">
                <a:latin typeface="Book Antiqua" panose="02040602050305030304" pitchFamily="18" charset="0"/>
              </a:rPr>
              <a:t> The margin is used to create an empty space around the container. </a:t>
            </a:r>
            <a:endParaRPr lang="en-GB" sz="2000" dirty="0">
              <a:latin typeface="Book Antiqua" panose="02040602050305030304" pitchFamily="18" charset="0"/>
            </a:endParaRPr>
          </a:p>
          <a:p>
            <a:pPr lvl="0" algn="just"/>
            <a:r>
              <a:rPr lang="en-US" sz="2000" b="1" dirty="0" smtClean="0">
                <a:latin typeface="Book Antiqua" panose="02040602050305030304" pitchFamily="18" charset="0"/>
              </a:rPr>
              <a:t>Padding: </a:t>
            </a:r>
            <a:r>
              <a:rPr lang="en-US" sz="2000" dirty="0">
                <a:latin typeface="Book Antiqua" panose="02040602050305030304" pitchFamily="18" charset="0"/>
              </a:rPr>
              <a:t>The padding is used to give space form the border of the container form its children. </a:t>
            </a:r>
            <a:r>
              <a:rPr lang="en-GB" sz="2000" dirty="0" smtClean="0">
                <a:latin typeface="Book Antiqua" panose="02040602050305030304" pitchFamily="18" charset="0"/>
              </a:rPr>
              <a:t>padding</a:t>
            </a:r>
            <a:r>
              <a:rPr lang="en-GB" sz="2000" dirty="0">
                <a:latin typeface="Book Antiqua" panose="02040602050305030304" pitchFamily="18" charset="0"/>
              </a:rPr>
              <a:t>: </a:t>
            </a:r>
            <a:r>
              <a:rPr lang="en-GB" sz="2000" dirty="0" err="1">
                <a:latin typeface="Book Antiqua" panose="02040602050305030304" pitchFamily="18" charset="0"/>
              </a:rPr>
              <a:t>EdgeInsets.all</a:t>
            </a:r>
            <a:r>
              <a:rPr lang="en-GB" sz="2000" dirty="0">
                <a:latin typeface="Book Antiqua" panose="02040602050305030304" pitchFamily="18" charset="0"/>
              </a:rPr>
              <a:t>(30),</a:t>
            </a:r>
          </a:p>
          <a:p>
            <a:pPr lvl="0" algn="just"/>
            <a:r>
              <a:rPr lang="en-US" sz="2000" b="1" dirty="0" smtClean="0">
                <a:latin typeface="Book Antiqua" panose="02040602050305030304" pitchFamily="18" charset="0"/>
              </a:rPr>
              <a:t>Alignment:</a:t>
            </a:r>
            <a:r>
              <a:rPr lang="en-US" sz="2000" b="1" dirty="0">
                <a:latin typeface="Book Antiqua" panose="02040602050305030304" pitchFamily="18" charset="0"/>
              </a:rPr>
              <a:t> </a:t>
            </a:r>
            <a:r>
              <a:rPr lang="en-US" sz="2000" dirty="0">
                <a:latin typeface="Book Antiqua" panose="02040602050305030304" pitchFamily="18" charset="0"/>
              </a:rPr>
              <a:t>The alignment is used to position the child within the container. We can align in different ways: bottom, bottom center, left, right, etc. </a:t>
            </a:r>
            <a:endParaRPr lang="en-GB" sz="2000" dirty="0">
              <a:latin typeface="Book Antiqua" panose="02040602050305030304" pitchFamily="18" charset="0"/>
            </a:endParaRPr>
          </a:p>
          <a:p>
            <a:pPr algn="just"/>
            <a:r>
              <a:rPr lang="en-US" sz="2000" b="1" dirty="0" smtClean="0">
                <a:latin typeface="Book Antiqua" panose="02040602050305030304" pitchFamily="18" charset="0"/>
              </a:rPr>
              <a:t>Decoration</a:t>
            </a:r>
            <a:r>
              <a:rPr lang="en-US" sz="2000" dirty="0" smtClean="0">
                <a:latin typeface="Book Antiqua" panose="02040602050305030304" pitchFamily="18" charset="0"/>
              </a:rPr>
              <a:t>: </a:t>
            </a:r>
            <a:r>
              <a:rPr lang="en-US" sz="2000" dirty="0">
                <a:latin typeface="Book Antiqua" panose="02040602050305030304" pitchFamily="18" charset="0"/>
              </a:rPr>
              <a:t>The decoration property is used to decorate the </a:t>
            </a:r>
            <a:r>
              <a:rPr lang="en-US" sz="2000" dirty="0" smtClean="0">
                <a:latin typeface="Book Antiqua" panose="02040602050305030304" pitchFamily="18" charset="0"/>
              </a:rPr>
              <a:t>box (</a:t>
            </a:r>
            <a:r>
              <a:rPr lang="en-US" sz="2000" dirty="0">
                <a:latin typeface="Book Antiqua" panose="02040602050305030304" pitchFamily="18" charset="0"/>
              </a:rPr>
              <a:t>e.g. give a border). </a:t>
            </a:r>
            <a:r>
              <a:rPr lang="en-US" sz="2000" dirty="0" err="1" smtClean="0">
                <a:latin typeface="Book Antiqua" panose="02040602050305030304" pitchFamily="18" charset="0"/>
              </a:rPr>
              <a:t>Th</a:t>
            </a:r>
            <a:endParaRPr lang="en-GB" sz="20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5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90468" y="4524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095169" y="284256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51922" y="986879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13" y="341426"/>
            <a:ext cx="10515600" cy="1325563"/>
          </a:xfrm>
        </p:spPr>
        <p:txBody>
          <a:bodyPr/>
          <a:lstStyle/>
          <a:p>
            <a:r>
              <a:rPr lang="en-US" sz="3600" b="1" dirty="0">
                <a:latin typeface="Book Antiqua" panose="02040602050305030304" pitchFamily="18" charset="0"/>
              </a:rPr>
              <a:t>Expanded</a:t>
            </a:r>
            <a:endParaRPr lang="en-GB" sz="3600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4282" y="1489254"/>
            <a:ext cx="9083358" cy="49396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1800" dirty="0">
                <a:latin typeface="Book Antiqua" panose="02040602050305030304" pitchFamily="18" charset="0"/>
              </a:rPr>
              <a:t>Using an Expended widget makes a child of a Row, Column, or Flex expand to fill the available space in the main axis</a:t>
            </a:r>
            <a:r>
              <a:rPr lang="en-GB" sz="18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Book Antiqua" panose="02040602050305030304" pitchFamily="18" charset="0"/>
              </a:rPr>
              <a:t>Expanded widget </a:t>
            </a:r>
            <a:r>
              <a:rPr lang="en-US" sz="1800" dirty="0">
                <a:latin typeface="Book Antiqua" panose="02040602050305030304" pitchFamily="18" charset="0"/>
              </a:rPr>
              <a:t>makes a child of a </a:t>
            </a:r>
            <a:r>
              <a:rPr lang="en-US" sz="1800" dirty="0" smtClean="0">
                <a:latin typeface="Book Antiqua" panose="02040602050305030304" pitchFamily="18" charset="0"/>
              </a:rPr>
              <a:t>Row, Column, or Flex expand </a:t>
            </a:r>
            <a:r>
              <a:rPr lang="en-US" sz="1800" dirty="0">
                <a:latin typeface="Book Antiqua" panose="02040602050305030304" pitchFamily="18" charset="0"/>
              </a:rPr>
              <a:t>to fill the available space along the main axis (e.g., horizontally for a </a:t>
            </a:r>
            <a:r>
              <a:rPr lang="en-US" sz="1800" dirty="0" smtClean="0">
                <a:latin typeface="Book Antiqua" panose="02040602050305030304" pitchFamily="18" charset="0"/>
              </a:rPr>
              <a:t>Row</a:t>
            </a:r>
            <a:r>
              <a:rPr lang="en-US" sz="1800" dirty="0">
                <a:latin typeface="Book Antiqua" panose="02040602050305030304" pitchFamily="18" charset="0"/>
              </a:rPr>
              <a:t> or vertically for a </a:t>
            </a:r>
            <a:r>
              <a:rPr lang="en-US" sz="1800" dirty="0" smtClean="0">
                <a:latin typeface="Book Antiqua" panose="02040602050305030304" pitchFamily="18" charset="0"/>
              </a:rPr>
              <a:t>Column).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Expanded is a single child widget</a:t>
            </a:r>
          </a:p>
          <a:p>
            <a:pPr marL="457200" lvl="1" indent="0" algn="just">
              <a:buNone/>
            </a:pPr>
            <a:r>
              <a:rPr lang="en-US" sz="1800" i="1" dirty="0">
                <a:latin typeface="Book Antiqua" panose="02040602050305030304" pitchFamily="18" charset="0"/>
              </a:rPr>
              <a:t>child: Row(`</a:t>
            </a:r>
            <a:endParaRPr lang="en-GB" sz="1800" i="1" dirty="0">
              <a:latin typeface="Book Antiqua" panose="02040602050305030304" pitchFamily="18" charset="0"/>
            </a:endParaRPr>
          </a:p>
          <a:p>
            <a:pPr marL="457200" lvl="1" indent="0" algn="just">
              <a:buNone/>
            </a:pPr>
            <a:r>
              <a:rPr lang="en-US" sz="1800" i="1" dirty="0">
                <a:latin typeface="Book Antiqua" panose="02040602050305030304" pitchFamily="18" charset="0"/>
              </a:rPr>
              <a:t>          children: &lt;Widget&gt;[</a:t>
            </a:r>
            <a:endParaRPr lang="en-GB" sz="1800" i="1" dirty="0">
              <a:latin typeface="Book Antiqua" panose="02040602050305030304" pitchFamily="18" charset="0"/>
            </a:endParaRPr>
          </a:p>
          <a:p>
            <a:pPr marL="457200" lvl="1" indent="0" algn="just">
              <a:buNone/>
            </a:pPr>
            <a:r>
              <a:rPr lang="en-US" sz="1800" i="1" dirty="0">
                <a:latin typeface="Book Antiqua" panose="02040602050305030304" pitchFamily="18" charset="0"/>
              </a:rPr>
              <a:t>            Expanded(</a:t>
            </a:r>
            <a:endParaRPr lang="en-GB" sz="1800" i="1" dirty="0">
              <a:latin typeface="Book Antiqua" panose="02040602050305030304" pitchFamily="18" charset="0"/>
            </a:endParaRPr>
          </a:p>
          <a:p>
            <a:pPr marL="457200" lvl="1" indent="0" algn="just">
              <a:buNone/>
            </a:pPr>
            <a:r>
              <a:rPr lang="en-US" sz="1800" i="1" dirty="0">
                <a:latin typeface="Book Antiqua" panose="02040602050305030304" pitchFamily="18" charset="0"/>
              </a:rPr>
              <a:t>              flex: 2,</a:t>
            </a:r>
            <a:endParaRPr lang="en-GB" sz="1800" i="1" dirty="0">
              <a:latin typeface="Book Antiqua" panose="02040602050305030304" pitchFamily="18" charset="0"/>
            </a:endParaRPr>
          </a:p>
          <a:p>
            <a:pPr marL="457200" lvl="1" indent="0" algn="just">
              <a:buNone/>
            </a:pPr>
            <a:r>
              <a:rPr lang="en-US" sz="1800" i="1" dirty="0">
                <a:latin typeface="Book Antiqua" panose="02040602050305030304" pitchFamily="18" charset="0"/>
              </a:rPr>
              <a:t>              child: </a:t>
            </a:r>
            <a:r>
              <a:rPr lang="en-US" sz="1800" i="1" dirty="0" smtClean="0">
                <a:latin typeface="Book Antiqua" panose="02040602050305030304" pitchFamily="18" charset="0"/>
              </a:rPr>
              <a:t>Container(</a:t>
            </a:r>
            <a:endParaRPr lang="en-GB" sz="1800" i="1" dirty="0">
              <a:latin typeface="Book Antiqua" panose="02040602050305030304" pitchFamily="18" charset="0"/>
            </a:endParaRPr>
          </a:p>
          <a:p>
            <a:pPr marL="457200" lvl="1" indent="0" algn="just">
              <a:buNone/>
            </a:pPr>
            <a:r>
              <a:rPr lang="en-US" sz="1800" i="1" dirty="0" smtClean="0">
                <a:latin typeface="Book Antiqua" panose="02040602050305030304" pitchFamily="18" charset="0"/>
              </a:rPr>
              <a:t>	), ),</a:t>
            </a:r>
            <a:endParaRPr lang="en-GB" sz="1800" i="1" dirty="0">
              <a:latin typeface="Book Antiqua" panose="02040602050305030304" pitchFamily="18" charset="0"/>
            </a:endParaRPr>
          </a:p>
          <a:p>
            <a:pPr marL="457200" lvl="1" indent="0" algn="just">
              <a:buNone/>
            </a:pPr>
            <a:r>
              <a:rPr lang="en-US" sz="1800" i="1" dirty="0">
                <a:latin typeface="Book Antiqua" panose="02040602050305030304" pitchFamily="18" charset="0"/>
              </a:rPr>
              <a:t>            Expanded(</a:t>
            </a:r>
            <a:endParaRPr lang="en-GB" sz="1800" i="1" dirty="0">
              <a:latin typeface="Book Antiqua" panose="02040602050305030304" pitchFamily="18" charset="0"/>
            </a:endParaRPr>
          </a:p>
          <a:p>
            <a:pPr marL="457200" lvl="1" indent="0" algn="just">
              <a:buNone/>
            </a:pPr>
            <a:r>
              <a:rPr lang="en-US" sz="1800" i="1" dirty="0">
                <a:latin typeface="Book Antiqua" panose="02040602050305030304" pitchFamily="18" charset="0"/>
              </a:rPr>
              <a:t>              flex: 1</a:t>
            </a:r>
            <a:endParaRPr lang="en-GB" sz="1800" i="1" dirty="0">
              <a:latin typeface="Book Antiqua" panose="02040602050305030304" pitchFamily="18" charset="0"/>
            </a:endParaRPr>
          </a:p>
          <a:p>
            <a:pPr marL="457200" lvl="1" indent="0" algn="just">
              <a:buNone/>
            </a:pPr>
            <a:r>
              <a:rPr lang="en-US" sz="1800" i="1" dirty="0">
                <a:latin typeface="Book Antiqua" panose="02040602050305030304" pitchFamily="18" charset="0"/>
              </a:rPr>
              <a:t>              child: Container(</a:t>
            </a:r>
            <a:endParaRPr lang="en-GB" sz="1800" i="1" dirty="0">
              <a:latin typeface="Book Antiqua" panose="02040602050305030304" pitchFamily="18" charset="0"/>
            </a:endParaRPr>
          </a:p>
          <a:p>
            <a:pPr marL="457200" lvl="1" indent="0" algn="just">
              <a:buNone/>
            </a:pPr>
            <a:r>
              <a:rPr lang="en-US" sz="1800" i="1" dirty="0" smtClean="0">
                <a:latin typeface="Book Antiqua" panose="02040602050305030304" pitchFamily="18" charset="0"/>
              </a:rPr>
              <a:t>),   ),  ],  ),</a:t>
            </a:r>
          </a:p>
          <a:p>
            <a:pPr marL="457200" lvl="1" indent="0" algn="just">
              <a:buNone/>
            </a:pPr>
            <a:r>
              <a:rPr lang="en-US" sz="1800" dirty="0">
                <a:latin typeface="Book Antiqua" panose="02040602050305030304" pitchFamily="18" charset="0"/>
              </a:rPr>
              <a:t>The flex property of Expanded decide the area covered by container in a row.</a:t>
            </a:r>
            <a:endParaRPr lang="en-GB" sz="1800" i="1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4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90468" y="4524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095169" y="284256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51922" y="986879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24" y="452490"/>
            <a:ext cx="10515600" cy="1325563"/>
          </a:xfrm>
        </p:spPr>
        <p:txBody>
          <a:bodyPr/>
          <a:lstStyle/>
          <a:p>
            <a:r>
              <a:rPr lang="en-US" sz="3600" b="1" dirty="0">
                <a:latin typeface="Book Antiqua" panose="02040602050305030304" pitchFamily="18" charset="0"/>
              </a:rPr>
              <a:t>Center, </a:t>
            </a:r>
            <a:r>
              <a:rPr lang="en-US" sz="3600" b="1" dirty="0" err="1">
                <a:latin typeface="Book Antiqua" panose="02040602050305030304" pitchFamily="18" charset="0"/>
              </a:rPr>
              <a:t>SizeBox</a:t>
            </a:r>
            <a:r>
              <a:rPr lang="en-US" sz="3600" b="1" dirty="0">
                <a:latin typeface="Book Antiqua" panose="02040602050305030304" pitchFamily="18" charset="0"/>
              </a:rPr>
              <a:t>, Align Widgets</a:t>
            </a:r>
            <a:endParaRPr lang="en-GB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583358"/>
            <a:ext cx="10515600" cy="4856529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latin typeface="Book Antiqua" panose="02040602050305030304" pitchFamily="18" charset="0"/>
              </a:rPr>
              <a:t>Center</a:t>
            </a:r>
            <a:r>
              <a:rPr lang="en-US" sz="2000" b="1" dirty="0">
                <a:latin typeface="Book Antiqua" panose="02040602050305030304" pitchFamily="18" charset="0"/>
              </a:rPr>
              <a:t>:</a:t>
            </a:r>
            <a:r>
              <a:rPr lang="en-US" sz="2000" dirty="0">
                <a:latin typeface="Book Antiqua" panose="02040602050305030304" pitchFamily="18" charset="0"/>
              </a:rPr>
              <a:t> This widget allows you to center the child widget within itself.</a:t>
            </a:r>
          </a:p>
          <a:p>
            <a:pPr algn="just"/>
            <a:r>
              <a:rPr lang="en-US" sz="2000" b="1" dirty="0" err="1">
                <a:latin typeface="Book Antiqua" panose="02040602050305030304" pitchFamily="18" charset="0"/>
              </a:rPr>
              <a:t>SizedBox</a:t>
            </a:r>
            <a:r>
              <a:rPr lang="en-US" sz="2000" b="1" dirty="0">
                <a:latin typeface="Book Antiqua" panose="02040602050305030304" pitchFamily="18" charset="0"/>
              </a:rPr>
              <a:t>:</a:t>
            </a:r>
            <a:r>
              <a:rPr lang="en-US" sz="2000" dirty="0">
                <a:latin typeface="Book Antiqua" panose="02040602050305030304" pitchFamily="18" charset="0"/>
              </a:rPr>
              <a:t> This widget allows you to give the specified size to the child widget through all screens</a:t>
            </a:r>
            <a:r>
              <a:rPr lang="en-US" sz="2000" dirty="0" smtClean="0">
                <a:latin typeface="Book Antiqua" panose="02040602050305030304" pitchFamily="18" charset="0"/>
              </a:rPr>
              <a:t>. Normally we use it to make space between two widgets</a:t>
            </a:r>
          </a:p>
          <a:p>
            <a:pPr algn="just"/>
            <a:r>
              <a:rPr lang="en-US" sz="2000" b="1" dirty="0">
                <a:latin typeface="Book Antiqua" panose="02040602050305030304" pitchFamily="18" charset="0"/>
              </a:rPr>
              <a:t>Align:</a:t>
            </a:r>
            <a:r>
              <a:rPr lang="en-US" sz="2000" dirty="0">
                <a:latin typeface="Book Antiqua" panose="02040602050305030304" pitchFamily="18" charset="0"/>
              </a:rPr>
              <a:t> It is a widget, which aligns its child widget within itself and sizes it based on the child's size</a:t>
            </a:r>
            <a:r>
              <a:rPr lang="en-US" sz="2000" dirty="0" smtClean="0">
                <a:latin typeface="Book Antiqua" panose="02040602050305030304" pitchFamily="18" charset="0"/>
              </a:rPr>
              <a:t>.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1371600" lvl="3" indent="0" algn="just">
              <a:buNone/>
            </a:pPr>
            <a:r>
              <a:rPr lang="en-GB" sz="2000" i="1" dirty="0">
                <a:latin typeface="Book Antiqua" panose="02040602050305030304" pitchFamily="18" charset="0"/>
              </a:rPr>
              <a:t>Container(  </a:t>
            </a:r>
          </a:p>
          <a:p>
            <a:pPr marL="1371600" lvl="3" indent="0" algn="just">
              <a:buNone/>
            </a:pPr>
            <a:r>
              <a:rPr lang="en-GB" sz="2000" i="1" dirty="0">
                <a:latin typeface="Book Antiqua" panose="02040602050305030304" pitchFamily="18" charset="0"/>
              </a:rPr>
              <a:t>    height: 110.0,  </a:t>
            </a:r>
          </a:p>
          <a:p>
            <a:pPr marL="1371600" lvl="3" indent="0" algn="just">
              <a:buNone/>
            </a:pPr>
            <a:r>
              <a:rPr lang="en-GB" sz="2000" i="1" dirty="0">
                <a:latin typeface="Book Antiqua" panose="02040602050305030304" pitchFamily="18" charset="0"/>
              </a:rPr>
              <a:t>    width: 110.0,  </a:t>
            </a:r>
          </a:p>
          <a:p>
            <a:pPr marL="1371600" lvl="3" indent="0" algn="just">
              <a:buNone/>
            </a:pPr>
            <a:r>
              <a:rPr lang="en-GB" sz="2000" i="1" dirty="0">
                <a:latin typeface="Book Antiqua" panose="02040602050305030304" pitchFamily="18" charset="0"/>
              </a:rPr>
              <a:t>    </a:t>
            </a:r>
            <a:r>
              <a:rPr lang="en-GB" sz="2000" i="1" dirty="0" err="1">
                <a:latin typeface="Book Antiqua" panose="02040602050305030304" pitchFamily="18" charset="0"/>
              </a:rPr>
              <a:t>color</a:t>
            </a:r>
            <a:r>
              <a:rPr lang="en-GB" sz="2000" i="1" dirty="0">
                <a:latin typeface="Book Antiqua" panose="02040602050305030304" pitchFamily="18" charset="0"/>
              </a:rPr>
              <a:t>: </a:t>
            </a:r>
            <a:r>
              <a:rPr lang="en-GB" sz="2000" i="1" dirty="0" err="1">
                <a:latin typeface="Book Antiqua" panose="02040602050305030304" pitchFamily="18" charset="0"/>
              </a:rPr>
              <a:t>Colors.blue</a:t>
            </a:r>
            <a:r>
              <a:rPr lang="en-GB" sz="2000" i="1" dirty="0">
                <a:latin typeface="Book Antiqua" panose="02040602050305030304" pitchFamily="18" charset="0"/>
              </a:rPr>
              <a:t>,  </a:t>
            </a:r>
          </a:p>
          <a:p>
            <a:pPr marL="1371600" lvl="3" indent="0" algn="just">
              <a:buNone/>
            </a:pPr>
            <a:r>
              <a:rPr lang="en-GB" sz="2000" i="1" dirty="0">
                <a:latin typeface="Book Antiqua" panose="02040602050305030304" pitchFamily="18" charset="0"/>
              </a:rPr>
              <a:t>    child: Align(  </a:t>
            </a:r>
          </a:p>
          <a:p>
            <a:pPr marL="1371600" lvl="3" indent="0" algn="just">
              <a:buNone/>
            </a:pPr>
            <a:r>
              <a:rPr lang="en-GB" sz="2000" i="1" dirty="0">
                <a:latin typeface="Book Antiqua" panose="02040602050305030304" pitchFamily="18" charset="0"/>
              </a:rPr>
              <a:t>      alignment: </a:t>
            </a:r>
            <a:r>
              <a:rPr lang="en-GB" sz="2000" i="1" dirty="0" err="1">
                <a:latin typeface="Book Antiqua" panose="02040602050305030304" pitchFamily="18" charset="0"/>
              </a:rPr>
              <a:t>Alignment.topLeft</a:t>
            </a:r>
            <a:r>
              <a:rPr lang="en-GB" sz="2000" i="1" dirty="0">
                <a:latin typeface="Book Antiqua" panose="02040602050305030304" pitchFamily="18" charset="0"/>
              </a:rPr>
              <a:t>,  </a:t>
            </a:r>
          </a:p>
          <a:p>
            <a:pPr marL="1371600" lvl="3" indent="0" algn="just">
              <a:buNone/>
            </a:pPr>
            <a:r>
              <a:rPr lang="en-GB" sz="2000" i="1" dirty="0">
                <a:latin typeface="Book Antiqua" panose="02040602050305030304" pitchFamily="18" charset="0"/>
              </a:rPr>
              <a:t>      child: </a:t>
            </a:r>
            <a:r>
              <a:rPr lang="en-GB" sz="2000" i="1" dirty="0" err="1">
                <a:latin typeface="Book Antiqua" panose="02040602050305030304" pitchFamily="18" charset="0"/>
              </a:rPr>
              <a:t>FlutterLogo</a:t>
            </a:r>
            <a:r>
              <a:rPr lang="en-GB" sz="2000" i="1" dirty="0">
                <a:latin typeface="Book Antiqua" panose="02040602050305030304" pitchFamily="18" charset="0"/>
              </a:rPr>
              <a:t>(  </a:t>
            </a:r>
          </a:p>
          <a:p>
            <a:pPr marL="1371600" lvl="3" indent="0" algn="just">
              <a:buNone/>
            </a:pPr>
            <a:r>
              <a:rPr lang="en-GB" sz="2000" i="1" dirty="0">
                <a:latin typeface="Book Antiqua" panose="02040602050305030304" pitchFamily="18" charset="0"/>
              </a:rPr>
              <a:t>        size: 50,  </a:t>
            </a:r>
          </a:p>
          <a:p>
            <a:pPr marL="1371600" lvl="3" indent="0" algn="just">
              <a:buNone/>
            </a:pPr>
            <a:r>
              <a:rPr lang="en-GB" sz="2000" i="1" dirty="0">
                <a:latin typeface="Book Antiqua" panose="02040602050305030304" pitchFamily="18" charset="0"/>
              </a:rPr>
              <a:t>      ),  </a:t>
            </a:r>
            <a:r>
              <a:rPr lang="en-GB" sz="2000" i="1" dirty="0" smtClean="0">
                <a:latin typeface="Book Antiqua" panose="02040602050305030304" pitchFamily="18" charset="0"/>
              </a:rPr>
              <a:t>), </a:t>
            </a:r>
            <a:r>
              <a:rPr lang="en-GB" sz="2000" i="1" dirty="0">
                <a:latin typeface="Book Antiqua" panose="02040602050305030304" pitchFamily="18" charset="0"/>
              </a:rPr>
              <a:t> ),  </a:t>
            </a:r>
          </a:p>
          <a:p>
            <a:pPr marL="0" indent="0" algn="just">
              <a:buNone/>
            </a:pPr>
            <a:endParaRPr lang="en-GB" sz="2400" i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28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6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6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8" y="5203766"/>
            <a:ext cx="1602969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9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9" y="612531"/>
            <a:ext cx="3026751" cy="899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3" y="6433626"/>
            <a:ext cx="4114800" cy="365125"/>
          </a:xfrm>
        </p:spPr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0" y="382146"/>
            <a:ext cx="11125201" cy="60587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31620" y="2393635"/>
            <a:ext cx="563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Thank</a:t>
            </a:r>
          </a:p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You !</a:t>
            </a:r>
          </a:p>
        </p:txBody>
      </p:sp>
    </p:spTree>
    <p:extLst>
      <p:ext uri="{BB962C8B-B14F-4D97-AF65-F5344CB8AC3E}">
        <p14:creationId xmlns:p14="http://schemas.microsoft.com/office/powerpoint/2010/main" val="29757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Covered Topic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Column Widget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Row Widget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Padding &amp; Margin Widget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Container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Expanded Widget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Center </a:t>
            </a:r>
            <a:r>
              <a:rPr lang="en-US" dirty="0" err="1" smtClean="0">
                <a:latin typeface="Book Antiqua" panose="02040602050305030304" pitchFamily="18" charset="0"/>
              </a:rPr>
              <a:t>SizeBox</a:t>
            </a:r>
            <a:r>
              <a:rPr lang="en-US" dirty="0" smtClean="0">
                <a:latin typeface="Book Antiqua" panose="02040602050305030304" pitchFamily="18" charset="0"/>
              </a:rPr>
              <a:t>, </a:t>
            </a:r>
            <a:r>
              <a:rPr lang="en-US" dirty="0" err="1" smtClean="0">
                <a:latin typeface="Book Antiqua" panose="02040602050305030304" pitchFamily="18" charset="0"/>
              </a:rPr>
              <a:t>Algn</a:t>
            </a:r>
            <a:r>
              <a:rPr lang="en-US" dirty="0" smtClean="0">
                <a:latin typeface="Book Antiqua" panose="02040602050305030304" pitchFamily="18" charset="0"/>
              </a:rPr>
              <a:t> Widgets</a:t>
            </a:r>
          </a:p>
          <a:p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1553" y="4447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Book Antiqua" panose="02040602050305030304" pitchFamily="18" charset="0"/>
              </a:rPr>
              <a:t>Layout Widgets</a:t>
            </a:r>
            <a:endParaRPr lang="en-GB" sz="4000" b="1" dirty="0">
              <a:latin typeface="Book Antiqua" panose="0204060205030503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41943" y="1621248"/>
            <a:ext cx="10198994" cy="43976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Book Antiqua" panose="02040602050305030304" pitchFamily="18" charset="0"/>
              </a:rPr>
              <a:t>Layout widgets help us to build amazing UI with flutter. </a:t>
            </a:r>
            <a:r>
              <a:rPr lang="en-US" sz="1800" dirty="0" smtClean="0">
                <a:latin typeface="Book Antiqua" panose="02040602050305030304" pitchFamily="18" charset="0"/>
              </a:rPr>
              <a:t>As we </a:t>
            </a:r>
            <a:r>
              <a:rPr lang="en-US" sz="1800" dirty="0">
                <a:latin typeface="Book Antiqua" panose="02040602050305030304" pitchFamily="18" charset="0"/>
              </a:rPr>
              <a:t>know that flutter assume everything as a widget. So the image, icon, text</a:t>
            </a:r>
            <a:r>
              <a:rPr lang="en-US" sz="1800" dirty="0" smtClean="0">
                <a:latin typeface="Book Antiqua" panose="02040602050305030304" pitchFamily="18" charset="0"/>
              </a:rPr>
              <a:t>, button, </a:t>
            </a:r>
            <a:r>
              <a:rPr lang="en-US" sz="1800" dirty="0">
                <a:latin typeface="Book Antiqua" panose="02040602050305030304" pitchFamily="18" charset="0"/>
              </a:rPr>
              <a:t>and even the layout of your app are all widgets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Book Antiqua" panose="02040602050305030304" pitchFamily="18" charset="0"/>
              </a:rPr>
              <a:t>In Flutter, </a:t>
            </a:r>
            <a:r>
              <a:rPr lang="en-US" sz="1800" dirty="0">
                <a:latin typeface="Book Antiqua" panose="02040602050305030304" pitchFamily="18" charset="0"/>
              </a:rPr>
              <a:t>some of the </a:t>
            </a:r>
            <a:r>
              <a:rPr lang="en-US" sz="1800" dirty="0" smtClean="0">
                <a:latin typeface="Book Antiqua" panose="02040602050305030304" pitchFamily="18" charset="0"/>
              </a:rPr>
              <a:t>widget </a:t>
            </a:r>
            <a:r>
              <a:rPr lang="en-US" sz="1800" dirty="0">
                <a:latin typeface="Book Antiqua" panose="02040602050305030304" pitchFamily="18" charset="0"/>
              </a:rPr>
              <a:t>you do not see on your app UI, such as rows, columns, and grids that arrange, constrain, and align the visible </a:t>
            </a:r>
            <a:r>
              <a:rPr lang="en-US" sz="1800" dirty="0" smtClean="0">
                <a:latin typeface="Book Antiqua" panose="02040602050305030304" pitchFamily="18" charset="0"/>
              </a:rPr>
              <a:t>widgets like Text, Image, Icon, Button … </a:t>
            </a:r>
            <a:r>
              <a:rPr lang="en-US" sz="1800" dirty="0" err="1" smtClean="0">
                <a:latin typeface="Book Antiqua" panose="02040602050305030304" pitchFamily="18" charset="0"/>
              </a:rPr>
              <a:t>etc</a:t>
            </a: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Book Antiqua" panose="02040602050305030304" pitchFamily="18" charset="0"/>
              </a:rPr>
              <a:t>We can categories the layout widget into two types: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Book Antiqua" panose="02040602050305030304" pitchFamily="18" charset="0"/>
              </a:rPr>
              <a:t>Single Child Widget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Book Antiqua" panose="02040602050305030304" pitchFamily="18" charset="0"/>
              </a:rPr>
              <a:t>Multiple Child Widget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smtClean="0">
                <a:latin typeface="Book Antiqua" panose="02040602050305030304" pitchFamily="18" charset="0"/>
              </a:rPr>
              <a:t>In this Lecture slides, we will learn some of basic Layout widgets.</a:t>
            </a:r>
            <a:endParaRPr lang="en-GB" sz="18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13" y="399437"/>
            <a:ext cx="10515600" cy="1325563"/>
          </a:xfrm>
        </p:spPr>
        <p:txBody>
          <a:bodyPr/>
          <a:lstStyle/>
          <a:p>
            <a:r>
              <a:rPr lang="en-US" sz="4000" b="1" dirty="0">
                <a:latin typeface="Book Antiqua" panose="02040602050305030304" pitchFamily="18" charset="0"/>
              </a:rPr>
              <a:t>Column</a:t>
            </a:r>
            <a:endParaRPr lang="en-GB" sz="4000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5001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It allows to arrange its child widgets in a vertical direction.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>
                <a:latin typeface="Book Antiqua" panose="02040602050305030304" pitchFamily="18" charset="0"/>
              </a:rPr>
              <a:t>Multiple child widget, means this widget can contain more then one widgets as child.</a:t>
            </a:r>
          </a:p>
          <a:p>
            <a:pPr marL="0" indent="0">
              <a:buNone/>
            </a:pPr>
            <a:r>
              <a:rPr lang="en-US" b="1" dirty="0" smtClean="0">
                <a:latin typeface="Book Antiqua" panose="02040602050305030304" pitchFamily="18" charset="0"/>
              </a:rPr>
              <a:t>Example: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Row(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    children: &lt;widget&gt;[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container(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	child: Text(‘child-1’),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	color: </a:t>
            </a:r>
            <a:r>
              <a:rPr lang="en-US" i="1" dirty="0" err="1">
                <a:latin typeface="Book Antiqua" panose="02040602050305030304" pitchFamily="18" charset="0"/>
              </a:rPr>
              <a:t>Colors.red</a:t>
            </a:r>
            <a:r>
              <a:rPr lang="en-US" i="1" dirty="0">
                <a:latin typeface="Book Antiqua" panose="02040602050305030304" pitchFamily="18" charset="0"/>
              </a:rPr>
              <a:t>),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container(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	child: Text(‘child-2’),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	color: </a:t>
            </a:r>
            <a:r>
              <a:rPr lang="en-US" i="1" dirty="0" err="1">
                <a:latin typeface="Book Antiqua" panose="02040602050305030304" pitchFamily="18" charset="0"/>
              </a:rPr>
              <a:t>Colors.green</a:t>
            </a:r>
            <a:r>
              <a:rPr lang="en-US" i="1" dirty="0">
                <a:latin typeface="Book Antiqua" panose="0204060205030503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container(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	child: Text(‘child-1’),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	color: </a:t>
            </a:r>
            <a:r>
              <a:rPr lang="en-US" i="1" dirty="0" err="1">
                <a:latin typeface="Book Antiqua" panose="02040602050305030304" pitchFamily="18" charset="0"/>
              </a:rPr>
              <a:t>Colors.blue</a:t>
            </a:r>
            <a:r>
              <a:rPr lang="en-US" i="1" dirty="0">
                <a:latin typeface="Book Antiqua" panose="02040602050305030304" pitchFamily="18" charset="0"/>
              </a:rPr>
              <a:t>),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])</a:t>
            </a:r>
            <a:endParaRPr lang="en-GB" i="1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410" y="2443956"/>
            <a:ext cx="2428875" cy="3114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9670" y="186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</a:rPr>
              <a:t>Row</a:t>
            </a:r>
            <a:endParaRPr lang="en-GB" sz="4000" b="1" dirty="0">
              <a:latin typeface="Book Antiqua" panose="0204060205030503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49251"/>
            <a:ext cx="7829622" cy="492771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latin typeface="Book Antiqua" panose="02040602050305030304" pitchFamily="18" charset="0"/>
              </a:rPr>
              <a:t>It allows to arrange its child widgets in a </a:t>
            </a:r>
            <a:r>
              <a:rPr lang="en-US" dirty="0" smtClean="0">
                <a:latin typeface="Book Antiqua" panose="02040602050305030304" pitchFamily="18" charset="0"/>
              </a:rPr>
              <a:t>horizontal </a:t>
            </a:r>
            <a:r>
              <a:rPr lang="en-US" dirty="0">
                <a:latin typeface="Book Antiqua" panose="02040602050305030304" pitchFamily="18" charset="0"/>
              </a:rPr>
              <a:t>direction.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latin typeface="Book Antiqua" panose="02040602050305030304" pitchFamily="18" charset="0"/>
              </a:rPr>
              <a:t>Multiple child widget, means this widget can contain more then one widgets as child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Example:</a:t>
            </a:r>
            <a:endParaRPr lang="en-US" dirty="0">
              <a:latin typeface="Book Antiqua" panose="02040602050305030304" pitchFamily="18" charset="0"/>
            </a:endParaRPr>
          </a:p>
          <a:p>
            <a:pPr marL="914400" lvl="2" indent="0">
              <a:buNone/>
            </a:pPr>
            <a:r>
              <a:rPr lang="en-US" i="1" dirty="0" smtClean="0">
                <a:latin typeface="Book Antiqua" panose="02040602050305030304" pitchFamily="18" charset="0"/>
              </a:rPr>
              <a:t>Row(</a:t>
            </a:r>
            <a:endParaRPr lang="en-US" i="1" dirty="0">
              <a:latin typeface="Book Antiqua" panose="02040602050305030304" pitchFamily="18" charset="0"/>
            </a:endParaRP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    children: &lt;widget&gt;[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container(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	child: Text(‘child-1</a:t>
            </a:r>
            <a:r>
              <a:rPr lang="en-US" i="1" dirty="0" smtClean="0">
                <a:latin typeface="Book Antiqua" panose="02040602050305030304" pitchFamily="18" charset="0"/>
              </a:rPr>
              <a:t>’),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</a:t>
            </a:r>
            <a:r>
              <a:rPr lang="en-US" i="1" dirty="0" smtClean="0">
                <a:latin typeface="Book Antiqua" panose="02040602050305030304" pitchFamily="18" charset="0"/>
              </a:rPr>
              <a:t>	color: </a:t>
            </a:r>
            <a:r>
              <a:rPr lang="en-US" i="1" dirty="0" err="1" smtClean="0">
                <a:latin typeface="Book Antiqua" panose="02040602050305030304" pitchFamily="18" charset="0"/>
              </a:rPr>
              <a:t>Colors.red</a:t>
            </a:r>
            <a:r>
              <a:rPr lang="en-US" i="1" dirty="0" smtClean="0">
                <a:latin typeface="Book Antiqua" panose="02040602050305030304" pitchFamily="18" charset="0"/>
              </a:rPr>
              <a:t>),</a:t>
            </a:r>
            <a:endParaRPr lang="en-US" i="1" dirty="0">
              <a:latin typeface="Book Antiqua" panose="02040602050305030304" pitchFamily="18" charset="0"/>
            </a:endParaRP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container(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	child: Text(‘child-2</a:t>
            </a:r>
            <a:r>
              <a:rPr lang="en-US" i="1" dirty="0" smtClean="0">
                <a:latin typeface="Book Antiqua" panose="02040602050305030304" pitchFamily="18" charset="0"/>
              </a:rPr>
              <a:t>’),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</a:t>
            </a:r>
            <a:r>
              <a:rPr lang="en-US" i="1" dirty="0" smtClean="0">
                <a:latin typeface="Book Antiqua" panose="02040602050305030304" pitchFamily="18" charset="0"/>
              </a:rPr>
              <a:t>	color: </a:t>
            </a:r>
            <a:r>
              <a:rPr lang="en-US" i="1" dirty="0" err="1" smtClean="0">
                <a:latin typeface="Book Antiqua" panose="02040602050305030304" pitchFamily="18" charset="0"/>
              </a:rPr>
              <a:t>Colors.green</a:t>
            </a:r>
            <a:r>
              <a:rPr lang="en-US" i="1" dirty="0" smtClean="0">
                <a:latin typeface="Book Antiqua" panose="0204060205030503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container(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	child: Text(‘child-1’),</a:t>
            </a: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		color: </a:t>
            </a:r>
            <a:r>
              <a:rPr lang="en-US" i="1" dirty="0" err="1" smtClean="0">
                <a:latin typeface="Book Antiqua" panose="02040602050305030304" pitchFamily="18" charset="0"/>
              </a:rPr>
              <a:t>Colors.blue</a:t>
            </a:r>
            <a:r>
              <a:rPr lang="en-US" i="1" dirty="0" smtClean="0">
                <a:latin typeface="Book Antiqua" panose="02040602050305030304" pitchFamily="18" charset="0"/>
              </a:rPr>
              <a:t>),</a:t>
            </a:r>
            <a:endParaRPr lang="en-US" i="1" dirty="0">
              <a:latin typeface="Book Antiqua" panose="02040602050305030304" pitchFamily="18" charset="0"/>
            </a:endParaRPr>
          </a:p>
          <a:p>
            <a:pPr marL="914400" lvl="2" indent="0">
              <a:buNone/>
            </a:pPr>
            <a:r>
              <a:rPr lang="en-US" i="1" dirty="0">
                <a:latin typeface="Book Antiqua" panose="02040602050305030304" pitchFamily="18" charset="0"/>
              </a:rPr>
              <a:t>])</a:t>
            </a:r>
            <a:endParaRPr lang="en-GB" i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045" y="2291495"/>
            <a:ext cx="25622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3858" y="6125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ook Antiqua" panose="02040602050305030304" pitchFamily="18" charset="0"/>
              </a:rPr>
              <a:t>Widget Alignment inside Row &amp; Column</a:t>
            </a:r>
            <a:endParaRPr lang="en-GB" sz="3200" b="1" dirty="0">
              <a:latin typeface="Book Antiqua" panose="0204060205030503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9081" y="181390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ok Antiqua" panose="02040602050305030304" pitchFamily="18" charset="0"/>
              </a:rPr>
              <a:t>All widgets can be align in row/column with horizontally or vertically with </a:t>
            </a:r>
            <a:r>
              <a:rPr lang="en-US" sz="2400" dirty="0" err="1">
                <a:latin typeface="Book Antiqua" panose="02040602050305030304" pitchFamily="18" charset="0"/>
              </a:rPr>
              <a:t>mainAxisAlignment</a:t>
            </a:r>
            <a:r>
              <a:rPr lang="en-US" sz="2400" dirty="0">
                <a:latin typeface="Book Antiqua" panose="02040602050305030304" pitchFamily="18" charset="0"/>
              </a:rPr>
              <a:t> and </a:t>
            </a:r>
            <a:r>
              <a:rPr lang="en-US" sz="2400" dirty="0" err="1">
                <a:latin typeface="Book Antiqua" panose="02040602050305030304" pitchFamily="18" charset="0"/>
              </a:rPr>
              <a:t>crossAxisAlignment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smtClean="0">
                <a:latin typeface="Book Antiqua" panose="02040602050305030304" pitchFamily="18" charset="0"/>
              </a:rPr>
              <a:t>respectively.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err="1">
                <a:latin typeface="Book Antiqua" panose="02040602050305030304" pitchFamily="18" charset="0"/>
              </a:rPr>
              <a:t>MainAxisAlighment</a:t>
            </a:r>
            <a:r>
              <a:rPr lang="en-US" sz="2400" b="1" dirty="0">
                <a:latin typeface="Book Antiqua" panose="02040602050305030304" pitchFamily="18" charset="0"/>
              </a:rPr>
              <a:t>: </a:t>
            </a:r>
            <a:r>
              <a:rPr lang="en-US" sz="2400" dirty="0" err="1">
                <a:latin typeface="Book Antiqua" panose="02040602050305030304" pitchFamily="18" charset="0"/>
              </a:rPr>
              <a:t>mainAxisAlignment</a:t>
            </a:r>
            <a:r>
              <a:rPr lang="en-US" sz="2400" dirty="0">
                <a:latin typeface="Book Antiqua" panose="02040602050305030304" pitchFamily="18" charset="0"/>
              </a:rPr>
              <a:t> property of Row/Column align the widgets with horizontal and vertical values</a:t>
            </a:r>
            <a:r>
              <a:rPr lang="en-US" sz="2400" dirty="0" smtClean="0">
                <a:latin typeface="Book Antiqua" panose="02040602050305030304" pitchFamily="18" charset="0"/>
              </a:rPr>
              <a:t>. This property has </a:t>
            </a:r>
            <a:r>
              <a:rPr lang="en-US" sz="2400" dirty="0" smtClean="0">
                <a:latin typeface="Book Antiqua" panose="02040602050305030304" pitchFamily="18" charset="0"/>
              </a:rPr>
              <a:t>values.</a:t>
            </a:r>
            <a:endParaRPr lang="en-GB" sz="2400" dirty="0">
              <a:latin typeface="Book Antiqua" panose="0204060205030503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900" u="sng" dirty="0" err="1" smtClean="0">
                <a:latin typeface="Book Antiqua" panose="02040602050305030304" pitchFamily="18" charset="0"/>
              </a:rPr>
              <a:t>cener</a:t>
            </a:r>
            <a:r>
              <a:rPr lang="en-US" sz="1900" dirty="0" smtClean="0">
                <a:latin typeface="Book Antiqua" panose="02040602050305030304" pitchFamily="18" charset="0"/>
              </a:rPr>
              <a:t> </a:t>
            </a:r>
            <a:r>
              <a:rPr lang="en-US" sz="1900" dirty="0">
                <a:latin typeface="Book Antiqua" panose="02040602050305030304" pitchFamily="18" charset="0"/>
              </a:rPr>
              <a:t>- </a:t>
            </a:r>
            <a:r>
              <a:rPr lang="en-US" sz="1900" dirty="0" smtClean="0">
                <a:latin typeface="Book Antiqua" panose="02040602050305030304" pitchFamily="18" charset="0"/>
              </a:rPr>
              <a:t>		put </a:t>
            </a:r>
            <a:r>
              <a:rPr lang="en-US" sz="1900" dirty="0">
                <a:latin typeface="Book Antiqua" panose="02040602050305030304" pitchFamily="18" charset="0"/>
              </a:rPr>
              <a:t>all widgets in row/</a:t>
            </a:r>
            <a:r>
              <a:rPr lang="en-US" sz="1900" dirty="0" err="1">
                <a:latin typeface="Book Antiqua" panose="02040602050305030304" pitchFamily="18" charset="0"/>
              </a:rPr>
              <a:t>colum</a:t>
            </a:r>
            <a:r>
              <a:rPr lang="en-US" sz="1900" dirty="0">
                <a:latin typeface="Book Antiqua" panose="02040602050305030304" pitchFamily="18" charset="0"/>
              </a:rPr>
              <a:t> </a:t>
            </a:r>
            <a:r>
              <a:rPr lang="en-US" sz="1900" dirty="0" err="1">
                <a:latin typeface="Book Antiqua" panose="02040602050305030304" pitchFamily="18" charset="0"/>
              </a:rPr>
              <a:t>centerly</a:t>
            </a:r>
            <a:r>
              <a:rPr lang="en-US" sz="1900" dirty="0">
                <a:latin typeface="Book Antiqua" panose="02040602050305030304" pitchFamily="18" charset="0"/>
              </a:rPr>
              <a:t> without and padding</a:t>
            </a:r>
            <a:endParaRPr lang="en-GB" sz="1900" dirty="0">
              <a:latin typeface="Book Antiqua" panose="0204060205030503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900" dirty="0" err="1" smtClean="0">
                <a:latin typeface="Book Antiqua" panose="02040602050305030304" pitchFamily="18" charset="0"/>
              </a:rPr>
              <a:t>spaceBetween</a:t>
            </a:r>
            <a:r>
              <a:rPr lang="en-US" sz="1900" dirty="0" smtClean="0">
                <a:latin typeface="Book Antiqua" panose="02040602050305030304" pitchFamily="18" charset="0"/>
              </a:rPr>
              <a:t> </a:t>
            </a:r>
            <a:r>
              <a:rPr lang="en-US" sz="1900" dirty="0">
                <a:latin typeface="Book Antiqua" panose="02040602050305030304" pitchFamily="18" charset="0"/>
              </a:rPr>
              <a:t>- </a:t>
            </a:r>
            <a:r>
              <a:rPr lang="en-US" sz="1900" dirty="0" smtClean="0">
                <a:latin typeface="Book Antiqua" panose="02040602050305030304" pitchFamily="18" charset="0"/>
              </a:rPr>
              <a:t>	put </a:t>
            </a:r>
            <a:r>
              <a:rPr lang="en-US" sz="1900" dirty="0">
                <a:latin typeface="Book Antiqua" panose="02040602050305030304" pitchFamily="18" charset="0"/>
              </a:rPr>
              <a:t>all widget from left to right  or up to down without edge space </a:t>
            </a:r>
            <a:endParaRPr lang="en-GB" sz="1900" dirty="0">
              <a:latin typeface="Book Antiqua" panose="0204060205030503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900" dirty="0" err="1" smtClean="0">
                <a:latin typeface="Book Antiqua" panose="02040602050305030304" pitchFamily="18" charset="0"/>
              </a:rPr>
              <a:t>spaceEvenly</a:t>
            </a:r>
            <a:r>
              <a:rPr lang="en-US" sz="1900" dirty="0" smtClean="0">
                <a:latin typeface="Book Antiqua" panose="02040602050305030304" pitchFamily="18" charset="0"/>
              </a:rPr>
              <a:t> </a:t>
            </a:r>
            <a:r>
              <a:rPr lang="en-US" sz="1900" dirty="0">
                <a:latin typeface="Book Antiqua" panose="02040602050305030304" pitchFamily="18" charset="0"/>
              </a:rPr>
              <a:t>- </a:t>
            </a:r>
            <a:r>
              <a:rPr lang="en-US" sz="1900" dirty="0" smtClean="0">
                <a:latin typeface="Book Antiqua" panose="02040602050305030304" pitchFamily="18" charset="0"/>
              </a:rPr>
              <a:t>	put </a:t>
            </a:r>
            <a:r>
              <a:rPr lang="en-US" sz="1900" dirty="0">
                <a:latin typeface="Book Antiqua" panose="02040602050305030304" pitchFamily="18" charset="0"/>
              </a:rPr>
              <a:t>all widget from left to right or up to down with edge space</a:t>
            </a:r>
            <a:endParaRPr lang="en-GB" sz="1900" dirty="0">
              <a:latin typeface="Book Antiqua" panose="0204060205030503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900" dirty="0" smtClean="0">
                <a:latin typeface="Book Antiqua" panose="02040602050305030304" pitchFamily="18" charset="0"/>
              </a:rPr>
              <a:t>end- 		put </a:t>
            </a:r>
            <a:r>
              <a:rPr lang="en-US" sz="1900" dirty="0">
                <a:latin typeface="Book Antiqua" panose="02040602050305030304" pitchFamily="18" charset="0"/>
              </a:rPr>
              <a:t>all widget at right or bottom side</a:t>
            </a:r>
            <a:endParaRPr lang="en-GB" sz="1900" dirty="0">
              <a:latin typeface="Book Antiqua" panose="0204060205030503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900" dirty="0" smtClean="0">
                <a:latin typeface="Book Antiqua" panose="02040602050305030304" pitchFamily="18" charset="0"/>
              </a:rPr>
              <a:t>start </a:t>
            </a:r>
            <a:r>
              <a:rPr lang="en-US" sz="1900" dirty="0">
                <a:latin typeface="Book Antiqua" panose="02040602050305030304" pitchFamily="18" charset="0"/>
              </a:rPr>
              <a:t>- </a:t>
            </a:r>
            <a:r>
              <a:rPr lang="en-US" sz="1900" dirty="0" smtClean="0">
                <a:latin typeface="Book Antiqua" panose="02040602050305030304" pitchFamily="18" charset="0"/>
              </a:rPr>
              <a:t>		put </a:t>
            </a:r>
            <a:r>
              <a:rPr lang="en-US" sz="1900" dirty="0">
                <a:latin typeface="Book Antiqua" panose="02040602050305030304" pitchFamily="18" charset="0"/>
              </a:rPr>
              <a:t>all widget at left or top side (default</a:t>
            </a:r>
            <a:r>
              <a:rPr lang="en-US" sz="1900" dirty="0" smtClean="0">
                <a:latin typeface="Book Antiqua" panose="02040602050305030304" pitchFamily="18" charset="0"/>
              </a:rPr>
              <a:t>)</a:t>
            </a:r>
            <a:endParaRPr lang="en-US" sz="1900" dirty="0" smtClean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44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Widget Alignment inside Row &amp; </a:t>
            </a:r>
            <a:r>
              <a:rPr lang="en-US" sz="2800" b="1" dirty="0" smtClean="0">
                <a:latin typeface="Book Antiqua" panose="02040602050305030304" pitchFamily="18" charset="0"/>
              </a:rPr>
              <a:t>Column cont.</a:t>
            </a:r>
            <a:endParaRPr lang="en-GB" sz="28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9081" y="181390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err="1" smtClean="0">
                <a:latin typeface="Book Antiqua" panose="02040602050305030304" pitchFamily="18" charset="0"/>
              </a:rPr>
              <a:t>CrossAxisAlignment</a:t>
            </a:r>
            <a:r>
              <a:rPr lang="en-US" sz="2400" b="1" dirty="0">
                <a:latin typeface="Book Antiqua" panose="02040602050305030304" pitchFamily="18" charset="0"/>
              </a:rPr>
              <a:t>:</a:t>
            </a:r>
            <a:r>
              <a:rPr lang="en-US" sz="2400" dirty="0">
                <a:latin typeface="Book Antiqua" panose="02040602050305030304" pitchFamily="18" charset="0"/>
              </a:rPr>
              <a:t> how the children’s widgets should be places in </a:t>
            </a:r>
            <a:r>
              <a:rPr lang="en-US" sz="2400" dirty="0" err="1">
                <a:latin typeface="Book Antiqua" panose="02040602050305030304" pitchFamily="18" charset="0"/>
              </a:rPr>
              <a:t>crossAxisAlignment</a:t>
            </a:r>
            <a:r>
              <a:rPr lang="en-US" sz="2400" dirty="0">
                <a:latin typeface="Book Antiqua" panose="02040602050305030304" pitchFamily="18" charset="0"/>
              </a:rPr>
              <a:t>. For Row it is vertical and for Column it is horizontal.</a:t>
            </a:r>
            <a:endParaRPr lang="en-GB" sz="24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Book Antiqua" panose="02040602050305030304" pitchFamily="18" charset="0"/>
              </a:rPr>
              <a:t>CrossAxisAlignment.stretch</a:t>
            </a:r>
            <a:r>
              <a:rPr lang="en-US" sz="2000" dirty="0">
                <a:latin typeface="Book Antiqua" panose="02040602050305030304" pitchFamily="18" charset="0"/>
              </a:rPr>
              <a:t> - stretch the widget from top to bottom</a:t>
            </a:r>
            <a:endParaRPr lang="en-GB" sz="20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ook Antiqua" panose="02040602050305030304" pitchFamily="18" charset="0"/>
              </a:rPr>
              <a:t>The size of the row and column can be fixed by using expanded or flexible widgets.</a:t>
            </a:r>
            <a:endParaRPr lang="en-GB" sz="2000" dirty="0">
              <a:latin typeface="Book Antiqua" panose="0204060205030503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Book Antiqua" panose="02040602050305030304" pitchFamily="18" charset="0"/>
              </a:rPr>
              <a:t>Widget under Flexible are by default WRAP_CONTENT although you can change it using parameter fit.</a:t>
            </a:r>
            <a:endParaRPr lang="en-GB" sz="2000" dirty="0">
              <a:latin typeface="Book Antiqua" panose="0204060205030503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Book Antiqua" panose="02040602050305030304" pitchFamily="18" charset="0"/>
              </a:rPr>
              <a:t>Widget under Expanded is MATCH_PARENT you can change it using flex.</a:t>
            </a:r>
            <a:endParaRPr lang="en-GB" sz="20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19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7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575" y="6102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Padding and Margin Widgets</a:t>
            </a:r>
            <a:endParaRPr lang="en-GB" sz="3600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10498015" cy="435133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2400" dirty="0">
                <a:latin typeface="Book Antiqua" panose="02040602050305030304" pitchFamily="18" charset="0"/>
              </a:rPr>
              <a:t>Margin means the spacing outside of the border, while padding is the spacing inside the </a:t>
            </a:r>
            <a:r>
              <a:rPr lang="en-US" sz="2400" dirty="0" smtClean="0">
                <a:latin typeface="Book Antiqua" panose="02040602050305030304" pitchFamily="18" charset="0"/>
              </a:rPr>
              <a:t>border.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400" dirty="0">
                <a:latin typeface="Book Antiqua" panose="02040602050305030304" pitchFamily="18" charset="0"/>
              </a:rPr>
              <a:t>In other words, a margin can be defined as the space between two widgets and padding is the distance of a widget from its outer boundary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There are two ways to set Padding in flutter </a:t>
            </a:r>
            <a:endParaRPr lang="en-US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first </a:t>
            </a:r>
            <a:r>
              <a:rPr lang="en-US" dirty="0">
                <a:latin typeface="Book Antiqua" panose="02040602050305030304" pitchFamily="18" charset="0"/>
              </a:rPr>
              <a:t>is using the Padding Widget 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914400" lvl="2" indent="0" algn="just">
              <a:buNone/>
            </a:pPr>
            <a:r>
              <a:rPr lang="en-US" i="1" dirty="0">
                <a:latin typeface="Book Antiqua" panose="02040602050305030304" pitchFamily="18" charset="0"/>
              </a:rPr>
              <a:t> Padding (</a:t>
            </a:r>
            <a:endParaRPr lang="en-GB" i="1" dirty="0">
              <a:latin typeface="Book Antiqua" panose="02040602050305030304" pitchFamily="18" charset="0"/>
            </a:endParaRPr>
          </a:p>
          <a:p>
            <a:pPr marL="914400" lvl="2" indent="0" algn="just">
              <a:buNone/>
            </a:pPr>
            <a:r>
              <a:rPr lang="en-US" i="1" dirty="0">
                <a:latin typeface="Book Antiqua" panose="02040602050305030304" pitchFamily="18" charset="0"/>
              </a:rPr>
              <a:t>   padding: </a:t>
            </a:r>
            <a:r>
              <a:rPr lang="en-US" i="1" dirty="0" err="1">
                <a:latin typeface="Book Antiqua" panose="02040602050305030304" pitchFamily="18" charset="0"/>
              </a:rPr>
              <a:t>EdgeInsets.all</a:t>
            </a:r>
            <a:r>
              <a:rPr lang="en-US" i="1" dirty="0">
                <a:latin typeface="Book Antiqua" panose="02040602050305030304" pitchFamily="18" charset="0"/>
              </a:rPr>
              <a:t>(90),</a:t>
            </a:r>
            <a:endParaRPr lang="en-GB" i="1" dirty="0">
              <a:latin typeface="Book Antiqua" panose="02040602050305030304" pitchFamily="18" charset="0"/>
            </a:endParaRPr>
          </a:p>
          <a:p>
            <a:pPr marL="914400" lvl="2" indent="0" algn="just">
              <a:buNone/>
            </a:pPr>
            <a:r>
              <a:rPr lang="en-US" i="1" dirty="0">
                <a:latin typeface="Book Antiqua" panose="02040602050305030304" pitchFamily="18" charset="0"/>
              </a:rPr>
              <a:t>   child: Text(“Hello”),</a:t>
            </a:r>
            <a:endParaRPr lang="en-GB" i="1" dirty="0">
              <a:latin typeface="Book Antiqua" panose="02040602050305030304" pitchFamily="18" charset="0"/>
            </a:endParaRPr>
          </a:p>
          <a:p>
            <a:pPr marL="914400" lvl="2" indent="0" algn="just">
              <a:buNone/>
            </a:pPr>
            <a:r>
              <a:rPr lang="en-US" i="1" dirty="0">
                <a:latin typeface="Book Antiqua" panose="02040602050305030304" pitchFamily="18" charset="0"/>
              </a:rPr>
              <a:t>)</a:t>
            </a:r>
            <a:r>
              <a:rPr lang="en-US" dirty="0">
                <a:latin typeface="Book Antiqua" panose="02040602050305030304" pitchFamily="18" charset="0"/>
              </a:rPr>
              <a:t>, </a:t>
            </a:r>
            <a:endParaRPr lang="en-GB" dirty="0">
              <a:latin typeface="Book Antiqua" panose="02040602050305030304" pitchFamily="18" charset="0"/>
            </a:endParaRPr>
          </a:p>
          <a:p>
            <a:pPr algn="just"/>
            <a:r>
              <a:rPr lang="en-US" dirty="0" smtClean="0">
                <a:latin typeface="Book Antiqua" panose="02040602050305030304" pitchFamily="18" charset="0"/>
              </a:rPr>
              <a:t>second is using the Padding as a property of an widget like container.</a:t>
            </a:r>
          </a:p>
          <a:p>
            <a:pPr marL="914400" lvl="2" indent="0" algn="just">
              <a:buNone/>
            </a:pPr>
            <a:r>
              <a:rPr lang="en-US" i="1" dirty="0">
                <a:latin typeface="Book Antiqua" panose="02040602050305030304" pitchFamily="18" charset="0"/>
              </a:rPr>
              <a:t>Container (</a:t>
            </a:r>
            <a:endParaRPr lang="en-GB" i="1" dirty="0">
              <a:latin typeface="Book Antiqua" panose="02040602050305030304" pitchFamily="18" charset="0"/>
            </a:endParaRPr>
          </a:p>
          <a:p>
            <a:pPr marL="914400" lvl="2" indent="0" algn="just">
              <a:buNone/>
            </a:pPr>
            <a:r>
              <a:rPr lang="en-US" i="1" dirty="0">
                <a:latin typeface="Book Antiqua" panose="02040602050305030304" pitchFamily="18" charset="0"/>
              </a:rPr>
              <a:t>   padding: </a:t>
            </a:r>
            <a:r>
              <a:rPr lang="en-US" i="1" dirty="0" err="1">
                <a:latin typeface="Book Antiqua" panose="02040602050305030304" pitchFamily="18" charset="0"/>
              </a:rPr>
              <a:t>EdgeInsets.all</a:t>
            </a:r>
            <a:r>
              <a:rPr lang="en-US" i="1" dirty="0">
                <a:latin typeface="Book Antiqua" panose="02040602050305030304" pitchFamily="18" charset="0"/>
              </a:rPr>
              <a:t>(20),</a:t>
            </a:r>
            <a:endParaRPr lang="en-GB" i="1" dirty="0">
              <a:latin typeface="Book Antiqua" panose="02040602050305030304" pitchFamily="18" charset="0"/>
            </a:endParaRPr>
          </a:p>
          <a:p>
            <a:pPr marL="914400" lvl="2" indent="0" algn="just">
              <a:buNone/>
            </a:pPr>
            <a:r>
              <a:rPr lang="en-US" i="1" dirty="0" smtClean="0">
                <a:latin typeface="Book Antiqua" panose="02040602050305030304" pitchFamily="18" charset="0"/>
              </a:rPr>
              <a:t>   child</a:t>
            </a:r>
            <a:r>
              <a:rPr lang="en-US" i="1" dirty="0">
                <a:latin typeface="Book Antiqua" panose="02040602050305030304" pitchFamily="18" charset="0"/>
              </a:rPr>
              <a:t>: Text(‘Hello’),</a:t>
            </a:r>
            <a:endParaRPr lang="en-GB" i="1" dirty="0">
              <a:latin typeface="Book Antiqua" panose="02040602050305030304" pitchFamily="18" charset="0"/>
            </a:endParaRPr>
          </a:p>
          <a:p>
            <a:pPr marL="914400" lvl="2" indent="0" algn="just">
              <a:buNone/>
            </a:pPr>
            <a:r>
              <a:rPr lang="en-US" i="1" dirty="0">
                <a:latin typeface="Book Antiqua" panose="02040602050305030304" pitchFamily="18" charset="0"/>
              </a:rPr>
              <a:t>),</a:t>
            </a:r>
            <a:endParaRPr lang="en-GB" i="1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420" y="3236170"/>
            <a:ext cx="1723887" cy="1297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45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Book Antiqua" panose="02040602050305030304" pitchFamily="18" charset="0"/>
              </a:rPr>
              <a:t>Container</a:t>
            </a:r>
            <a:endParaRPr lang="en-GB" sz="3600" b="1" dirty="0">
              <a:latin typeface="Book Antiqua" panose="0204060205030503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It is the most popular layout widget that provides customizable options for painting, positioning, and sizing of widgets</a:t>
            </a:r>
            <a:r>
              <a:rPr lang="en-US" sz="2400" dirty="0" smtClean="0">
                <a:latin typeface="Book Antiqua" panose="02040602050305030304" pitchFamily="18" charset="0"/>
              </a:rPr>
              <a:t>. </a:t>
            </a:r>
            <a:r>
              <a:rPr lang="en-US" sz="2400" dirty="0">
                <a:latin typeface="Book Antiqua" panose="02040602050305030304" pitchFamily="18" charset="0"/>
              </a:rPr>
              <a:t>Basically a container is like a box to store contents.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It is a single child widget</a:t>
            </a:r>
          </a:p>
          <a:p>
            <a:pPr marL="0" indent="0" algn="just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Example:</a:t>
            </a:r>
          </a:p>
          <a:p>
            <a:pPr marL="914400" lvl="2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Container</a:t>
            </a:r>
            <a:r>
              <a:rPr lang="en-US" dirty="0">
                <a:latin typeface="Book Antiqua" panose="02040602050305030304" pitchFamily="18" charset="0"/>
              </a:rPr>
              <a:t>(  </a:t>
            </a:r>
          </a:p>
          <a:p>
            <a:pPr marL="914400" lvl="2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    margin: </a:t>
            </a:r>
            <a:r>
              <a:rPr lang="en-US" b="1" dirty="0" err="1">
                <a:latin typeface="Book Antiqua" panose="02040602050305030304" pitchFamily="18" charset="0"/>
              </a:rPr>
              <a:t>const</a:t>
            </a:r>
            <a:r>
              <a:rPr lang="en-US" dirty="0">
                <a:latin typeface="Book Antiqua" panose="02040602050305030304" pitchFamily="18" charset="0"/>
              </a:rPr>
              <a:t> </a:t>
            </a:r>
            <a:r>
              <a:rPr lang="en-US" dirty="0" err="1">
                <a:latin typeface="Book Antiqua" panose="02040602050305030304" pitchFamily="18" charset="0"/>
              </a:rPr>
              <a:t>EdgeInsets.all</a:t>
            </a:r>
            <a:r>
              <a:rPr lang="en-US" dirty="0">
                <a:latin typeface="Book Antiqua" panose="02040602050305030304" pitchFamily="18" charset="0"/>
              </a:rPr>
              <a:t>(15.0),  </a:t>
            </a:r>
          </a:p>
          <a:p>
            <a:pPr marL="914400" lvl="2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    color: </a:t>
            </a:r>
            <a:r>
              <a:rPr lang="en-US" dirty="0" err="1">
                <a:latin typeface="Book Antiqua" panose="02040602050305030304" pitchFamily="18" charset="0"/>
              </a:rPr>
              <a:t>Colors.blue</a:t>
            </a:r>
            <a:r>
              <a:rPr lang="en-US" dirty="0">
                <a:latin typeface="Book Antiqua" panose="02040602050305030304" pitchFamily="18" charset="0"/>
              </a:rPr>
              <a:t>,  </a:t>
            </a:r>
          </a:p>
          <a:p>
            <a:pPr marL="914400" lvl="2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    width: 42.0,  </a:t>
            </a:r>
          </a:p>
          <a:p>
            <a:pPr marL="914400" lvl="2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    height: 42.0,  </a:t>
            </a:r>
          </a:p>
          <a:p>
            <a:pPr marL="914400" lvl="2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  ),  </a:t>
            </a:r>
          </a:p>
          <a:p>
            <a:pPr marL="0" indent="0" algn="just">
              <a:buNone/>
            </a:pP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2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538</Words>
  <Application>Microsoft Office PowerPoint</Application>
  <PresentationFormat>Widescreen</PresentationFormat>
  <Paragraphs>141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Office Theme</vt:lpstr>
      <vt:lpstr>PowerPoint Presentation</vt:lpstr>
      <vt:lpstr>Covered Topic</vt:lpstr>
      <vt:lpstr>Layout Widgets</vt:lpstr>
      <vt:lpstr>Column</vt:lpstr>
      <vt:lpstr>Row</vt:lpstr>
      <vt:lpstr>Widget Alignment inside Row &amp; Column</vt:lpstr>
      <vt:lpstr>Widget Alignment inside Row &amp; Column cont.</vt:lpstr>
      <vt:lpstr>Padding and Margin Widgets</vt:lpstr>
      <vt:lpstr>Container</vt:lpstr>
      <vt:lpstr>Container Properties</vt:lpstr>
      <vt:lpstr>Expanded</vt:lpstr>
      <vt:lpstr>Center, SizeBox, Align Widgets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Hammad Ahmad</cp:lastModifiedBy>
  <cp:revision>64</cp:revision>
  <dcterms:created xsi:type="dcterms:W3CDTF">2022-04-06T09:07:20Z</dcterms:created>
  <dcterms:modified xsi:type="dcterms:W3CDTF">2022-05-18T09:05:54Z</dcterms:modified>
</cp:coreProperties>
</file>