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1" r:id="rId3"/>
    <p:sldId id="257" r:id="rId4"/>
    <p:sldId id="262" r:id="rId5"/>
    <p:sldId id="263" r:id="rId6"/>
    <p:sldId id="264" r:id="rId7"/>
    <p:sldId id="302" r:id="rId8"/>
    <p:sldId id="265" r:id="rId9"/>
    <p:sldId id="266" r:id="rId10"/>
    <p:sldId id="267" r:id="rId11"/>
    <p:sldId id="268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Book Antiqua" panose="02040602050305030304" pitchFamily="18" charset="0"/>
              </a:rPr>
              <a:t>More on Widgets</a:t>
            </a:r>
            <a:endParaRPr lang="en-US" sz="54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Navigation Drawer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ok Antiqua" panose="02040602050305030304" pitchFamily="18" charset="0"/>
              </a:rPr>
              <a:t>A drawer is an invisible side screen.  It is a sliding left menu that generally contain important links  and occupies half of the screen when displayed. It is used with </a:t>
            </a:r>
            <a:r>
              <a:rPr lang="en-US" sz="2400" b="1" dirty="0">
                <a:latin typeface="Book Antiqua" panose="02040602050305030304" pitchFamily="18" charset="0"/>
              </a:rPr>
              <a:t>scaffold drawer</a:t>
            </a:r>
            <a:r>
              <a:rPr lang="en-US" sz="2400" dirty="0">
                <a:latin typeface="Book Antiqua" panose="02040602050305030304" pitchFamily="18" charset="0"/>
              </a:rPr>
              <a:t> property. The child of the drawer is usually a </a:t>
            </a:r>
            <a:r>
              <a:rPr lang="en-US" sz="2400" b="1" dirty="0" err="1">
                <a:latin typeface="Book Antiqua" panose="02040602050305030304" pitchFamily="18" charset="0"/>
              </a:rPr>
              <a:t>ListView</a:t>
            </a:r>
            <a:r>
              <a:rPr lang="en-US" sz="2400" dirty="0">
                <a:latin typeface="Book Antiqua" panose="02040602050305030304" pitchFamily="18" charset="0"/>
              </a:rPr>
              <a:t>, which  first child is a </a:t>
            </a:r>
            <a:r>
              <a:rPr lang="en-US" sz="2400" b="1" dirty="0" err="1">
                <a:latin typeface="Book Antiqua" panose="02040602050305030304" pitchFamily="18" charset="0"/>
              </a:rPr>
              <a:t>DrawerHeader</a:t>
            </a:r>
            <a:r>
              <a:rPr lang="en-US" sz="2400" dirty="0">
                <a:latin typeface="Book Antiqua" panose="02040602050305030304" pitchFamily="18" charset="0"/>
              </a:rPr>
              <a:t> and remaining </a:t>
            </a:r>
            <a:r>
              <a:rPr lang="en-US" sz="2400" dirty="0" err="1">
                <a:latin typeface="Book Antiqua" panose="02040602050305030304" pitchFamily="18" charset="0"/>
              </a:rPr>
              <a:t>childrens</a:t>
            </a:r>
            <a:r>
              <a:rPr lang="en-US" sz="2400" dirty="0">
                <a:latin typeface="Book Antiqua" panose="02040602050305030304" pitchFamily="18" charset="0"/>
              </a:rPr>
              <a:t> are often constructed with </a:t>
            </a:r>
            <a:r>
              <a:rPr lang="en-US" sz="2400" b="1" dirty="0" err="1">
                <a:latin typeface="Book Antiqua" panose="02040602050305030304" pitchFamily="18" charset="0"/>
              </a:rPr>
              <a:t>ListTiles</a:t>
            </a:r>
            <a:r>
              <a:rPr lang="en-US" sz="2400" b="1" dirty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It is useful when you want to perform different page actions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Gestures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Gestures allows us to interact with the mobile app some of the examples of gestures are: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</a:rPr>
              <a:t>When the mobile screen is locked, you slide your finger across the screen to unlock it.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</a:rPr>
              <a:t>Tapping a button on your mobile screen, and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</a:rPr>
              <a:t>Tapping and holding an app icon on a touch-based device to drag it across screens.</a:t>
            </a:r>
          </a:p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Flutter divides the gesture system into two different layers</a:t>
            </a:r>
          </a:p>
          <a:p>
            <a:pPr algn="just">
              <a:buAutoNum type="arabicParenR"/>
            </a:pPr>
            <a:r>
              <a:rPr lang="en-US" sz="2400" b="1" dirty="0">
                <a:latin typeface="Book Antiqua" panose="02040602050305030304" pitchFamily="18" charset="0"/>
              </a:rPr>
              <a:t>Pointers</a:t>
            </a:r>
          </a:p>
          <a:p>
            <a:pPr algn="just">
              <a:buAutoNum type="arabicParenR"/>
            </a:pPr>
            <a:r>
              <a:rPr lang="en-US" sz="2400" b="1" dirty="0">
                <a:latin typeface="Book Antiqua" panose="02040602050305030304" pitchFamily="18" charset="0"/>
              </a:rPr>
              <a:t>Gestures</a:t>
            </a:r>
            <a:endParaRPr lang="en-GB" sz="2400" b="1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6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6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8" y="5203766"/>
            <a:ext cx="1602969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9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9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3" y="6433626"/>
            <a:ext cx="4114800" cy="365125"/>
          </a:xfrm>
        </p:spPr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" y="382146"/>
            <a:ext cx="11125201" cy="60587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31620" y="2393635"/>
            <a:ext cx="563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293254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=""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=""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722" y="6125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Covered Topics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26462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Stack</a:t>
            </a:r>
          </a:p>
          <a:p>
            <a:r>
              <a:rPr lang="en-US" dirty="0" err="1" smtClean="0">
                <a:latin typeface="Book Antiqua" panose="02040602050305030304" pitchFamily="18" charset="0"/>
              </a:rPr>
              <a:t>IndexStack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Forms</a:t>
            </a:r>
          </a:p>
          <a:p>
            <a:r>
              <a:rPr lang="en-US" dirty="0" err="1" smtClean="0">
                <a:latin typeface="Book Antiqua" panose="02040602050305030304" pitchFamily="18" charset="0"/>
              </a:rPr>
              <a:t>AlertDialog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Card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Navigation Drawer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Gesture</a:t>
            </a:r>
          </a:p>
          <a:p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Stack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9589" y="1348761"/>
            <a:ext cx="7867918" cy="48288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Stack widget contains a list of widgets and positions them on top of the other. It allows developers to overlap multiple widgets into a single screen and render them from bottom to top. Hence the first widget is the bottom most item, and the last widget is the topmost item. 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Book Antiqua" panose="02040602050305030304" pitchFamily="18" charset="0"/>
              </a:rPr>
              <a:t>Stack</a:t>
            </a:r>
            <a:r>
              <a:rPr lang="en-US" sz="1800" dirty="0">
                <a:latin typeface="Book Antiqua" panose="02040602050305030304" pitchFamily="18" charset="0"/>
              </a:rPr>
              <a:t>(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  children: &lt;Widget&gt;[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    // Max Size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    Container(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      color: </a:t>
            </a:r>
            <a:r>
              <a:rPr lang="en-US" sz="1800" dirty="0" err="1">
                <a:latin typeface="Book Antiqua" panose="02040602050305030304" pitchFamily="18" charset="0"/>
              </a:rPr>
              <a:t>Colors.green</a:t>
            </a:r>
            <a:r>
              <a:rPr lang="en-US" sz="1800" dirty="0">
                <a:latin typeface="Book Antiqua" panose="02040602050305030304" pitchFamily="18" charset="0"/>
              </a:rPr>
              <a:t>,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  ),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   Container(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      color: </a:t>
            </a:r>
            <a:r>
              <a:rPr lang="en-US" sz="1800" dirty="0" err="1">
                <a:latin typeface="Book Antiqua" panose="02040602050305030304" pitchFamily="18" charset="0"/>
              </a:rPr>
              <a:t>Colors.blue</a:t>
            </a:r>
            <a:r>
              <a:rPr lang="en-US" sz="1800" dirty="0">
                <a:latin typeface="Book Antiqua" panose="02040602050305030304" pitchFamily="18" charset="0"/>
              </a:rPr>
              <a:t>,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    ),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    Container(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      color: </a:t>
            </a:r>
            <a:r>
              <a:rPr lang="en-US" sz="1800" dirty="0" err="1">
                <a:latin typeface="Book Antiqua" panose="02040602050305030304" pitchFamily="18" charset="0"/>
              </a:rPr>
              <a:t>Colors.yellow</a:t>
            </a:r>
            <a:r>
              <a:rPr lang="en-US" sz="1800" dirty="0">
                <a:latin typeface="Book Antiqua" panose="02040602050305030304" pitchFamily="18" charset="0"/>
              </a:rPr>
              <a:t>,  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   </a:t>
            </a:r>
            <a:r>
              <a:rPr lang="en-US" sz="1800" dirty="0" smtClean="0">
                <a:latin typeface="Book Antiqua" panose="02040602050305030304" pitchFamily="18" charset="0"/>
              </a:rPr>
              <a:t>) </a:t>
            </a:r>
            <a:r>
              <a:rPr lang="en-US" sz="1800" dirty="0">
                <a:latin typeface="Book Antiqua" panose="02040602050305030304" pitchFamily="18" charset="0"/>
              </a:rPr>
              <a:t>  </a:t>
            </a:r>
            <a:r>
              <a:rPr lang="en-US" sz="1800" dirty="0" smtClean="0">
                <a:latin typeface="Book Antiqua" panose="02040602050305030304" pitchFamily="18" charset="0"/>
              </a:rPr>
              <a:t>],),</a:t>
            </a:r>
            <a:r>
              <a:rPr lang="en-US" sz="1800" dirty="0">
                <a:latin typeface="Book Antiqua" panose="02040602050305030304" pitchFamily="18" charset="0"/>
              </a:rPr>
              <a:t>  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Stack Properties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742" y="1598612"/>
            <a:ext cx="10836516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latin typeface="Book Antiqua" panose="02040602050305030304" pitchFamily="18" charset="0"/>
              </a:rPr>
              <a:t>Alignment:</a:t>
            </a:r>
            <a:r>
              <a:rPr lang="en-US" sz="1600" dirty="0" smtClean="0">
                <a:latin typeface="Book Antiqua" panose="02040602050305030304" pitchFamily="18" charset="0"/>
              </a:rPr>
              <a:t> </a:t>
            </a:r>
            <a:r>
              <a:rPr lang="en-US" sz="1600" dirty="0">
                <a:latin typeface="Book Antiqua" panose="02040602050305030304" pitchFamily="18" charset="0"/>
              </a:rPr>
              <a:t>how the children widgets are positioned in the stack. It can be top, bottom, center, center-right, etc.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Book Antiqua" panose="02040602050305030304" pitchFamily="18" charset="0"/>
              </a:rPr>
              <a:t>			</a:t>
            </a:r>
            <a:r>
              <a:rPr lang="en-US" sz="1600" i="1" dirty="0">
                <a:latin typeface="Book Antiqua" panose="02040602050305030304" pitchFamily="18" charset="0"/>
              </a:rPr>
              <a:t>alignment: </a:t>
            </a:r>
            <a:r>
              <a:rPr lang="en-US" sz="1600" i="1" dirty="0" err="1">
                <a:latin typeface="Book Antiqua" panose="02040602050305030304" pitchFamily="18" charset="0"/>
              </a:rPr>
              <a:t>Alighment.topCenter</a:t>
            </a:r>
            <a:r>
              <a:rPr lang="en-US" sz="1600" i="1" dirty="0" smtClean="0">
                <a:latin typeface="Book Antiqua" panose="020406020503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i="1" dirty="0">
              <a:latin typeface="Book Antiqua" panose="0204060205030503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 smtClean="0">
                <a:latin typeface="Book Antiqua" panose="02040602050305030304" pitchFamily="18" charset="0"/>
              </a:rPr>
              <a:t>textDirection</a:t>
            </a:r>
            <a:r>
              <a:rPr lang="en-US" sz="1600" b="1" dirty="0">
                <a:latin typeface="Book Antiqua" panose="02040602050305030304" pitchFamily="18" charset="0"/>
              </a:rPr>
              <a:t>:</a:t>
            </a:r>
            <a:r>
              <a:rPr lang="en-US" sz="1600" dirty="0">
                <a:latin typeface="Book Antiqua" panose="02040602050305030304" pitchFamily="18" charset="0"/>
              </a:rPr>
              <a:t> To determines the txt direction, it can be </a:t>
            </a:r>
            <a:r>
              <a:rPr lang="en-US" sz="1600" dirty="0" err="1">
                <a:latin typeface="Book Antiqua" panose="02040602050305030304" pitchFamily="18" charset="0"/>
              </a:rPr>
              <a:t>ltr</a:t>
            </a:r>
            <a:r>
              <a:rPr lang="en-US" sz="1600" dirty="0">
                <a:latin typeface="Book Antiqua" panose="02040602050305030304" pitchFamily="18" charset="0"/>
              </a:rPr>
              <a:t> (left to right), or </a:t>
            </a:r>
            <a:r>
              <a:rPr lang="en-US" sz="1600" dirty="0" err="1">
                <a:latin typeface="Book Antiqua" panose="02040602050305030304" pitchFamily="18" charset="0"/>
              </a:rPr>
              <a:t>rtl</a:t>
            </a:r>
            <a:r>
              <a:rPr lang="en-US" sz="1600" dirty="0">
                <a:latin typeface="Book Antiqua" panose="02040602050305030304" pitchFamily="18" charset="0"/>
              </a:rPr>
              <a:t> (right to left)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>
                <a:latin typeface="Book Antiqua" panose="02040602050305030304" pitchFamily="18" charset="0"/>
              </a:rPr>
              <a:t>			</a:t>
            </a:r>
            <a:r>
              <a:rPr lang="en-US" sz="1600" i="1" dirty="0" err="1">
                <a:latin typeface="Book Antiqua" panose="02040602050305030304" pitchFamily="18" charset="0"/>
              </a:rPr>
              <a:t>textDirection</a:t>
            </a:r>
            <a:r>
              <a:rPr lang="en-US" sz="1600" i="1" dirty="0">
                <a:latin typeface="Book Antiqua" panose="02040602050305030304" pitchFamily="18" charset="0"/>
              </a:rPr>
              <a:t>: </a:t>
            </a:r>
            <a:r>
              <a:rPr lang="en-US" sz="1600" i="1" dirty="0" err="1">
                <a:latin typeface="Book Antiqua" panose="02040602050305030304" pitchFamily="18" charset="0"/>
              </a:rPr>
              <a:t>TextDirection.rtl</a:t>
            </a:r>
            <a:r>
              <a:rPr lang="en-US" sz="1600" i="1" dirty="0" smtClean="0">
                <a:latin typeface="Book Antiqua" panose="020406020503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i="1" dirty="0">
              <a:latin typeface="Book Antiqua" panose="0204060205030503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latin typeface="Book Antiqua" panose="02040602050305030304" pitchFamily="18" charset="0"/>
              </a:rPr>
              <a:t>Fit:</a:t>
            </a:r>
            <a:r>
              <a:rPr lang="en-US" sz="1600" dirty="0" smtClean="0">
                <a:latin typeface="Book Antiqua" panose="02040602050305030304" pitchFamily="18" charset="0"/>
              </a:rPr>
              <a:t> </a:t>
            </a:r>
            <a:r>
              <a:rPr lang="en-US" sz="1600" dirty="0">
                <a:latin typeface="Book Antiqua" panose="02040602050305030304" pitchFamily="18" charset="0"/>
              </a:rPr>
              <a:t>It will control the size of non-positioned  children widgets in the stack. It has three types: loose, expand and </a:t>
            </a:r>
            <a:r>
              <a:rPr lang="en-US" sz="1600" dirty="0" err="1">
                <a:latin typeface="Book Antiqua" panose="02040602050305030304" pitchFamily="18" charset="0"/>
              </a:rPr>
              <a:t>passthrough</a:t>
            </a:r>
            <a:r>
              <a:rPr lang="en-US" sz="1600" dirty="0"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>
                <a:latin typeface="Book Antiqua" panose="02040602050305030304" pitchFamily="18" charset="0"/>
              </a:rPr>
              <a:t>			</a:t>
            </a:r>
            <a:r>
              <a:rPr lang="en-US" sz="1600" i="1" dirty="0" err="1">
                <a:latin typeface="Book Antiqua" panose="02040602050305030304" pitchFamily="18" charset="0"/>
              </a:rPr>
              <a:t>fit:StackFit.passthrough</a:t>
            </a:r>
            <a:r>
              <a:rPr lang="en-US" sz="1600" i="1" dirty="0" smtClean="0">
                <a:latin typeface="Book Antiqua" panose="020406020503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i="1" dirty="0">
              <a:latin typeface="Book Antiqua" panose="0204060205030503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latin typeface="Book Antiqua" panose="02040602050305030304" pitchFamily="18" charset="0"/>
              </a:rPr>
              <a:t>Overflow:</a:t>
            </a:r>
            <a:r>
              <a:rPr lang="en-US" sz="1600" dirty="0" smtClean="0">
                <a:latin typeface="Book Antiqua" panose="02040602050305030304" pitchFamily="18" charset="0"/>
              </a:rPr>
              <a:t> </a:t>
            </a:r>
            <a:r>
              <a:rPr lang="en-US" sz="1600" dirty="0">
                <a:latin typeface="Book Antiqua" panose="02040602050305030304" pitchFamily="18" charset="0"/>
              </a:rPr>
              <a:t>It control the children widget, whether visible or clipped, when it’s content overflowing outside the stack.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>
                <a:latin typeface="Book Antiqua" panose="02040602050305030304" pitchFamily="18" charset="0"/>
              </a:rPr>
              <a:t>			overflow: </a:t>
            </a:r>
            <a:r>
              <a:rPr lang="en-US" sz="1600" i="1" dirty="0" err="1" smtClean="0">
                <a:latin typeface="Book Antiqua" panose="02040602050305030304" pitchFamily="18" charset="0"/>
              </a:rPr>
              <a:t>Overflow.clip</a:t>
            </a:r>
            <a:endParaRPr lang="en-US" sz="1600" i="1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i="1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Book Antiqua" panose="02040602050305030304" pitchFamily="18" charset="0"/>
              </a:rPr>
              <a:t>Note</a:t>
            </a:r>
            <a:r>
              <a:rPr lang="en-US" sz="1600" b="1" dirty="0">
                <a:latin typeface="Book Antiqua" panose="02040602050305030304" pitchFamily="18" charset="0"/>
              </a:rPr>
              <a:t>:</a:t>
            </a:r>
            <a:r>
              <a:rPr lang="en-US" sz="1600" dirty="0">
                <a:latin typeface="Book Antiqua" panose="02040602050305030304" pitchFamily="18" charset="0"/>
              </a:rPr>
              <a:t> To define width and height of a Stack widget, you can wrap it inside container.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latin typeface="Book Antiqua" panose="02040602050305030304" pitchFamily="18" charset="0"/>
              </a:rPr>
              <a:t>Positioned():</a:t>
            </a:r>
            <a:r>
              <a:rPr lang="en-US" sz="1600" dirty="0">
                <a:latin typeface="Book Antiqua" panose="02040602050305030304" pitchFamily="18" charset="0"/>
              </a:rPr>
              <a:t> It is not the stack parameter but can be used in the stack to position (left, right, top, bottom) the child widget.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Book Antiqua" panose="02040602050305030304" pitchFamily="18" charset="0"/>
              </a:rPr>
              <a:t>			</a:t>
            </a:r>
            <a:r>
              <a:rPr lang="en-US" sz="1800" i="1" dirty="0">
                <a:latin typeface="Book Antiqua" panose="02040602050305030304" pitchFamily="18" charset="0"/>
              </a:rPr>
              <a:t>Positioned ( top: , left: , right: , bottom:, width: , height:, ) </a:t>
            </a:r>
            <a:endParaRPr lang="en-GB" sz="1800" i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13" y="382202"/>
            <a:ext cx="10515600" cy="1325563"/>
          </a:xfrm>
        </p:spPr>
        <p:txBody>
          <a:bodyPr/>
          <a:lstStyle/>
          <a:p>
            <a:r>
              <a:rPr lang="en-US" sz="4000" b="1" dirty="0" err="1">
                <a:latin typeface="Book Antiqua" panose="02040602050305030304" pitchFamily="18" charset="0"/>
                <a:ea typeface="+mn-ea"/>
                <a:cs typeface="+mn-cs"/>
              </a:rPr>
              <a:t>IndexedStack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17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Book Antiqua" panose="02040602050305030304" pitchFamily="18" charset="0"/>
              </a:rPr>
              <a:t>IndexedStack</a:t>
            </a:r>
            <a:r>
              <a:rPr lang="en-US" sz="3100" dirty="0">
                <a:latin typeface="Book Antiqua" panose="02040602050305030304" pitchFamily="18" charset="0"/>
              </a:rPr>
              <a:t> widget is similar to stack, but it will display only one child at a time.  We use it for easily switching between one child to another child according to our needs.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 err="1">
                <a:latin typeface="Book Antiqua" panose="02040602050305030304" pitchFamily="18" charset="0"/>
              </a:rPr>
              <a:t>IndexedStack</a:t>
            </a:r>
            <a:r>
              <a:rPr lang="en-US" i="1" dirty="0">
                <a:latin typeface="Book Antiqua" panose="02040602050305030304" pitchFamily="18" charset="0"/>
              </a:rPr>
              <a:t>(  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>
                <a:latin typeface="Book Antiqua" panose="02040602050305030304" pitchFamily="18" charset="0"/>
              </a:rPr>
              <a:t>  index: 1,  				//index value decide, which child will display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>
                <a:latin typeface="Book Antiqua" panose="02040602050305030304" pitchFamily="18" charset="0"/>
              </a:rPr>
              <a:t>  children: &lt;Widget&gt;[  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>
                <a:latin typeface="Book Antiqua" panose="02040602050305030304" pitchFamily="18" charset="0"/>
              </a:rPr>
              <a:t>    Container(  				//index 0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>
                <a:latin typeface="Book Antiqua" panose="02040602050305030304" pitchFamily="18" charset="0"/>
              </a:rPr>
              <a:t>      color: </a:t>
            </a:r>
            <a:r>
              <a:rPr lang="en-US" i="1" dirty="0" err="1">
                <a:latin typeface="Book Antiqua" panose="02040602050305030304" pitchFamily="18" charset="0"/>
              </a:rPr>
              <a:t>Colors.green</a:t>
            </a:r>
            <a:r>
              <a:rPr lang="en-US" i="1" dirty="0">
                <a:latin typeface="Book Antiqua" panose="02040602050305030304" pitchFamily="18" charset="0"/>
              </a:rPr>
              <a:t>,  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>
                <a:latin typeface="Book Antiqua" panose="02040602050305030304" pitchFamily="18" charset="0"/>
              </a:rPr>
              <a:t>    ),  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>
                <a:latin typeface="Book Antiqua" panose="02040602050305030304" pitchFamily="18" charset="0"/>
              </a:rPr>
              <a:t>    Container(  				//index 1	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>
                <a:latin typeface="Book Antiqua" panose="02040602050305030304" pitchFamily="18" charset="0"/>
              </a:rPr>
              <a:t>      color: </a:t>
            </a:r>
            <a:r>
              <a:rPr lang="en-US" i="1" dirty="0" err="1">
                <a:latin typeface="Book Antiqua" panose="02040602050305030304" pitchFamily="18" charset="0"/>
              </a:rPr>
              <a:t>Colors.blue</a:t>
            </a:r>
            <a:r>
              <a:rPr lang="en-US" i="1" dirty="0">
                <a:latin typeface="Book Antiqua" panose="02040602050305030304" pitchFamily="18" charset="0"/>
              </a:rPr>
              <a:t>,  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>
                <a:latin typeface="Book Antiqua" panose="02040602050305030304" pitchFamily="18" charset="0"/>
              </a:rPr>
              <a:t>    ),  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>
                <a:latin typeface="Book Antiqua" panose="02040602050305030304" pitchFamily="18" charset="0"/>
              </a:rPr>
              <a:t>    Container(  				//index 2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>
                <a:latin typeface="Book Antiqua" panose="02040602050305030304" pitchFamily="18" charset="0"/>
              </a:rPr>
              <a:t>      color: </a:t>
            </a:r>
            <a:r>
              <a:rPr lang="en-US" i="1" dirty="0" err="1">
                <a:latin typeface="Book Antiqua" panose="02040602050305030304" pitchFamily="18" charset="0"/>
              </a:rPr>
              <a:t>Colors.yellow</a:t>
            </a:r>
            <a:r>
              <a:rPr lang="en-US" i="1" dirty="0">
                <a:latin typeface="Book Antiqua" panose="02040602050305030304" pitchFamily="18" charset="0"/>
              </a:rPr>
              <a:t>,  </a:t>
            </a:r>
          </a:p>
          <a:p>
            <a:pPr marL="400050" lvl="1" indent="0" algn="just">
              <a:lnSpc>
                <a:spcPct val="124000"/>
              </a:lnSpc>
              <a:spcBef>
                <a:spcPts val="0"/>
              </a:spcBef>
              <a:buNone/>
            </a:pPr>
            <a:r>
              <a:rPr lang="en-US" i="1" dirty="0">
                <a:latin typeface="Book Antiqua" panose="02040602050305030304" pitchFamily="18" charset="0"/>
              </a:rPr>
              <a:t>    ) </a:t>
            </a:r>
            <a:r>
              <a:rPr lang="en-US" i="1" dirty="0" smtClean="0">
                <a:latin typeface="Book Antiqua" panose="02040602050305030304" pitchFamily="18" charset="0"/>
              </a:rPr>
              <a:t>],</a:t>
            </a:r>
            <a:r>
              <a:rPr lang="en-US" i="1" dirty="0">
                <a:latin typeface="Book Antiqua" panose="02040602050305030304" pitchFamily="18" charset="0"/>
              </a:rPr>
              <a:t>  </a:t>
            </a:r>
            <a:r>
              <a:rPr lang="en-US" i="1" dirty="0" smtClean="0">
                <a:latin typeface="Book Antiqua" panose="02040602050305030304" pitchFamily="18" charset="0"/>
              </a:rPr>
              <a:t>)</a:t>
            </a:r>
            <a:r>
              <a:rPr lang="en-US" i="1" dirty="0">
                <a:latin typeface="Book Antiqua" panose="02040602050305030304" pitchFamily="18" charset="0"/>
              </a:rPr>
              <a:t>  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2301" y="265156"/>
            <a:ext cx="2179983" cy="1325563"/>
          </a:xfrm>
        </p:spPr>
        <p:txBody>
          <a:bodyPr/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Forms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7390" y="1992621"/>
            <a:ext cx="9567930" cy="4939692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>
                <a:latin typeface="Book Antiqua" panose="02040602050305030304" pitchFamily="18" charset="0"/>
              </a:rPr>
              <a:t>Provide the </a:t>
            </a:r>
            <a:r>
              <a:rPr lang="en-US" sz="1900" dirty="0" err="1" smtClean="0">
                <a:latin typeface="Book Antiqua" panose="02040602050305030304" pitchFamily="18" charset="0"/>
              </a:rPr>
              <a:t>GlobalKey</a:t>
            </a:r>
            <a:r>
              <a:rPr lang="en-US" sz="1900" dirty="0" smtClean="0">
                <a:latin typeface="Book Antiqua" panose="02040602050305030304" pitchFamily="18" charset="0"/>
              </a:rPr>
              <a:t>,  which is used to retrieve the form widgets. </a:t>
            </a:r>
          </a:p>
          <a:p>
            <a:r>
              <a:rPr lang="en-US" sz="1900" dirty="0" smtClean="0">
                <a:latin typeface="Book Antiqua" panose="02040602050305030304" pitchFamily="18" charset="0"/>
              </a:rPr>
              <a:t>Use </a:t>
            </a:r>
            <a:r>
              <a:rPr lang="en-US" sz="1900" dirty="0" err="1" smtClean="0">
                <a:latin typeface="Book Antiqua" panose="02040602050305030304" pitchFamily="18" charset="0"/>
              </a:rPr>
              <a:t>TextFormField</a:t>
            </a:r>
            <a:r>
              <a:rPr lang="en-US" sz="1900" dirty="0" smtClean="0">
                <a:latin typeface="Book Antiqua" panose="02040602050305030304" pitchFamily="18" charset="0"/>
              </a:rPr>
              <a:t> to give the input field with validator property</a:t>
            </a:r>
          </a:p>
          <a:p>
            <a:r>
              <a:rPr lang="en-US" sz="1900" dirty="0" smtClean="0">
                <a:latin typeface="Book Antiqua" panose="02040602050305030304" pitchFamily="18" charset="0"/>
              </a:rPr>
              <a:t>Create </a:t>
            </a:r>
            <a:r>
              <a:rPr lang="en-US" sz="1900" dirty="0">
                <a:latin typeface="Book Antiqua" panose="02040602050305030304" pitchFamily="18" charset="0"/>
              </a:rPr>
              <a:t>a button to validate form fields and display validation error.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1257300" lvl="3" indent="0">
              <a:buNone/>
            </a:pPr>
            <a:r>
              <a:rPr lang="en-GB" sz="1700" i="1" dirty="0">
                <a:latin typeface="Book Antiqua" panose="02040602050305030304" pitchFamily="18" charset="0"/>
              </a:rPr>
              <a:t>final _</a:t>
            </a:r>
            <a:r>
              <a:rPr lang="en-GB" sz="1700" i="1" dirty="0" err="1">
                <a:latin typeface="Book Antiqua" panose="02040602050305030304" pitchFamily="18" charset="0"/>
              </a:rPr>
              <a:t>formKey</a:t>
            </a:r>
            <a:r>
              <a:rPr lang="en-GB" sz="1700" i="1" dirty="0">
                <a:latin typeface="Book Antiqua" panose="02040602050305030304" pitchFamily="18" charset="0"/>
              </a:rPr>
              <a:t> = </a:t>
            </a:r>
            <a:r>
              <a:rPr lang="en-GB" sz="1700" i="1" dirty="0" err="1">
                <a:latin typeface="Book Antiqua" panose="02040602050305030304" pitchFamily="18" charset="0"/>
              </a:rPr>
              <a:t>GlobalKey</a:t>
            </a:r>
            <a:r>
              <a:rPr lang="en-GB" sz="1700" i="1" dirty="0">
                <a:latin typeface="Book Antiqua" panose="02040602050305030304" pitchFamily="18" charset="0"/>
              </a:rPr>
              <a:t>&lt;</a:t>
            </a:r>
            <a:r>
              <a:rPr lang="en-GB" sz="1700" i="1" dirty="0" err="1">
                <a:latin typeface="Book Antiqua" panose="02040602050305030304" pitchFamily="18" charset="0"/>
              </a:rPr>
              <a:t>FormState</a:t>
            </a:r>
            <a:r>
              <a:rPr lang="en-GB" sz="1700" i="1" dirty="0">
                <a:latin typeface="Book Antiqua" panose="02040602050305030304" pitchFamily="18" charset="0"/>
              </a:rPr>
              <a:t>&gt;();</a:t>
            </a:r>
          </a:p>
          <a:p>
            <a:pPr marL="1257300" lvl="3" indent="0">
              <a:buNone/>
            </a:pPr>
            <a:r>
              <a:rPr lang="en-GB" sz="1700" i="1" dirty="0">
                <a:latin typeface="Book Antiqua" panose="02040602050305030304" pitchFamily="18" charset="0"/>
              </a:rPr>
              <a:t>Form(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key: _</a:t>
            </a:r>
            <a:r>
              <a:rPr lang="en-GB" sz="1700" i="1" dirty="0" err="1">
                <a:latin typeface="Book Antiqua" panose="02040602050305030304" pitchFamily="18" charset="0"/>
              </a:rPr>
              <a:t>formKey</a:t>
            </a:r>
            <a:r>
              <a:rPr lang="en-GB" sz="1700" i="1" dirty="0">
                <a:latin typeface="Book Antiqua" panose="02040602050305030304" pitchFamily="18" charset="0"/>
              </a:rPr>
              <a:t>,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child: Column(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children: [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</a:t>
            </a:r>
            <a:r>
              <a:rPr lang="en-GB" sz="1700" i="1" dirty="0" err="1">
                <a:latin typeface="Book Antiqua" panose="02040602050305030304" pitchFamily="18" charset="0"/>
              </a:rPr>
              <a:t>TextFormField</a:t>
            </a:r>
            <a:r>
              <a:rPr lang="en-GB" sz="1700" i="1" dirty="0">
                <a:latin typeface="Book Antiqua" panose="02040602050305030304" pitchFamily="18" charset="0"/>
              </a:rPr>
              <a:t>(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  decoration: </a:t>
            </a:r>
            <a:r>
              <a:rPr lang="en-GB" sz="1700" i="1" dirty="0" err="1">
                <a:latin typeface="Book Antiqua" panose="02040602050305030304" pitchFamily="18" charset="0"/>
              </a:rPr>
              <a:t>InputDecoration</a:t>
            </a:r>
            <a:r>
              <a:rPr lang="en-GB" sz="1700" i="1" dirty="0">
                <a:latin typeface="Book Antiqua" panose="02040602050305030304" pitchFamily="18" charset="0"/>
              </a:rPr>
              <a:t>(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    </a:t>
            </a:r>
            <a:r>
              <a:rPr lang="en-GB" sz="1700" i="1" dirty="0" err="1">
                <a:latin typeface="Book Antiqua" panose="02040602050305030304" pitchFamily="18" charset="0"/>
              </a:rPr>
              <a:t>hintText</a:t>
            </a:r>
            <a:r>
              <a:rPr lang="en-GB" sz="1700" i="1" dirty="0">
                <a:latin typeface="Book Antiqua" panose="02040602050305030304" pitchFamily="18" charset="0"/>
              </a:rPr>
              <a:t>: 'Enter Your Name: ',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    </a:t>
            </a:r>
            <a:r>
              <a:rPr lang="en-GB" sz="1700" i="1" dirty="0" err="1">
                <a:latin typeface="Book Antiqua" panose="02040602050305030304" pitchFamily="18" charset="0"/>
              </a:rPr>
              <a:t>labelText</a:t>
            </a:r>
            <a:r>
              <a:rPr lang="en-GB" sz="1700" i="1" dirty="0">
                <a:latin typeface="Book Antiqua" panose="02040602050305030304" pitchFamily="18" charset="0"/>
              </a:rPr>
              <a:t>: 'Name',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    icon: Icon(</a:t>
            </a:r>
            <a:r>
              <a:rPr lang="en-GB" sz="1700" i="1" dirty="0" err="1">
                <a:latin typeface="Book Antiqua" panose="02040602050305030304" pitchFamily="18" charset="0"/>
              </a:rPr>
              <a:t>Icons.person</a:t>
            </a:r>
            <a:r>
              <a:rPr lang="en-GB" sz="1700" i="1" dirty="0">
                <a:latin typeface="Book Antiqua" panose="02040602050305030304" pitchFamily="18" charset="0"/>
              </a:rPr>
              <a:t>),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  ),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  validator: (value){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  if(value!.</a:t>
            </a:r>
            <a:r>
              <a:rPr lang="en-GB" sz="1700" i="1" dirty="0" err="1">
                <a:latin typeface="Book Antiqua" panose="02040602050305030304" pitchFamily="18" charset="0"/>
              </a:rPr>
              <a:t>isEmpty</a:t>
            </a:r>
            <a:r>
              <a:rPr lang="en-GB" sz="1700" i="1" dirty="0">
                <a:latin typeface="Book Antiqua" panose="02040602050305030304" pitchFamily="18" charset="0"/>
              </a:rPr>
              <a:t>){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    return 'Please Enter Your Name';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  }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  return null;</a:t>
            </a:r>
            <a:br>
              <a:rPr lang="en-GB" sz="1700" i="1" dirty="0">
                <a:latin typeface="Book Antiqua" panose="02040602050305030304" pitchFamily="18" charset="0"/>
              </a:rPr>
            </a:br>
            <a:r>
              <a:rPr lang="en-GB" sz="1700" i="1" dirty="0">
                <a:latin typeface="Book Antiqua" panose="02040602050305030304" pitchFamily="18" charset="0"/>
              </a:rPr>
              <a:t>          }, ),</a:t>
            </a:r>
            <a:endParaRPr lang="en-US" sz="1700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1328" y="582357"/>
            <a:ext cx="5486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Book Antiqua" panose="02040602050305030304" pitchFamily="18" charset="0"/>
              </a:rPr>
              <a:t>Forms are used to gather information from user. It can be used for user authentication,  adding user, searching, filtering, ordering, booking etc. The form widget acts as a container, which allows us to group and validate the multiple form fields. To create a form,</a:t>
            </a:r>
            <a:endParaRPr lang="en-US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3958" y="472764"/>
            <a:ext cx="10515600" cy="1325563"/>
          </a:xfrm>
        </p:spPr>
        <p:txBody>
          <a:bodyPr/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Alert</a:t>
            </a:r>
            <a:r>
              <a:rPr lang="en-US" dirty="0"/>
              <a:t> </a:t>
            </a:r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Dialogs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63958" y="19332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It is a pop-up box that appears at the top of the app content  and middle of the screen.  We can categories Alert dialogs </a:t>
            </a:r>
          </a:p>
          <a:p>
            <a:pPr algn="just"/>
            <a:r>
              <a:rPr lang="en-US" sz="2400" b="1" dirty="0">
                <a:latin typeface="Book Antiqua" panose="02040602050305030304" pitchFamily="18" charset="0"/>
              </a:rPr>
              <a:t>Basic </a:t>
            </a:r>
            <a:r>
              <a:rPr lang="en-US" sz="2400" b="1" dirty="0" err="1">
                <a:latin typeface="Book Antiqua" panose="02040602050305030304" pitchFamily="18" charset="0"/>
              </a:rPr>
              <a:t>AlertDialog</a:t>
            </a:r>
            <a:r>
              <a:rPr lang="en-US" sz="2400" b="1" dirty="0">
                <a:latin typeface="Book Antiqua" panose="02040602050305030304" pitchFamily="18" charset="0"/>
              </a:rPr>
              <a:t>:</a:t>
            </a:r>
            <a:r>
              <a:rPr lang="en-US" sz="2400" dirty="0">
                <a:latin typeface="Book Antiqua" panose="02040602050305030304" pitchFamily="18" charset="0"/>
              </a:rPr>
              <a:t> It is an acknowledgment or confirmation notification </a:t>
            </a:r>
          </a:p>
          <a:p>
            <a:pPr algn="just"/>
            <a:r>
              <a:rPr lang="en-US" sz="2400" b="1" dirty="0">
                <a:latin typeface="Book Antiqua" panose="02040602050305030304" pitchFamily="18" charset="0"/>
              </a:rPr>
              <a:t>Confirmation </a:t>
            </a:r>
            <a:r>
              <a:rPr lang="en-US" sz="2400" b="1" dirty="0" err="1">
                <a:latin typeface="Book Antiqua" panose="02040602050305030304" pitchFamily="18" charset="0"/>
              </a:rPr>
              <a:t>AlertDialog</a:t>
            </a:r>
            <a:r>
              <a:rPr lang="en-US" sz="2400" b="1" dirty="0">
                <a:latin typeface="Book Antiqua" panose="02040602050305030304" pitchFamily="18" charset="0"/>
              </a:rPr>
              <a:t>:</a:t>
            </a:r>
            <a:r>
              <a:rPr lang="en-US" sz="2400" dirty="0">
                <a:latin typeface="Book Antiqua" panose="02040602050305030304" pitchFamily="18" charset="0"/>
              </a:rPr>
              <a:t> To confirm a particular choice before moving forward in the application  (like confirmation before deleting a contact)</a:t>
            </a:r>
          </a:p>
          <a:p>
            <a:pPr algn="just"/>
            <a:r>
              <a:rPr lang="en-US" sz="2400" b="1" dirty="0">
                <a:latin typeface="Book Antiqua" panose="02040602050305030304" pitchFamily="18" charset="0"/>
              </a:rPr>
              <a:t>Select </a:t>
            </a:r>
            <a:r>
              <a:rPr lang="en-US" sz="2400" b="1" dirty="0" err="1">
                <a:latin typeface="Book Antiqua" panose="02040602050305030304" pitchFamily="18" charset="0"/>
              </a:rPr>
              <a:t>AlertDialog</a:t>
            </a:r>
            <a:r>
              <a:rPr lang="en-US" sz="2400" b="1" dirty="0">
                <a:latin typeface="Book Antiqua" panose="02040602050305030304" pitchFamily="18" charset="0"/>
              </a:rPr>
              <a:t>:</a:t>
            </a:r>
            <a:r>
              <a:rPr lang="en-US" sz="2400" dirty="0">
                <a:latin typeface="Book Antiqua" panose="02040602050305030304" pitchFamily="18" charset="0"/>
              </a:rPr>
              <a:t> This dialog displays the list of items, which takes immediate action when selected.</a:t>
            </a:r>
          </a:p>
          <a:p>
            <a:pPr algn="just"/>
            <a:r>
              <a:rPr lang="en-US" sz="2400" b="1" dirty="0" err="1">
                <a:latin typeface="Book Antiqua" panose="02040602050305030304" pitchFamily="18" charset="0"/>
              </a:rPr>
              <a:t>TextField</a:t>
            </a:r>
            <a:r>
              <a:rPr lang="en-US" sz="2400" b="1" dirty="0">
                <a:latin typeface="Book Antiqua" panose="02040602050305030304" pitchFamily="18" charset="0"/>
              </a:rPr>
              <a:t> </a:t>
            </a:r>
            <a:r>
              <a:rPr lang="en-US" sz="2400" b="1" dirty="0" err="1">
                <a:latin typeface="Book Antiqua" panose="02040602050305030304" pitchFamily="18" charset="0"/>
              </a:rPr>
              <a:t>AlertDialog</a:t>
            </a:r>
            <a:r>
              <a:rPr lang="en-US" sz="2400" b="1" dirty="0">
                <a:latin typeface="Book Antiqua" panose="02040602050305030304" pitchFamily="18" charset="0"/>
              </a:rPr>
              <a:t>:</a:t>
            </a:r>
            <a:r>
              <a:rPr lang="en-US" sz="2400" dirty="0">
                <a:latin typeface="Book Antiqua" panose="02040602050305030304" pitchFamily="18" charset="0"/>
              </a:rPr>
              <a:t> To accept user input ad alert Dialog </a:t>
            </a:r>
            <a:r>
              <a:rPr lang="en-US" sz="2400" dirty="0" smtClean="0">
                <a:latin typeface="Book Antiqua" panose="02040602050305030304" pitchFamily="18" charset="0"/>
              </a:rPr>
              <a:t>box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8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AlertDialog</a:t>
            </a:r>
            <a:r>
              <a:rPr lang="en-US" dirty="0"/>
              <a:t> Properties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Title:</a:t>
            </a:r>
            <a:r>
              <a:rPr lang="en-US" dirty="0"/>
              <a:t> 	</a:t>
            </a:r>
            <a:r>
              <a:rPr lang="en-US" i="1" dirty="0"/>
              <a:t>		</a:t>
            </a:r>
            <a:r>
              <a:rPr lang="en-GB" i="1" dirty="0" err="1"/>
              <a:t>AlertDialog</a:t>
            </a:r>
            <a:r>
              <a:rPr lang="en-GB" i="1" dirty="0"/>
              <a:t>(title: Text("Sample Alert Dialog"),  </a:t>
            </a:r>
          </a:p>
          <a:p>
            <a:r>
              <a:rPr lang="en-US" b="1" dirty="0"/>
              <a:t>Action:</a:t>
            </a:r>
            <a:r>
              <a:rPr lang="en-US" dirty="0"/>
              <a:t>	Action  properties is required to choose yes or no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	actions: &lt;Widget&gt;[  </a:t>
            </a:r>
          </a:p>
          <a:p>
            <a:pPr marL="0" indent="0">
              <a:buNone/>
            </a:pPr>
            <a:r>
              <a:rPr lang="en-US" i="1" dirty="0"/>
              <a:t>  			</a:t>
            </a:r>
            <a:r>
              <a:rPr lang="en-US" i="1" dirty="0" err="1"/>
              <a:t>FlatButton</a:t>
            </a:r>
            <a:r>
              <a:rPr lang="en-US" i="1" dirty="0"/>
              <a:t>(child: Text("Yes"),),  </a:t>
            </a:r>
          </a:p>
          <a:p>
            <a:pPr marL="0" indent="0">
              <a:buNone/>
            </a:pPr>
            <a:r>
              <a:rPr lang="en-US" i="1" dirty="0"/>
              <a:t>    			</a:t>
            </a:r>
            <a:r>
              <a:rPr lang="en-US" i="1" dirty="0" err="1"/>
              <a:t>FlatButton</a:t>
            </a:r>
            <a:r>
              <a:rPr lang="en-US" i="1" dirty="0"/>
              <a:t>(child: Text("No"),)  </a:t>
            </a:r>
          </a:p>
          <a:p>
            <a:pPr marL="0" indent="0">
              <a:buNone/>
            </a:pPr>
            <a:r>
              <a:rPr lang="en-US" i="1" dirty="0"/>
              <a:t>		],)  </a:t>
            </a:r>
          </a:p>
          <a:p>
            <a:r>
              <a:rPr lang="en-US" b="1" dirty="0"/>
              <a:t>Content:</a:t>
            </a:r>
            <a:r>
              <a:rPr lang="en-US" dirty="0"/>
              <a:t>  It contain the body of </a:t>
            </a:r>
            <a:r>
              <a:rPr lang="en-US" dirty="0" err="1"/>
              <a:t>AlertDialog</a:t>
            </a:r>
            <a:r>
              <a:rPr lang="en-US" dirty="0"/>
              <a:t> widget. It can hold any kind of layout widget. 	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		content: Text("It is the body of the alert Dialog"),  </a:t>
            </a:r>
          </a:p>
          <a:p>
            <a:r>
              <a:rPr lang="en-US" b="1" dirty="0"/>
              <a:t>Shape:</a:t>
            </a:r>
            <a:r>
              <a:rPr lang="en-US" dirty="0"/>
              <a:t> provides the shape to the alert dialog box.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		shape: </a:t>
            </a:r>
            <a:r>
              <a:rPr lang="en-GB" i="1" dirty="0" err="1"/>
              <a:t>CircleBorder</a:t>
            </a:r>
            <a:r>
              <a:rPr lang="en-GB" i="1" dirty="0"/>
              <a:t>(),  </a:t>
            </a:r>
          </a:p>
          <a:p>
            <a:pPr marL="0" indent="0">
              <a:buNone/>
            </a:pPr>
            <a:r>
              <a:rPr lang="en-GB" i="1" dirty="0"/>
              <a:t>			shape: </a:t>
            </a:r>
            <a:r>
              <a:rPr lang="en-GB" i="1" dirty="0" err="1"/>
              <a:t>CurveBorder</a:t>
            </a:r>
            <a:r>
              <a:rPr lang="en-GB" i="1" dirty="0"/>
              <a:t>(),</a:t>
            </a:r>
          </a:p>
          <a:p>
            <a:pPr marL="0" indent="0">
              <a:buNone/>
            </a:pPr>
            <a:r>
              <a:rPr lang="en-US" b="1" dirty="0" err="1" smtClean="0"/>
              <a:t>ContentPadding</a:t>
            </a:r>
            <a:r>
              <a:rPr lang="en-US" b="1" dirty="0"/>
              <a:t>:</a:t>
            </a:r>
            <a:r>
              <a:rPr lang="en-US" dirty="0"/>
              <a:t>  Padding required for the content inside the </a:t>
            </a:r>
            <a:r>
              <a:rPr lang="en-US" dirty="0" err="1"/>
              <a:t>AlertDialog</a:t>
            </a:r>
            <a:r>
              <a:rPr lang="en-US" dirty="0"/>
              <a:t> widget.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		</a:t>
            </a:r>
            <a:r>
              <a:rPr lang="en-GB" i="1" dirty="0" err="1"/>
              <a:t>contentPadding</a:t>
            </a:r>
            <a:r>
              <a:rPr lang="en-GB" i="1" dirty="0"/>
              <a:t>: </a:t>
            </a:r>
            <a:r>
              <a:rPr lang="en-GB" i="1" dirty="0" err="1"/>
              <a:t>EdgeInsets.all</a:t>
            </a:r>
            <a:r>
              <a:rPr lang="en-GB" i="1" dirty="0"/>
              <a:t>(32.0),</a:t>
            </a:r>
            <a:endParaRPr lang="en-US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083" y="399437"/>
            <a:ext cx="1724696" cy="1325563"/>
          </a:xfrm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Card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A card is a sheet in rounded corner shape and has a shadow. Its properties</a:t>
            </a:r>
          </a:p>
          <a:p>
            <a:pPr marL="0" indent="0" algn="just">
              <a:buNone/>
            </a:pPr>
            <a:r>
              <a:rPr lang="en-US" sz="2600" b="1" dirty="0" err="1">
                <a:latin typeface="Book Antiqua" panose="02040602050305030304" pitchFamily="18" charset="0"/>
              </a:rPr>
              <a:t>borderOnForeground</a:t>
            </a:r>
            <a:r>
              <a:rPr lang="en-US" sz="2600" b="1" dirty="0">
                <a:latin typeface="Book Antiqua" panose="02040602050305030304" pitchFamily="18" charset="0"/>
              </a:rPr>
              <a:t>:</a:t>
            </a:r>
            <a:r>
              <a:rPr lang="en-US" sz="2600" dirty="0">
                <a:latin typeface="Book Antiqua" panose="02040602050305030304" pitchFamily="18" charset="0"/>
              </a:rPr>
              <a:t>  Used to paint the border in front of a child. By default it is true.</a:t>
            </a:r>
          </a:p>
          <a:p>
            <a:pPr algn="just"/>
            <a:r>
              <a:rPr lang="en-US" sz="2600" b="1" dirty="0" smtClean="0">
                <a:latin typeface="Book Antiqua" panose="02040602050305030304" pitchFamily="18" charset="0"/>
              </a:rPr>
              <a:t>Color: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Card’s background color</a:t>
            </a:r>
          </a:p>
          <a:p>
            <a:pPr algn="just"/>
            <a:r>
              <a:rPr lang="en-US" sz="2600" b="1" dirty="0" smtClean="0">
                <a:latin typeface="Book Antiqua" panose="02040602050305030304" pitchFamily="18" charset="0"/>
              </a:rPr>
              <a:t>Elevation: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controls the shadow size below the card.</a:t>
            </a:r>
          </a:p>
          <a:p>
            <a:pPr algn="just"/>
            <a:r>
              <a:rPr lang="en-US" sz="2600" b="1" dirty="0" smtClean="0">
                <a:latin typeface="Book Antiqua" panose="02040602050305030304" pitchFamily="18" charset="0"/>
              </a:rPr>
              <a:t>Margin: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used  for card’s outer space.</a:t>
            </a:r>
          </a:p>
          <a:p>
            <a:pPr algn="just"/>
            <a:r>
              <a:rPr lang="en-US" sz="2600" b="1" dirty="0" smtClean="0">
                <a:latin typeface="Book Antiqua" panose="02040602050305030304" pitchFamily="18" charset="0"/>
              </a:rPr>
              <a:t>Shape: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used for the shape of the card</a:t>
            </a:r>
          </a:p>
          <a:p>
            <a:pPr algn="just"/>
            <a:r>
              <a:rPr lang="en-US" sz="2600" b="1" dirty="0" err="1" smtClean="0">
                <a:latin typeface="Book Antiqua" panose="02040602050305030304" pitchFamily="18" charset="0"/>
              </a:rPr>
              <a:t>Shadowcolor</a:t>
            </a:r>
            <a:r>
              <a:rPr lang="en-US" sz="2600" b="1" dirty="0" smtClean="0">
                <a:latin typeface="Book Antiqua" panose="02040602050305030304" pitchFamily="18" charset="0"/>
              </a:rPr>
              <a:t>: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 err="1">
                <a:latin typeface="Book Antiqua" panose="02040602050305030304" pitchFamily="18" charset="0"/>
              </a:rPr>
              <a:t>Shadowcolor</a:t>
            </a:r>
            <a:r>
              <a:rPr lang="en-US" sz="2600" dirty="0">
                <a:latin typeface="Book Antiqua" panose="02040602050305030304" pitchFamily="18" charset="0"/>
              </a:rPr>
              <a:t> of a card</a:t>
            </a:r>
          </a:p>
          <a:p>
            <a:pPr algn="just"/>
            <a:r>
              <a:rPr lang="en-US" sz="2600" b="1" dirty="0" err="1" smtClean="0">
                <a:latin typeface="Book Antiqua" panose="02040602050305030304" pitchFamily="18" charset="0"/>
              </a:rPr>
              <a:t>Clipbehavior</a:t>
            </a:r>
            <a:r>
              <a:rPr lang="en-US" sz="2600" b="1" dirty="0" smtClean="0">
                <a:latin typeface="Book Antiqua" panose="02040602050305030304" pitchFamily="18" charset="0"/>
              </a:rPr>
              <a:t>: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used to clip the content of the card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Note: </a:t>
            </a:r>
            <a:r>
              <a:rPr lang="en-US" sz="2600" dirty="0">
                <a:latin typeface="Book Antiqua" panose="02040602050305030304" pitchFamily="18" charset="0"/>
              </a:rPr>
              <a:t>to customize (set width and size) the card’s size, it is required to place it in a Container or </a:t>
            </a:r>
            <a:r>
              <a:rPr lang="en-US" sz="2600" dirty="0" err="1">
                <a:latin typeface="Book Antiqua" panose="02040602050305030304" pitchFamily="18" charset="0"/>
              </a:rPr>
              <a:t>SizedBox</a:t>
            </a:r>
            <a:r>
              <a:rPr lang="en-US" sz="2600" dirty="0">
                <a:latin typeface="Book Antiqua" panose="02040602050305030304" pitchFamily="18" charset="0"/>
              </a:rPr>
              <a:t> widget. </a:t>
            </a:r>
            <a:endParaRPr lang="en-GB" sz="2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636</Words>
  <Application>Microsoft Office PowerPoint</Application>
  <PresentationFormat>Widescreen</PresentationFormat>
  <Paragraphs>118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Office Theme</vt:lpstr>
      <vt:lpstr>PowerPoint Presentation</vt:lpstr>
      <vt:lpstr>Covered Topics</vt:lpstr>
      <vt:lpstr>Stack</vt:lpstr>
      <vt:lpstr>Stack Properties</vt:lpstr>
      <vt:lpstr>IndexedStack </vt:lpstr>
      <vt:lpstr>Forms</vt:lpstr>
      <vt:lpstr>Alert Dialogs</vt:lpstr>
      <vt:lpstr>AlertDialog Properties</vt:lpstr>
      <vt:lpstr>Card</vt:lpstr>
      <vt:lpstr>Navigation Drawer</vt:lpstr>
      <vt:lpstr>Gestures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Hammad Ahmad</cp:lastModifiedBy>
  <cp:revision>48</cp:revision>
  <dcterms:created xsi:type="dcterms:W3CDTF">2022-04-06T09:07:20Z</dcterms:created>
  <dcterms:modified xsi:type="dcterms:W3CDTF">2022-05-18T09:12:32Z</dcterms:modified>
</cp:coreProperties>
</file>