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4" r:id="rId6"/>
    <p:sldId id="265" r:id="rId7"/>
    <p:sldId id="301" r:id="rId8"/>
    <p:sldId id="267" r:id="rId9"/>
    <p:sldId id="269" r:id="rId10"/>
    <p:sldId id="268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0382" y="1718126"/>
            <a:ext cx="683455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ok Antiqua" panose="02040602050305030304" pitchFamily="18" charset="0"/>
              </a:rPr>
              <a:t>Course </a:t>
            </a:r>
            <a:r>
              <a:rPr lang="en-US" sz="3200" b="1" dirty="0" smtClean="0">
                <a:latin typeface="Book Antiqua" panose="02040602050305030304" pitchFamily="18" charset="0"/>
              </a:rPr>
              <a:t>Name</a:t>
            </a:r>
          </a:p>
          <a:p>
            <a:r>
              <a:rPr lang="en-US" sz="5400" b="1" dirty="0" smtClean="0">
                <a:latin typeface="Book Antiqua" panose="02040602050305030304" pitchFamily="18" charset="0"/>
              </a:rPr>
              <a:t>MAD Flutter </a:t>
            </a:r>
            <a:endParaRPr lang="en-US" sz="5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GridView</a:t>
            </a:r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 Properties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29081" y="182623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 err="1" smtClean="0">
                <a:latin typeface="Book Antiqua" panose="02040602050305030304" pitchFamily="18" charset="0"/>
              </a:rPr>
              <a:t>crossAxisSpacing</a:t>
            </a:r>
            <a:r>
              <a:rPr lang="en-GB" sz="2400" b="1" dirty="0" smtClean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Setting a value for this property allows you to place a space between items on the cross axis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endParaRPr lang="en-GB" sz="2400" b="1" dirty="0">
              <a:latin typeface="Book Antiqua" panose="02040602050305030304" pitchFamily="18" charset="0"/>
            </a:endParaRPr>
          </a:p>
          <a:p>
            <a:r>
              <a:rPr lang="en-GB" sz="2400" b="1" dirty="0" err="1" smtClean="0">
                <a:latin typeface="Book Antiqua" panose="02040602050305030304" pitchFamily="18" charset="0"/>
              </a:rPr>
              <a:t>mainAxisSpacing</a:t>
            </a:r>
            <a:r>
              <a:rPr lang="en-GB" sz="2400" b="1" dirty="0" smtClean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The main axis refers to the axis in which the list scrolls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 </a:t>
            </a:r>
            <a:endParaRPr lang="en-GB" sz="2400" b="1" dirty="0">
              <a:latin typeface="Book Antiqua" panose="02040602050305030304" pitchFamily="18" charset="0"/>
            </a:endParaRPr>
          </a:p>
          <a:p>
            <a:r>
              <a:rPr lang="en-GB" sz="2400" b="1" dirty="0" err="1" smtClean="0">
                <a:latin typeface="Book Antiqua" panose="02040602050305030304" pitchFamily="18" charset="0"/>
              </a:rPr>
              <a:t>scrollDirection</a:t>
            </a:r>
            <a:r>
              <a:rPr lang="en-GB" sz="2400" b="1" dirty="0" smtClean="0">
                <a:latin typeface="Book Antiqua" panose="02040602050305030304" pitchFamily="18" charset="0"/>
              </a:rPr>
              <a:t>: </a:t>
            </a:r>
            <a:r>
              <a:rPr lang="en-GB" sz="2400" dirty="0" smtClean="0">
                <a:latin typeface="Book Antiqua" panose="02040602050305030304" pitchFamily="18" charset="0"/>
              </a:rPr>
              <a:t>This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change the scroll direction 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endParaRPr lang="en-GB" sz="2400" b="1" dirty="0">
              <a:latin typeface="Book Antiqua" panose="02040602050305030304" pitchFamily="18" charset="0"/>
            </a:endParaRPr>
          </a:p>
          <a:p>
            <a:r>
              <a:rPr lang="en-GB" sz="2400" b="1" dirty="0" smtClean="0">
                <a:latin typeface="Book Antiqua" panose="02040602050305030304" pitchFamily="18" charset="0"/>
              </a:rPr>
              <a:t>Physics: </a:t>
            </a:r>
            <a:r>
              <a:rPr lang="en-US" sz="2400" dirty="0">
                <a:latin typeface="Book Antiqua" panose="02040602050305030304" pitchFamily="18" charset="0"/>
              </a:rPr>
              <a:t>This property allows you to set the scroll behavior for the list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endParaRPr lang="en-GB" sz="2400" b="1" dirty="0">
              <a:latin typeface="Book Antiqua" panose="02040602050305030304" pitchFamily="18" charset="0"/>
            </a:endParaRPr>
          </a:p>
          <a:p>
            <a:r>
              <a:rPr lang="en-GB" sz="2400" b="1" dirty="0" err="1" smtClean="0">
                <a:latin typeface="Book Antiqua" panose="02040602050305030304" pitchFamily="18" charset="0"/>
              </a:rPr>
              <a:t>shrinkWrap</a:t>
            </a:r>
            <a:r>
              <a:rPr lang="en-GB" sz="2400" b="1" dirty="0" smtClean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Setting the </a:t>
            </a:r>
            <a:r>
              <a:rPr lang="en-US" sz="2400" dirty="0" err="1">
                <a:latin typeface="Book Antiqua" panose="02040602050305030304" pitchFamily="18" charset="0"/>
              </a:rPr>
              <a:t>shrinkWrap</a:t>
            </a:r>
            <a:r>
              <a:rPr lang="en-US" sz="2400" dirty="0">
                <a:latin typeface="Book Antiqua" panose="02040602050305030304" pitchFamily="18" charset="0"/>
              </a:rPr>
              <a:t> value to true causes </a:t>
            </a:r>
            <a:r>
              <a:rPr lang="en-US" sz="2400" dirty="0" err="1">
                <a:latin typeface="Book Antiqua" panose="02040602050305030304" pitchFamily="18" charset="0"/>
              </a:rPr>
              <a:t>GridView</a:t>
            </a:r>
            <a:r>
              <a:rPr lang="en-US" sz="2400" dirty="0">
                <a:latin typeface="Book Antiqua" panose="02040602050305030304" pitchFamily="18" charset="0"/>
              </a:rPr>
              <a:t> to take only the required space to fill items in the scroll direction. This defaults to </a:t>
            </a:r>
            <a:r>
              <a:rPr lang="en-US" sz="2400" dirty="0" smtClean="0">
                <a:latin typeface="Book Antiqua" panose="02040602050305030304" pitchFamily="18" charset="0"/>
              </a:rPr>
              <a:t>false</a:t>
            </a:r>
            <a:endParaRPr lang="en-GB" sz="2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338705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9081" y="2187574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Book Antiqua" panose="02040602050305030304" pitchFamily="18" charset="0"/>
              </a:rPr>
              <a:t>ListView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err="1" smtClean="0">
                <a:latin typeface="Book Antiqua" panose="02040602050305030304" pitchFamily="18" charset="0"/>
              </a:rPr>
              <a:t>ListTile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err="1" smtClean="0">
                <a:latin typeface="Book Antiqua" panose="02040602050305030304" pitchFamily="18" charset="0"/>
              </a:rPr>
              <a:t>GrideView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815159"/>
            <a:ext cx="6834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Book Antiqua" panose="02040602050305030304" pitchFamily="18" charset="0"/>
              </a:rPr>
              <a:t>Topics Covered</a:t>
            </a:r>
            <a:endParaRPr lang="en-US" sz="6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ListView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511908"/>
            <a:ext cx="10515600" cy="4665055"/>
          </a:xfrm>
        </p:spPr>
        <p:txBody>
          <a:bodyPr>
            <a:noAutofit/>
          </a:bodyPr>
          <a:lstStyle/>
          <a:p>
            <a:pPr algn="just"/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 is a list of scrolling widgets. which displays its children one after another in scroll direction. There are different types of </a:t>
            </a:r>
            <a:r>
              <a:rPr lang="en-US" sz="2400" dirty="0" err="1">
                <a:latin typeface="Book Antiqua" panose="02040602050305030304" pitchFamily="18" charset="0"/>
              </a:rPr>
              <a:t>ListViews</a:t>
            </a:r>
            <a:r>
              <a:rPr lang="en-US" sz="2400" dirty="0" smtClean="0">
                <a:latin typeface="Book Antiqua" panose="02040602050305030304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Multi-child Layout widget</a:t>
            </a:r>
            <a:endParaRPr lang="en-GB" sz="2400" dirty="0">
              <a:latin typeface="Book Antiqua" panose="02040602050305030304" pitchFamily="18" charset="0"/>
            </a:endParaRPr>
          </a:p>
          <a:p>
            <a:pPr algn="just"/>
            <a:r>
              <a:rPr lang="en-US" sz="2400" dirty="0" smtClean="0">
                <a:latin typeface="Book Antiqua" panose="02040602050305030304" pitchFamily="18" charset="0"/>
              </a:rPr>
              <a:t>The </a:t>
            </a:r>
            <a:r>
              <a:rPr lang="en-US" sz="2400" dirty="0">
                <a:latin typeface="Book Antiqua" panose="02040602050305030304" pitchFamily="18" charset="0"/>
              </a:rPr>
              <a:t>default behavior of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, normally use for display a small number of children. Use it to display a static list of children whose count don’t change. Basic structure of this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is</a:t>
            </a:r>
            <a:endParaRPr lang="en-GB" sz="2400" dirty="0">
              <a:latin typeface="Book Antiqua" panose="02040602050305030304" pitchFamily="18" charset="0"/>
            </a:endParaRPr>
          </a:p>
          <a:p>
            <a:pPr marL="914400" lvl="2" indent="0" algn="just">
              <a:buNone/>
            </a:pPr>
            <a:r>
              <a:rPr lang="en-GB" sz="1800" i="1" dirty="0" err="1">
                <a:latin typeface="Book Antiqua" panose="02040602050305030304" pitchFamily="18" charset="0"/>
              </a:rPr>
              <a:t>ListView</a:t>
            </a:r>
            <a:r>
              <a:rPr lang="en-GB" sz="1800" i="1" dirty="0">
                <a:latin typeface="Book Antiqua" panose="02040602050305030304" pitchFamily="18" charset="0"/>
              </a:rPr>
              <a:t>(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  children: [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    child widget1,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    child widget2,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    .....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  ],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  </a:t>
            </a:r>
            <a:r>
              <a:rPr lang="en-GB" sz="1800" i="1" dirty="0" err="1">
                <a:latin typeface="Book Antiqua" panose="02040602050305030304" pitchFamily="18" charset="0"/>
              </a:rPr>
              <a:t>scrollDirection</a:t>
            </a:r>
            <a:r>
              <a:rPr lang="en-GB" sz="1800" i="1" dirty="0">
                <a:latin typeface="Book Antiqua" panose="02040602050305030304" pitchFamily="18" charset="0"/>
              </a:rPr>
              <a:t>: </a:t>
            </a:r>
            <a:r>
              <a:rPr lang="en-GB" sz="1800" i="1" dirty="0" err="1">
                <a:latin typeface="Book Antiqua" panose="02040602050305030304" pitchFamily="18" charset="0"/>
              </a:rPr>
              <a:t>Axis.horizontal</a:t>
            </a:r>
            <a:r>
              <a:rPr lang="en-GB" sz="1800" i="1" dirty="0">
                <a:latin typeface="Book Antiqua" panose="02040602050305030304" pitchFamily="18" charset="0"/>
              </a:rPr>
              <a:t>,</a:t>
            </a:r>
          </a:p>
          <a:p>
            <a:pPr marL="914400" lvl="2" indent="0" algn="just">
              <a:buNone/>
            </a:pPr>
            <a:r>
              <a:rPr lang="en-GB" sz="1800" i="1" dirty="0">
                <a:latin typeface="Book Antiqua" panose="02040602050305030304" pitchFamily="18" charset="0"/>
              </a:rPr>
              <a:t>      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937" y="618145"/>
            <a:ext cx="549820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Properties of </a:t>
            </a:r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ListView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Book Antiqua" panose="02040602050305030304" pitchFamily="18" charset="0"/>
              </a:rPr>
              <a:t>Padding:- </a:t>
            </a:r>
            <a:r>
              <a:rPr lang="en-GB" i="1" dirty="0" err="1" smtClean="0">
                <a:latin typeface="Book Antiqua" panose="02040602050305030304" pitchFamily="18" charset="0"/>
              </a:rPr>
              <a:t>EdgeInsets.all</a:t>
            </a:r>
            <a:r>
              <a:rPr lang="en-GB" i="1" dirty="0" smtClean="0">
                <a:latin typeface="Book Antiqua" panose="02040602050305030304" pitchFamily="18" charset="0"/>
              </a:rPr>
              <a:t>(10</a:t>
            </a:r>
            <a:r>
              <a:rPr lang="en-GB" i="1" dirty="0" smtClean="0">
                <a:latin typeface="Book Antiqua" panose="02040602050305030304" pitchFamily="18" charset="0"/>
              </a:rPr>
              <a:t>)</a:t>
            </a:r>
            <a:r>
              <a:rPr lang="en-GB" dirty="0" smtClean="0">
                <a:latin typeface="Book Antiqua" panose="02040602050305030304" pitchFamily="18" charset="0"/>
              </a:rPr>
              <a:t> </a:t>
            </a:r>
          </a:p>
          <a:p>
            <a:pPr algn="just"/>
            <a:r>
              <a:rPr lang="en-US" b="1" dirty="0" err="1" smtClean="0">
                <a:latin typeface="Book Antiqua" panose="02040602050305030304" pitchFamily="18" charset="0"/>
              </a:rPr>
              <a:t>Shrinkwrap</a:t>
            </a:r>
            <a:r>
              <a:rPr lang="en-US" b="1" dirty="0" smtClean="0">
                <a:latin typeface="Book Antiqua" panose="02040602050305030304" pitchFamily="18" charset="0"/>
              </a:rPr>
              <a:t>:-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It should be true to save memory wastage and increase app performance.  </a:t>
            </a:r>
            <a:endParaRPr lang="en-GB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i="1" dirty="0" smtClean="0">
                <a:latin typeface="Book Antiqua" panose="02040602050305030304" pitchFamily="18" charset="0"/>
              </a:rPr>
              <a:t>	</a:t>
            </a:r>
            <a:r>
              <a:rPr lang="en-US" i="1" dirty="0" err="1" smtClean="0">
                <a:latin typeface="Book Antiqua" panose="02040602050305030304" pitchFamily="18" charset="0"/>
              </a:rPr>
              <a:t>shrinkWrap</a:t>
            </a:r>
            <a:r>
              <a:rPr lang="en-US" i="1" dirty="0">
                <a:latin typeface="Book Antiqua" panose="02040602050305030304" pitchFamily="18" charset="0"/>
              </a:rPr>
              <a:t>: true</a:t>
            </a:r>
            <a:endParaRPr lang="en-GB" dirty="0">
              <a:latin typeface="Book Antiqua" panose="02040602050305030304" pitchFamily="18" charset="0"/>
            </a:endParaRPr>
          </a:p>
          <a:p>
            <a:pPr algn="just"/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dirty="0" smtClean="0">
                <a:latin typeface="Book Antiqua" panose="02040602050305030304" pitchFamily="18" charset="0"/>
              </a:rPr>
              <a:t>Reverse:-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Use this property to display the list in reverse order.</a:t>
            </a:r>
            <a:endParaRPr lang="en-GB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	</a:t>
            </a:r>
            <a:r>
              <a:rPr lang="en-US" i="1" dirty="0">
                <a:latin typeface="Book Antiqua" panose="02040602050305030304" pitchFamily="18" charset="0"/>
              </a:rPr>
              <a:t>reverse: true</a:t>
            </a:r>
            <a:endParaRPr lang="en-GB" dirty="0">
              <a:latin typeface="Book Antiqua" panose="02040602050305030304" pitchFamily="18" charset="0"/>
            </a:endParaRPr>
          </a:p>
          <a:p>
            <a:pPr algn="just"/>
            <a:r>
              <a:rPr lang="en-US" b="1" dirty="0" err="1" smtClean="0">
                <a:latin typeface="Book Antiqua" panose="02040602050305030304" pitchFamily="18" charset="0"/>
              </a:rPr>
              <a:t>ScrollDirection</a:t>
            </a:r>
            <a:r>
              <a:rPr lang="en-US" b="1" dirty="0" smtClean="0">
                <a:latin typeface="Book Antiqua" panose="02040602050305030304" pitchFamily="18" charset="0"/>
              </a:rPr>
              <a:t>:-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Use this property to change the scroll direction of the </a:t>
            </a:r>
            <a:r>
              <a:rPr lang="en-US" dirty="0" err="1">
                <a:latin typeface="Book Antiqua" panose="02040602050305030304" pitchFamily="18" charset="0"/>
              </a:rPr>
              <a:t>ListView</a:t>
            </a:r>
            <a:r>
              <a:rPr lang="en-US" dirty="0">
                <a:latin typeface="Book Antiqua" panose="02040602050305030304" pitchFamily="18" charset="0"/>
              </a:rPr>
              <a:t>. Default is </a:t>
            </a:r>
            <a:r>
              <a:rPr lang="en-US" dirty="0" err="1">
                <a:latin typeface="Book Antiqua" panose="02040602050305030304" pitchFamily="18" charset="0"/>
              </a:rPr>
              <a:t>Axis.vertical</a:t>
            </a:r>
            <a:r>
              <a:rPr lang="en-US" dirty="0">
                <a:latin typeface="Book Antiqua" panose="02040602050305030304" pitchFamily="18" charset="0"/>
              </a:rPr>
              <a:t>.</a:t>
            </a:r>
            <a:endParaRPr lang="en-GB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	</a:t>
            </a:r>
            <a:r>
              <a:rPr lang="en-US" i="1" dirty="0" err="1">
                <a:latin typeface="Book Antiqua" panose="02040602050305030304" pitchFamily="18" charset="0"/>
              </a:rPr>
              <a:t>scrollDirection</a:t>
            </a:r>
            <a:r>
              <a:rPr lang="en-US" i="1" dirty="0">
                <a:latin typeface="Book Antiqua" panose="02040602050305030304" pitchFamily="18" charset="0"/>
              </a:rPr>
              <a:t>: </a:t>
            </a:r>
            <a:r>
              <a:rPr lang="en-US" i="1" dirty="0" err="1">
                <a:latin typeface="Book Antiqua" panose="02040602050305030304" pitchFamily="18" charset="0"/>
              </a:rPr>
              <a:t>Axis.horizontal</a:t>
            </a:r>
            <a:r>
              <a:rPr lang="en-US" i="1" dirty="0">
                <a:latin typeface="Book Antiqua" panose="02040602050305030304" pitchFamily="18" charset="0"/>
              </a:rPr>
              <a:t>,</a:t>
            </a:r>
            <a:endParaRPr lang="en-GB" dirty="0">
              <a:latin typeface="Book Antiqua" panose="02040602050305030304" pitchFamily="18" charset="0"/>
            </a:endParaRPr>
          </a:p>
          <a:p>
            <a:pPr algn="just"/>
            <a:r>
              <a:rPr lang="en-US" b="1" dirty="0" err="1" smtClean="0">
                <a:latin typeface="Book Antiqua" panose="02040602050305030304" pitchFamily="18" charset="0"/>
              </a:rPr>
              <a:t>ItemExtent</a:t>
            </a:r>
            <a:r>
              <a:rPr lang="en-US" b="1" dirty="0" smtClean="0">
                <a:latin typeface="Book Antiqua" panose="02040602050305030304" pitchFamily="18" charset="0"/>
              </a:rPr>
              <a:t>:-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Use this property to extend (increase) the item in scroll direction. When the scroll direction is vertical it increases height and when vertical it increases the width of the item.</a:t>
            </a:r>
            <a:endParaRPr lang="en-GB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	</a:t>
            </a:r>
            <a:r>
              <a:rPr lang="en-US" i="1" dirty="0" err="1">
                <a:latin typeface="Book Antiqua" panose="02040602050305030304" pitchFamily="18" charset="0"/>
              </a:rPr>
              <a:t>itemExtent</a:t>
            </a:r>
            <a:r>
              <a:rPr lang="en-US" i="1" dirty="0">
                <a:latin typeface="Book Antiqua" panose="02040602050305030304" pitchFamily="18" charset="0"/>
              </a:rPr>
              <a:t>: 100,</a:t>
            </a:r>
            <a:endParaRPr lang="en-GB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ListView.builder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1503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Use this constructor to generate the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 dynamically or with data from API (backend</a:t>
            </a:r>
            <a:r>
              <a:rPr lang="en-US" sz="2400" dirty="0" smtClean="0">
                <a:latin typeface="Book Antiqua" panose="02040602050305030304" pitchFamily="18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 smtClean="0">
                <a:latin typeface="Book Antiqua" panose="02040602050305030304" pitchFamily="18" charset="0"/>
              </a:rPr>
              <a:t>itemBuilde</a:t>
            </a:r>
            <a:r>
              <a:rPr lang="en-US" sz="2400" b="1" dirty="0" smtClean="0">
                <a:latin typeface="Book Antiqua" panose="02040602050305030304" pitchFamily="18" charset="0"/>
              </a:rPr>
              <a:t>:</a:t>
            </a:r>
            <a:r>
              <a:rPr lang="en-US" sz="2400" dirty="0" smtClean="0">
                <a:latin typeface="Book Antiqua" panose="02040602050305030304" pitchFamily="18" charset="0"/>
              </a:rPr>
              <a:t> it is an important property of </a:t>
            </a:r>
            <a:r>
              <a:rPr lang="en-US" sz="2400" dirty="0" err="1" smtClean="0">
                <a:latin typeface="Book Antiqua" panose="02040602050305030304" pitchFamily="18" charset="0"/>
              </a:rPr>
              <a:t>ListView.builder</a:t>
            </a:r>
            <a:r>
              <a:rPr lang="en-US" sz="2400" dirty="0" smtClean="0">
                <a:latin typeface="Book Antiqua" panose="02040602050305030304" pitchFamily="18" charset="0"/>
              </a:rPr>
              <a:t>. </a:t>
            </a:r>
            <a:r>
              <a:rPr lang="en-US" sz="2400" dirty="0">
                <a:latin typeface="Book Antiqua" panose="02040602050305030304" pitchFamily="18" charset="0"/>
              </a:rPr>
              <a:t>We use this property to generate the children for the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err="1" smtClean="0">
                <a:latin typeface="Book Antiqua" panose="02040602050305030304" pitchFamily="18" charset="0"/>
              </a:rPr>
              <a:t>itemCount</a:t>
            </a:r>
            <a:r>
              <a:rPr lang="en-US" sz="2400" b="1" dirty="0" smtClean="0">
                <a:latin typeface="Book Antiqua" panose="02040602050305030304" pitchFamily="18" charset="0"/>
              </a:rPr>
              <a:t>:</a:t>
            </a:r>
            <a:r>
              <a:rPr lang="en-US" sz="2400" dirty="0" smtClean="0">
                <a:latin typeface="Book Antiqua" panose="02040602050305030304" pitchFamily="18" charset="0"/>
              </a:rPr>
              <a:t> use </a:t>
            </a:r>
            <a:r>
              <a:rPr lang="en-US" sz="2400" dirty="0">
                <a:latin typeface="Book Antiqua" panose="02040602050305030304" pitchFamily="18" charset="0"/>
              </a:rPr>
              <a:t>to improve the ability of the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 to estimate the maximum scroll extent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The main difference between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 and </a:t>
            </a:r>
            <a:r>
              <a:rPr lang="en-US" sz="2400" dirty="0" err="1">
                <a:latin typeface="Book Antiqua" panose="02040602050305030304" pitchFamily="18" charset="0"/>
              </a:rPr>
              <a:t>ListView.builder</a:t>
            </a:r>
            <a:r>
              <a:rPr lang="en-US" sz="2400" dirty="0">
                <a:latin typeface="Book Antiqua" panose="02040602050305030304" pitchFamily="18" charset="0"/>
              </a:rPr>
              <a:t> is that </a:t>
            </a:r>
            <a:r>
              <a:rPr lang="en-US" sz="2400" dirty="0" err="1">
                <a:latin typeface="Book Antiqua" panose="02040602050305030304" pitchFamily="18" charset="0"/>
              </a:rPr>
              <a:t>ListView</a:t>
            </a:r>
            <a:r>
              <a:rPr lang="en-US" sz="2400" dirty="0">
                <a:latin typeface="Book Antiqua" panose="02040602050305030304" pitchFamily="18" charset="0"/>
              </a:rPr>
              <a:t> creates all items at once, whereas the </a:t>
            </a:r>
            <a:r>
              <a:rPr lang="en-US" sz="2400" dirty="0" err="1">
                <a:latin typeface="Book Antiqua" panose="02040602050305030304" pitchFamily="18" charset="0"/>
              </a:rPr>
              <a:t>ListView.builder</a:t>
            </a:r>
            <a:r>
              <a:rPr lang="en-US" sz="2400" dirty="0">
                <a:latin typeface="Book Antiqua" panose="02040602050305030304" pitchFamily="18" charset="0"/>
              </a:rPr>
              <a:t>() constructor creates items when they are scrolled onto the screen.</a:t>
            </a:r>
            <a:endParaRPr lang="en-GB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ListView.builder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67740" y="1786545"/>
            <a:ext cx="10515600" cy="46650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dirty="0">
                <a:latin typeface="Book Antiqua" panose="02040602050305030304" pitchFamily="18" charset="0"/>
              </a:rPr>
              <a:t>return </a:t>
            </a:r>
            <a:r>
              <a:rPr lang="en-GB" sz="2000" dirty="0" err="1">
                <a:latin typeface="Book Antiqua" panose="02040602050305030304" pitchFamily="18" charset="0"/>
              </a:rPr>
              <a:t>ListView.builder</a:t>
            </a:r>
            <a:r>
              <a:rPr lang="en-GB" sz="2000" dirty="0">
                <a:latin typeface="Book Antiqua" panose="02040602050305030304" pitchFamily="18" charset="0"/>
              </a:rPr>
              <a:t>(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</a:t>
            </a:r>
            <a:r>
              <a:rPr lang="en-GB" sz="2000" dirty="0" err="1">
                <a:latin typeface="Book Antiqua" panose="02040602050305030304" pitchFamily="18" charset="0"/>
              </a:rPr>
              <a:t>itemBuilder</a:t>
            </a:r>
            <a:r>
              <a:rPr lang="en-GB" sz="2000" dirty="0">
                <a:latin typeface="Book Antiqua" panose="02040602050305030304" pitchFamily="18" charset="0"/>
              </a:rPr>
              <a:t>: (</a:t>
            </a:r>
            <a:r>
              <a:rPr lang="en-GB" sz="2000" dirty="0" err="1">
                <a:latin typeface="Book Antiqua" panose="02040602050305030304" pitchFamily="18" charset="0"/>
              </a:rPr>
              <a:t>BuildContext</a:t>
            </a:r>
            <a:r>
              <a:rPr lang="en-GB" sz="2000" dirty="0">
                <a:latin typeface="Book Antiqua" panose="02040602050305030304" pitchFamily="18" charset="0"/>
              </a:rPr>
              <a:t> context, </a:t>
            </a:r>
            <a:r>
              <a:rPr lang="en-GB" sz="2000" dirty="0" err="1">
                <a:latin typeface="Book Antiqua" panose="02040602050305030304" pitchFamily="18" charset="0"/>
              </a:rPr>
              <a:t>int</a:t>
            </a:r>
            <a:r>
              <a:rPr lang="en-GB" sz="2000" dirty="0">
                <a:latin typeface="Book Antiqua" panose="02040602050305030304" pitchFamily="18" charset="0"/>
              </a:rPr>
              <a:t> index) {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return </a:t>
            </a:r>
            <a:r>
              <a:rPr lang="en-GB" sz="2000" dirty="0" err="1">
                <a:latin typeface="Book Antiqua" panose="02040602050305030304" pitchFamily="18" charset="0"/>
              </a:rPr>
              <a:t>ListTile</a:t>
            </a:r>
            <a:r>
              <a:rPr lang="en-GB" sz="2000" dirty="0">
                <a:latin typeface="Book Antiqua" panose="02040602050305030304" pitchFamily="18" charset="0"/>
              </a:rPr>
              <a:t>(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  title: Text('This is title'),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  subtitle: Text('This is subtitle'),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  trailing: Text('This is trailing'),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  leading: </a:t>
            </a:r>
            <a:r>
              <a:rPr lang="en-GB" sz="2000" dirty="0" err="1">
                <a:latin typeface="Book Antiqua" panose="02040602050305030304" pitchFamily="18" charset="0"/>
              </a:rPr>
              <a:t>CircleAvatar</a:t>
            </a:r>
            <a:r>
              <a:rPr lang="en-GB" sz="2000" dirty="0">
                <a:latin typeface="Book Antiqua" panose="02040602050305030304" pitchFamily="18" charset="0"/>
              </a:rPr>
              <a:t>(</a:t>
            </a:r>
            <a:r>
              <a:rPr lang="en-GB" sz="2000" dirty="0" err="1">
                <a:latin typeface="Book Antiqua" panose="02040602050305030304" pitchFamily="18" charset="0"/>
              </a:rPr>
              <a:t>backgroundImage</a:t>
            </a:r>
            <a:r>
              <a:rPr lang="en-GB" sz="2000" dirty="0">
                <a:latin typeface="Book Antiqua" panose="02040602050305030304" pitchFamily="18" charset="0"/>
              </a:rPr>
              <a:t>: </a:t>
            </a:r>
            <a:r>
              <a:rPr lang="en-GB" sz="2000" dirty="0" err="1">
                <a:latin typeface="Book Antiqua" panose="02040602050305030304" pitchFamily="18" charset="0"/>
              </a:rPr>
              <a:t>AssetImage</a:t>
            </a:r>
            <a:r>
              <a:rPr lang="en-GB" sz="2000" dirty="0">
                <a:latin typeface="Book Antiqua" panose="02040602050305030304" pitchFamily="18" charset="0"/>
              </a:rPr>
              <a:t>(</a:t>
            </a:r>
            <a:r>
              <a:rPr lang="en-GB" sz="2000" dirty="0" err="1">
                <a:latin typeface="Book Antiqua" panose="02040602050305030304" pitchFamily="18" charset="0"/>
              </a:rPr>
              <a:t>imgList</a:t>
            </a:r>
            <a:r>
              <a:rPr lang="en-GB" sz="2000" dirty="0">
                <a:latin typeface="Book Antiqua" panose="02040602050305030304" pitchFamily="18" charset="0"/>
              </a:rPr>
              <a:t>[index]),),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  </a:t>
            </a:r>
            <a:r>
              <a:rPr lang="en-GB" sz="2000" dirty="0" smtClean="0">
                <a:latin typeface="Book Antiqua" panose="02040602050305030304" pitchFamily="18" charset="0"/>
              </a:rPr>
              <a:t>  </a:t>
            </a:r>
            <a:r>
              <a:rPr lang="en-GB" sz="2000" dirty="0">
                <a:latin typeface="Book Antiqua" panose="02040602050305030304" pitchFamily="18" charset="0"/>
              </a:rPr>
              <a:t>);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},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</a:t>
            </a:r>
            <a:r>
              <a:rPr lang="en-GB" sz="2000" dirty="0" err="1">
                <a:latin typeface="Book Antiqua" panose="02040602050305030304" pitchFamily="18" charset="0"/>
              </a:rPr>
              <a:t>itemCount</a:t>
            </a:r>
            <a:r>
              <a:rPr lang="en-GB" sz="2000" dirty="0">
                <a:latin typeface="Book Antiqua" panose="02040602050305030304" pitchFamily="18" charset="0"/>
              </a:rPr>
              <a:t>: </a:t>
            </a:r>
            <a:r>
              <a:rPr lang="en-GB" sz="2000" dirty="0" err="1">
                <a:latin typeface="Book Antiqua" panose="02040602050305030304" pitchFamily="18" charset="0"/>
              </a:rPr>
              <a:t>imgList.length</a:t>
            </a:r>
            <a:r>
              <a:rPr lang="en-GB" sz="2000" dirty="0">
                <a:latin typeface="Book Antiqua" panose="02040602050305030304" pitchFamily="18" charset="0"/>
              </a:rPr>
              <a:t>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</a:t>
            </a:r>
            <a:r>
              <a:rPr lang="en-GB" sz="2000" dirty="0" err="1">
                <a:latin typeface="Book Antiqua" panose="02040602050305030304" pitchFamily="18" charset="0"/>
              </a:rPr>
              <a:t>shrinkWrap</a:t>
            </a:r>
            <a:r>
              <a:rPr lang="en-GB" sz="2000" dirty="0">
                <a:latin typeface="Book Antiqua" panose="02040602050305030304" pitchFamily="18" charset="0"/>
              </a:rPr>
              <a:t>: true,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  padding: </a:t>
            </a:r>
            <a:r>
              <a:rPr lang="en-GB" sz="2000" dirty="0" err="1">
                <a:latin typeface="Book Antiqua" panose="02040602050305030304" pitchFamily="18" charset="0"/>
              </a:rPr>
              <a:t>EdgeInsets.all</a:t>
            </a:r>
            <a:r>
              <a:rPr lang="en-GB" sz="2000" dirty="0">
                <a:latin typeface="Book Antiqua" panose="02040602050305030304" pitchFamily="18" charset="0"/>
              </a:rPr>
              <a:t>(10),</a:t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/>
            </a:r>
            <a:br>
              <a:rPr lang="en-GB" sz="2000" dirty="0">
                <a:latin typeface="Book Antiqua" panose="02040602050305030304" pitchFamily="18" charset="0"/>
              </a:rPr>
            </a:br>
            <a:r>
              <a:rPr lang="en-GB" sz="2000" dirty="0">
                <a:latin typeface="Book Antiqua" panose="02040602050305030304" pitchFamily="18" charset="0"/>
              </a:rPr>
              <a:t>);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ListView.Seperated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To display a </a:t>
            </a:r>
            <a:r>
              <a:rPr lang="en-US" dirty="0" err="1">
                <a:latin typeface="Book Antiqua" panose="02040602050305030304" pitchFamily="18" charset="0"/>
              </a:rPr>
              <a:t>listview</a:t>
            </a:r>
            <a:r>
              <a:rPr lang="en-US" dirty="0">
                <a:latin typeface="Book Antiqua" panose="02040602050305030304" pitchFamily="18" charset="0"/>
              </a:rPr>
              <a:t> with separators / dividers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Book Antiqua" panose="02040602050305030304" pitchFamily="18" charset="0"/>
              </a:rPr>
              <a:t>It is almost similar to </a:t>
            </a:r>
            <a:r>
              <a:rPr lang="en-US" dirty="0" err="1">
                <a:latin typeface="Book Antiqua" panose="02040602050305030304" pitchFamily="18" charset="0"/>
              </a:rPr>
              <a:t>listView.builder</a:t>
            </a:r>
            <a:r>
              <a:rPr lang="en-US" dirty="0">
                <a:latin typeface="Book Antiqua" panose="02040602050305030304" pitchFamily="18" charset="0"/>
              </a:rPr>
              <a:t>() but it has an extra property </a:t>
            </a:r>
            <a:r>
              <a:rPr lang="en-US" b="1" dirty="0" err="1">
                <a:latin typeface="Book Antiqua" panose="02040602050305030304" pitchFamily="18" charset="0"/>
              </a:rPr>
              <a:t>separatorBuilder</a:t>
            </a:r>
            <a:r>
              <a:rPr lang="en-US" dirty="0">
                <a:latin typeface="Book Antiqua" panose="02040602050305030304" pitchFamily="18" charset="0"/>
              </a:rPr>
              <a:t>, which is used to build separator to the items of the </a:t>
            </a:r>
            <a:r>
              <a:rPr lang="en-US" dirty="0" err="1">
                <a:latin typeface="Book Antiqua" panose="02040602050305030304" pitchFamily="18" charset="0"/>
              </a:rPr>
              <a:t>listview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GB" i="1" dirty="0" err="1">
                <a:latin typeface="Book Antiqua" panose="02040602050305030304" pitchFamily="18" charset="0"/>
              </a:rPr>
              <a:t>separatorBuilder</a:t>
            </a:r>
            <a:r>
              <a:rPr lang="en-GB" i="1" dirty="0">
                <a:latin typeface="Book Antiqua" panose="02040602050305030304" pitchFamily="18" charset="0"/>
              </a:rPr>
              <a:t>: </a:t>
            </a:r>
            <a:r>
              <a:rPr lang="en-GB" i="1" dirty="0" smtClean="0">
                <a:latin typeface="Book Antiqua" panose="02040602050305030304" pitchFamily="18" charset="0"/>
              </a:rPr>
              <a:t>(</a:t>
            </a:r>
            <a:r>
              <a:rPr lang="en-GB" i="1" dirty="0" err="1" smtClean="0">
                <a:latin typeface="Book Antiqua" panose="02040602050305030304" pitchFamily="18" charset="0"/>
              </a:rPr>
              <a:t>BuildContext</a:t>
            </a:r>
            <a:r>
              <a:rPr lang="en-GB" i="1" dirty="0" smtClean="0">
                <a:latin typeface="Book Antiqua" panose="02040602050305030304" pitchFamily="18" charset="0"/>
              </a:rPr>
              <a:t> </a:t>
            </a:r>
            <a:r>
              <a:rPr lang="en-GB" i="1" dirty="0">
                <a:latin typeface="Book Antiqua" panose="02040602050305030304" pitchFamily="18" charset="0"/>
              </a:rPr>
              <a:t>context, </a:t>
            </a:r>
            <a:r>
              <a:rPr lang="en-GB" i="1" dirty="0" err="1">
                <a:latin typeface="Book Antiqua" panose="02040602050305030304" pitchFamily="18" charset="0"/>
              </a:rPr>
              <a:t>int</a:t>
            </a:r>
            <a:r>
              <a:rPr lang="en-GB" i="1" dirty="0">
                <a:latin typeface="Book Antiqua" panose="02040602050305030304" pitchFamily="18" charset="0"/>
              </a:rPr>
              <a:t> index) { </a:t>
            </a:r>
            <a:endParaRPr lang="en-GB" i="1" dirty="0" smtClean="0">
              <a:latin typeface="Book Antiqua" panose="0204060205030503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GB" i="1" dirty="0" smtClean="0">
                <a:latin typeface="Book Antiqua" panose="02040602050305030304" pitchFamily="18" charset="0"/>
              </a:rPr>
              <a:t>return </a:t>
            </a:r>
            <a:r>
              <a:rPr lang="en-GB" i="1" dirty="0">
                <a:latin typeface="Book Antiqua" panose="02040602050305030304" pitchFamily="18" charset="0"/>
              </a:rPr>
              <a:t>Divider(height: 5,); </a:t>
            </a:r>
            <a:endParaRPr lang="en-GB" i="1" dirty="0" smtClean="0">
              <a:latin typeface="Book Antiqua" panose="02040602050305030304" pitchFamily="18" charset="0"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GB" i="1" dirty="0" smtClean="0">
                <a:latin typeface="Book Antiqua" panose="02040602050305030304" pitchFamily="18" charset="0"/>
              </a:rPr>
              <a:t>},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i="1" dirty="0" smtClean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2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GridView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1" y="1825625"/>
            <a:ext cx="6676292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err="1">
                <a:latin typeface="Book Antiqua" panose="02040602050305030304" pitchFamily="18" charset="0"/>
              </a:rPr>
              <a:t>GridView</a:t>
            </a:r>
            <a:r>
              <a:rPr lang="en-US" dirty="0">
                <a:latin typeface="Book Antiqua" panose="02040602050305030304" pitchFamily="18" charset="0"/>
              </a:rPr>
              <a:t> is a widget that displays a list of items as a 2D array. In simple terms, the items are shown in a table format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Book Antiqua" panose="02040602050305030304" pitchFamily="18" charset="0"/>
              </a:rPr>
              <a:t>It is multi-child layout widget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Book Antiqua" panose="02040602050305030304" pitchFamily="18" charset="0"/>
              </a:rPr>
              <a:t>We </a:t>
            </a:r>
            <a:r>
              <a:rPr lang="en-US" dirty="0">
                <a:latin typeface="Book Antiqua" panose="02040602050305030304" pitchFamily="18" charset="0"/>
              </a:rPr>
              <a:t>can display images, text, icons, </a:t>
            </a:r>
            <a:r>
              <a:rPr lang="en-US" dirty="0" err="1">
                <a:latin typeface="Book Antiqua" panose="02040602050305030304" pitchFamily="18" charset="0"/>
              </a:rPr>
              <a:t>etc</a:t>
            </a:r>
            <a:r>
              <a:rPr lang="en-US" dirty="0">
                <a:latin typeface="Book Antiqua" panose="02040602050305030304" pitchFamily="18" charset="0"/>
              </a:rPr>
              <a:t> on </a:t>
            </a:r>
            <a:r>
              <a:rPr lang="en-US" dirty="0" err="1">
                <a:latin typeface="Book Antiqua" panose="02040602050305030304" pitchFamily="18" charset="0"/>
              </a:rPr>
              <a:t>GridView</a:t>
            </a:r>
            <a:r>
              <a:rPr lang="en-US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 smtClean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pic>
        <p:nvPicPr>
          <p:cNvPr id="1026" name="Picture 2" descr="Keypad 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832" y="1913752"/>
            <a:ext cx="2052837" cy="3476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098" y="487767"/>
            <a:ext cx="10515600" cy="1325563"/>
          </a:xfrm>
        </p:spPr>
        <p:txBody>
          <a:bodyPr/>
          <a:lstStyle/>
          <a:p>
            <a:r>
              <a:rPr lang="en-US" sz="4000" b="1" dirty="0" err="1">
                <a:latin typeface="Book Antiqua" panose="02040602050305030304" pitchFamily="18" charset="0"/>
                <a:ea typeface="+mn-ea"/>
                <a:cs typeface="+mn-cs"/>
              </a:rPr>
              <a:t>GridView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err="1">
                <a:latin typeface="Book Antiqua" panose="02040602050305030304" pitchFamily="18" charset="0"/>
              </a:rPr>
              <a:t>GridView</a:t>
            </a:r>
            <a:r>
              <a:rPr lang="en-US" sz="2400" dirty="0">
                <a:latin typeface="Book Antiqua" panose="02040602050305030304" pitchFamily="18" charset="0"/>
              </a:rPr>
              <a:t> can be implemented by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>
                <a:latin typeface="Book Antiqua" panose="02040602050305030304" pitchFamily="18" charset="0"/>
              </a:rPr>
              <a:t>GridView.count</a:t>
            </a:r>
            <a:r>
              <a:rPr lang="en-US" sz="2400" b="1" dirty="0">
                <a:latin typeface="Book Antiqua" panose="02040602050305030304" pitchFamily="18" charset="0"/>
              </a:rPr>
              <a:t>():</a:t>
            </a:r>
            <a:r>
              <a:rPr lang="en-US" sz="2400" dirty="0">
                <a:latin typeface="Book Antiqua" panose="02040602050305030304" pitchFamily="18" charset="0"/>
              </a:rPr>
              <a:t>- This constructor enables you to create a </a:t>
            </a:r>
            <a:r>
              <a:rPr lang="en-US" sz="2400" dirty="0" err="1">
                <a:latin typeface="Book Antiqua" panose="02040602050305030304" pitchFamily="18" charset="0"/>
              </a:rPr>
              <a:t>GridView</a:t>
            </a:r>
            <a:r>
              <a:rPr lang="en-US" sz="2400" dirty="0">
                <a:latin typeface="Book Antiqua" panose="02040602050305030304" pitchFamily="18" charset="0"/>
              </a:rPr>
              <a:t> with a fixed number of items.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>
                <a:latin typeface="Book Antiqua" panose="02040602050305030304" pitchFamily="18" charset="0"/>
              </a:rPr>
              <a:t>GridView.builder</a:t>
            </a:r>
            <a:r>
              <a:rPr lang="en-US" sz="2400" b="1" dirty="0">
                <a:latin typeface="Book Antiqua" panose="02040602050305030304" pitchFamily="18" charset="0"/>
              </a:rPr>
              <a:t>():</a:t>
            </a:r>
            <a:r>
              <a:rPr lang="en-US" sz="2400" dirty="0">
                <a:latin typeface="Book Antiqua" panose="02040602050305030304" pitchFamily="18" charset="0"/>
              </a:rPr>
              <a:t> To show a long list or an infinite number of items that may come from the database.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>
                <a:latin typeface="Book Antiqua" panose="02040602050305030304" pitchFamily="18" charset="0"/>
              </a:rPr>
              <a:t>GridView.custom</a:t>
            </a:r>
            <a:r>
              <a:rPr lang="en-US" sz="2400" b="1" dirty="0">
                <a:latin typeface="Book Antiqua" panose="02040602050305030304" pitchFamily="18" charset="0"/>
              </a:rPr>
              <a:t>():</a:t>
            </a:r>
            <a:r>
              <a:rPr lang="en-US" sz="2400" dirty="0">
                <a:latin typeface="Book Antiqua" panose="02040602050305030304" pitchFamily="18" charset="0"/>
              </a:rPr>
              <a:t>  Use this constructor to make your own custom </a:t>
            </a:r>
            <a:r>
              <a:rPr lang="en-US" sz="2400" dirty="0" err="1">
                <a:latin typeface="Book Antiqua" panose="02040602050305030304" pitchFamily="18" charset="0"/>
              </a:rPr>
              <a:t>GridView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>
                <a:latin typeface="Book Antiqua" panose="02040602050305030304" pitchFamily="18" charset="0"/>
              </a:rPr>
              <a:t>GridView.extent</a:t>
            </a:r>
            <a:r>
              <a:rPr lang="en-US" sz="2400" b="1" dirty="0">
                <a:latin typeface="Book Antiqua" panose="02040602050305030304" pitchFamily="18" charset="0"/>
              </a:rPr>
              <a:t>():</a:t>
            </a:r>
            <a:r>
              <a:rPr lang="en-US" sz="2400" dirty="0">
                <a:latin typeface="Book Antiqua" panose="02040602050305030304" pitchFamily="18" charset="0"/>
              </a:rPr>
              <a:t> Use when we want to create a grid with custom </a:t>
            </a:r>
            <a:r>
              <a:rPr lang="en-US" sz="2400" b="1" dirty="0">
                <a:latin typeface="Book Antiqua" panose="02040602050305030304" pitchFamily="18" charset="0"/>
              </a:rPr>
              <a:t>extent</a:t>
            </a:r>
            <a:r>
              <a:rPr lang="en-US" sz="2400" dirty="0">
                <a:latin typeface="Book Antiqua" panose="02040602050305030304" pitchFamily="18" charset="0"/>
              </a:rPr>
              <a:t> values. It means each tile has a maximum cross-axis </a:t>
            </a:r>
            <a:r>
              <a:rPr lang="en-US" sz="2400" b="1" dirty="0">
                <a:latin typeface="Book Antiqua" panose="02040602050305030304" pitchFamily="18" charset="0"/>
              </a:rPr>
              <a:t>extent</a:t>
            </a:r>
            <a:r>
              <a:rPr lang="en-US" sz="2400" dirty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446</Words>
  <Application>Microsoft Office PowerPoint</Application>
  <PresentationFormat>Widescreen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ListView</vt:lpstr>
      <vt:lpstr>Properties of ListView</vt:lpstr>
      <vt:lpstr>ListView.builder</vt:lpstr>
      <vt:lpstr>ListView.builder</vt:lpstr>
      <vt:lpstr>ListView.Seperated</vt:lpstr>
      <vt:lpstr>GridView</vt:lpstr>
      <vt:lpstr>GridView</vt:lpstr>
      <vt:lpstr>GridView Properties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53</cp:revision>
  <dcterms:created xsi:type="dcterms:W3CDTF">2022-04-06T09:07:20Z</dcterms:created>
  <dcterms:modified xsi:type="dcterms:W3CDTF">2022-05-18T09:18:19Z</dcterms:modified>
</cp:coreProperties>
</file>