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59" r:id="rId3"/>
    <p:sldId id="260" r:id="rId4"/>
    <p:sldId id="261"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9/10/2017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6CAD5DF-9EB4-4D99-8808-8056B2D548C5}" type="datetimeFigureOut">
              <a:rPr lang="en-US" smtClean="0"/>
              <a:pPr/>
              <a:t>9/10/2017</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pPr/>
              <a:t>9/10/2017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6CAD5DF-9EB4-4D99-8808-8056B2D548C5}" type="datetimeFigureOut">
              <a:rPr lang="en-US" smtClean="0"/>
              <a:pPr/>
              <a:t>9/10/2017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6CAD5DF-9EB4-4D99-8808-8056B2D548C5}" type="datetimeFigureOut">
              <a:rPr lang="en-US" smtClean="0"/>
              <a:pPr/>
              <a:t>9/10/2017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6CAD5DF-9EB4-4D99-8808-8056B2D548C5}" type="datetimeFigureOut">
              <a:rPr lang="en-US" smtClean="0"/>
              <a:pPr/>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9/10/2017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endParaRPr lang="en-US" sz="3300" b="1" dirty="0">
              <a:latin typeface="Times New Roman" pitchFamily="18" charset="0"/>
              <a:cs typeface="Times New Roman" pitchFamily="18" charset="0"/>
            </a:endParaRPr>
          </a:p>
          <a:p>
            <a:pPr marL="0" indent="0">
              <a:buNone/>
            </a:pPr>
            <a:endParaRPr lang="en-US" sz="3300" b="1" dirty="0">
              <a:latin typeface="Times New Roman" pitchFamily="18" charset="0"/>
              <a:cs typeface="Times New Roman" pitchFamily="18" charset="0"/>
            </a:endParaRPr>
          </a:p>
          <a:p>
            <a:pPr marL="0" indent="0">
              <a:buNone/>
            </a:pPr>
            <a:r>
              <a:rPr lang="en-US" sz="3300" b="1" dirty="0">
                <a:latin typeface="Times New Roman" pitchFamily="18" charset="0"/>
                <a:cs typeface="Times New Roman" pitchFamily="18" charset="0"/>
              </a:rPr>
              <a:t>01. Introduction to Quran</a:t>
            </a:r>
          </a:p>
          <a:p>
            <a:pPr marL="0" indent="0">
              <a:buNone/>
            </a:pPr>
            <a:endParaRPr lang="en-US" sz="3300" b="1" dirty="0">
              <a:latin typeface="Times New Roman" pitchFamily="18" charset="0"/>
              <a:cs typeface="Times New Roman" pitchFamily="18" charset="0"/>
            </a:endParaRPr>
          </a:p>
          <a:p>
            <a:pPr marL="0" indent="0" algn="ctr">
              <a:buNone/>
            </a:pPr>
            <a:r>
              <a:rPr lang="en-US" sz="3300" b="1" dirty="0">
                <a:latin typeface="Times New Roman" pitchFamily="18" charset="0"/>
                <a:cs typeface="Times New Roman" pitchFamily="18" charset="0"/>
              </a:rPr>
              <a:t>(</a:t>
            </a:r>
            <a:r>
              <a:rPr lang="en-US" sz="3300" b="1" u="sng" dirty="0" err="1">
                <a:latin typeface="Times New Roman" pitchFamily="18" charset="0"/>
                <a:cs typeface="Times New Roman" pitchFamily="18" charset="0"/>
              </a:rPr>
              <a:t>Wahi</a:t>
            </a:r>
            <a:r>
              <a:rPr lang="en-US" sz="3300" b="1" dirty="0">
                <a:latin typeface="Times New Roman" pitchFamily="18" charset="0"/>
                <a:cs typeface="Times New Roman" pitchFamily="18" charset="0"/>
              </a:rPr>
              <a:t>)</a:t>
            </a:r>
          </a:p>
          <a:p>
            <a:pPr marL="82296" indent="0" algn="ctr">
              <a:buNone/>
            </a:pPr>
            <a:endParaRPr lang="en-US" sz="3300" b="1" dirty="0">
              <a:latin typeface="Times New Roman" pitchFamily="18" charset="0"/>
              <a:cs typeface="Times New Roman" pitchFamily="18" charset="0"/>
            </a:endParaRPr>
          </a:p>
          <a:p>
            <a:pPr marL="82296" indent="0">
              <a:buNone/>
            </a:pPr>
            <a:endParaRPr lang="en-US" sz="3300" b="1" dirty="0">
              <a:latin typeface="Times New Roman" pitchFamily="18" charset="0"/>
              <a:cs typeface="Times New Roman" pitchFamily="18" charset="0"/>
            </a:endParaRPr>
          </a:p>
          <a:p>
            <a:pPr marL="82296" indent="0" algn="ctr">
              <a:buNone/>
            </a:pPr>
            <a:r>
              <a:rPr lang="en-US" sz="3300" b="1" dirty="0">
                <a:latin typeface="Times New Roman" pitchFamily="18" charset="0"/>
                <a:cs typeface="Times New Roman" pitchFamily="18" charset="0"/>
              </a:rPr>
              <a:t>Course Instructor </a:t>
            </a:r>
          </a:p>
          <a:p>
            <a:pPr marL="82296" indent="0" algn="ctr">
              <a:buNone/>
            </a:pPr>
            <a:r>
              <a:rPr lang="en-US" sz="3300" b="1" dirty="0">
                <a:latin typeface="Times New Roman" pitchFamily="18" charset="0"/>
                <a:cs typeface="Times New Roman" pitchFamily="18" charset="0"/>
              </a:rPr>
              <a:t>Islamic Studies:</a:t>
            </a:r>
          </a:p>
          <a:p>
            <a:pPr marL="82296" indent="0" algn="ctr">
              <a:buNone/>
            </a:pPr>
            <a:r>
              <a:rPr lang="en-US" sz="3300" b="1" dirty="0">
                <a:latin typeface="Times New Roman" pitchFamily="18" charset="0"/>
                <a:cs typeface="Times New Roman" pitchFamily="18" charset="0"/>
              </a:rPr>
              <a:t>Mufti Omer Rafiq </a:t>
            </a:r>
          </a:p>
        </p:txBody>
      </p:sp>
      <p:pic>
        <p:nvPicPr>
          <p:cNvPr id="5" name="Picture 4" descr="http://www.bahria.edu.pk/wp-content/uploads/logo1.png"/>
          <p:cNvPicPr/>
          <p:nvPr/>
        </p:nvPicPr>
        <p:blipFill>
          <a:blip r:embed="rId3" cstate="print"/>
          <a:srcRect/>
          <a:stretch>
            <a:fillRect/>
          </a:stretch>
        </p:blipFill>
        <p:spPr bwMode="auto">
          <a:xfrm>
            <a:off x="2438400" y="381000"/>
            <a:ext cx="5029200" cy="1066800"/>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162800" cy="5715000"/>
          </a:xfrm>
        </p:spPr>
        <p:txBody>
          <a:bodyPr>
            <a:normAutofit fontScale="90000"/>
          </a:bodyPr>
          <a:lstStyle/>
          <a:p>
            <a:br>
              <a:rPr lang="en-US" sz="4000" b="1" u="sng" dirty="0">
                <a:solidFill>
                  <a:schemeClr val="tx1"/>
                </a:solidFill>
                <a:latin typeface="Times New Roman" pitchFamily="18" charset="0"/>
                <a:cs typeface="Times New Roman" pitchFamily="18" charset="0"/>
              </a:rPr>
            </a:br>
            <a:r>
              <a:rPr lang="en-US" sz="4000" b="1" u="sng" dirty="0">
                <a:solidFill>
                  <a:schemeClr val="tx1"/>
                </a:solidFill>
                <a:latin typeface="Times New Roman" pitchFamily="18" charset="0"/>
                <a:cs typeface="Times New Roman" pitchFamily="18" charset="0"/>
              </a:rPr>
              <a:t>SURAH’S OF HOLY QURAN: </a:t>
            </a:r>
            <a:br>
              <a:rPr lang="en-US" sz="2800" dirty="0">
                <a:solidFill>
                  <a:schemeClr val="tx1"/>
                </a:solidFill>
                <a:latin typeface="Times New Roman" pitchFamily="18" charset="0"/>
                <a:cs typeface="Times New Roman" pitchFamily="18" charset="0"/>
              </a:rPr>
            </a:br>
            <a:r>
              <a:rPr lang="en-US" sz="2800" dirty="0">
                <a:solidFill>
                  <a:schemeClr val="tx1"/>
                </a:solidFill>
                <a:latin typeface="Times New Roman" pitchFamily="18" charset="0"/>
                <a:cs typeface="Times New Roman" pitchFamily="18" charset="0"/>
              </a:rPr>
              <a:t>There are 114 Surah’s in Holy </a:t>
            </a:r>
            <a:r>
              <a:rPr lang="en-US" sz="2800" dirty="0" err="1">
                <a:solidFill>
                  <a:schemeClr val="tx1"/>
                </a:solidFill>
                <a:latin typeface="Times New Roman" pitchFamily="18" charset="0"/>
                <a:cs typeface="Times New Roman" pitchFamily="18" charset="0"/>
              </a:rPr>
              <a:t>Quran.Some</a:t>
            </a:r>
            <a:r>
              <a:rPr lang="en-US" sz="2800" dirty="0">
                <a:solidFill>
                  <a:schemeClr val="tx1"/>
                </a:solidFill>
                <a:latin typeface="Times New Roman" pitchFamily="18" charset="0"/>
                <a:cs typeface="Times New Roman" pitchFamily="18" charset="0"/>
              </a:rPr>
              <a:t> Surah’s of Holy Quran are </a:t>
            </a:r>
            <a:r>
              <a:rPr lang="en-US" sz="2800" dirty="0" err="1">
                <a:solidFill>
                  <a:schemeClr val="tx1"/>
                </a:solidFill>
                <a:latin typeface="Times New Roman" pitchFamily="18" charset="0"/>
                <a:cs typeface="Times New Roman" pitchFamily="18" charset="0"/>
              </a:rPr>
              <a:t>Makki</a:t>
            </a:r>
            <a:r>
              <a:rPr lang="en-US" sz="2800" dirty="0">
                <a:solidFill>
                  <a:schemeClr val="tx1"/>
                </a:solidFill>
                <a:latin typeface="Times New Roman" pitchFamily="18" charset="0"/>
                <a:cs typeface="Times New Roman" pitchFamily="18" charset="0"/>
              </a:rPr>
              <a:t> and some are </a:t>
            </a:r>
            <a:r>
              <a:rPr lang="en-US" sz="2800" dirty="0" err="1">
                <a:solidFill>
                  <a:schemeClr val="tx1"/>
                </a:solidFill>
                <a:latin typeface="Times New Roman" pitchFamily="18" charset="0"/>
                <a:cs typeface="Times New Roman" pitchFamily="18" charset="0"/>
              </a:rPr>
              <a:t>Madni</a:t>
            </a:r>
            <a:r>
              <a:rPr lang="en-US" sz="2800" dirty="0">
                <a:solidFill>
                  <a:schemeClr val="tx1"/>
                </a:solidFill>
                <a:latin typeface="Times New Roman" pitchFamily="18" charset="0"/>
                <a:cs typeface="Times New Roman" pitchFamily="18" charset="0"/>
              </a:rPr>
              <a:t>.</a:t>
            </a:r>
            <a:br>
              <a:rPr lang="en-US" sz="2800" dirty="0">
                <a:solidFill>
                  <a:schemeClr val="tx1"/>
                </a:solidFill>
                <a:latin typeface="Times New Roman" pitchFamily="18" charset="0"/>
                <a:cs typeface="Times New Roman" pitchFamily="18" charset="0"/>
              </a:rPr>
            </a:br>
            <a:br>
              <a:rPr lang="en-US" sz="2800" dirty="0">
                <a:solidFill>
                  <a:schemeClr val="tx1"/>
                </a:solidFill>
                <a:latin typeface="Times New Roman" pitchFamily="18" charset="0"/>
                <a:cs typeface="Times New Roman" pitchFamily="18" charset="0"/>
              </a:rPr>
            </a:br>
            <a:r>
              <a:rPr lang="en-US" sz="2800" dirty="0">
                <a:solidFill>
                  <a:schemeClr val="tx1"/>
                </a:solidFill>
                <a:latin typeface="Times New Roman" pitchFamily="18" charset="0"/>
                <a:cs typeface="Times New Roman" pitchFamily="18" charset="0"/>
              </a:rPr>
              <a:t>87 </a:t>
            </a:r>
            <a:r>
              <a:rPr lang="en-US" sz="2800" dirty="0" err="1">
                <a:solidFill>
                  <a:schemeClr val="tx1"/>
                </a:solidFill>
                <a:latin typeface="Times New Roman" pitchFamily="18" charset="0"/>
                <a:cs typeface="Times New Roman" pitchFamily="18" charset="0"/>
              </a:rPr>
              <a:t>Makki</a:t>
            </a:r>
            <a:r>
              <a:rPr lang="en-US" sz="2800" dirty="0">
                <a:solidFill>
                  <a:schemeClr val="tx1"/>
                </a:solidFill>
                <a:latin typeface="Times New Roman" pitchFamily="18" charset="0"/>
                <a:cs typeface="Times New Roman" pitchFamily="18" charset="0"/>
              </a:rPr>
              <a:t> surah’s and 27 surah’s are </a:t>
            </a:r>
            <a:r>
              <a:rPr lang="en-US" sz="2800" dirty="0" err="1">
                <a:solidFill>
                  <a:schemeClr val="tx1"/>
                </a:solidFill>
                <a:latin typeface="Times New Roman" pitchFamily="18" charset="0"/>
                <a:cs typeface="Times New Roman" pitchFamily="18" charset="0"/>
              </a:rPr>
              <a:t>Madni</a:t>
            </a:r>
            <a:r>
              <a:rPr lang="en-US" sz="2800" dirty="0">
                <a:solidFill>
                  <a:schemeClr val="tx1"/>
                </a:solidFill>
                <a:latin typeface="Times New Roman" pitchFamily="18" charset="0"/>
                <a:cs typeface="Times New Roman" pitchFamily="18" charset="0"/>
              </a:rPr>
              <a:t>.</a:t>
            </a:r>
            <a:br>
              <a:rPr lang="en-US" sz="2800" dirty="0">
                <a:solidFill>
                  <a:schemeClr val="tx1"/>
                </a:solidFill>
                <a:latin typeface="Times New Roman" pitchFamily="18" charset="0"/>
                <a:cs typeface="Times New Roman" pitchFamily="18" charset="0"/>
              </a:rPr>
            </a:br>
            <a:r>
              <a:rPr lang="en-US" sz="2800" dirty="0">
                <a:solidFill>
                  <a:schemeClr val="tx1"/>
                </a:solidFill>
                <a:latin typeface="Times New Roman" pitchFamily="18" charset="0"/>
                <a:cs typeface="Times New Roman" pitchFamily="18" charset="0"/>
              </a:rPr>
              <a:t>90  </a:t>
            </a:r>
            <a:r>
              <a:rPr lang="en-US" sz="2800" dirty="0" err="1">
                <a:solidFill>
                  <a:schemeClr val="tx1"/>
                </a:solidFill>
                <a:latin typeface="Times New Roman" pitchFamily="18" charset="0"/>
                <a:cs typeface="Times New Roman" pitchFamily="18" charset="0"/>
              </a:rPr>
              <a:t>Makki</a:t>
            </a:r>
            <a:r>
              <a:rPr lang="en-US" sz="2800" dirty="0">
                <a:solidFill>
                  <a:schemeClr val="tx1"/>
                </a:solidFill>
                <a:latin typeface="Times New Roman" pitchFamily="18" charset="0"/>
                <a:cs typeface="Times New Roman" pitchFamily="18" charset="0"/>
              </a:rPr>
              <a:t> Surah’s and 24 </a:t>
            </a:r>
            <a:r>
              <a:rPr lang="en-US" sz="2800" dirty="0" err="1">
                <a:solidFill>
                  <a:schemeClr val="tx1"/>
                </a:solidFill>
                <a:latin typeface="Times New Roman" pitchFamily="18" charset="0"/>
                <a:cs typeface="Times New Roman" pitchFamily="18" charset="0"/>
              </a:rPr>
              <a:t>Madni</a:t>
            </a:r>
            <a:r>
              <a:rPr lang="en-US" sz="2800" dirty="0">
                <a:solidFill>
                  <a:schemeClr val="tx1"/>
                </a:solidFill>
                <a:latin typeface="Times New Roman" pitchFamily="18" charset="0"/>
                <a:cs typeface="Times New Roman" pitchFamily="18" charset="0"/>
              </a:rPr>
              <a:t> Surah’s.</a:t>
            </a:r>
            <a:br>
              <a:rPr lang="en-US" sz="2800" dirty="0">
                <a:solidFill>
                  <a:schemeClr val="tx1"/>
                </a:solidFill>
                <a:latin typeface="Times New Roman" pitchFamily="18" charset="0"/>
                <a:cs typeface="Times New Roman" pitchFamily="18" charset="0"/>
              </a:rPr>
            </a:br>
            <a:r>
              <a:rPr lang="en-US" sz="2800" dirty="0">
                <a:solidFill>
                  <a:schemeClr val="tx1"/>
                </a:solidFill>
                <a:latin typeface="Times New Roman" pitchFamily="18" charset="0"/>
                <a:cs typeface="Times New Roman" pitchFamily="18" charset="0"/>
              </a:rPr>
              <a:t>93 </a:t>
            </a:r>
            <a:r>
              <a:rPr lang="en-US" sz="2800" dirty="0" err="1">
                <a:solidFill>
                  <a:schemeClr val="tx1"/>
                </a:solidFill>
                <a:latin typeface="Times New Roman" pitchFamily="18" charset="0"/>
                <a:cs typeface="Times New Roman" pitchFamily="18" charset="0"/>
              </a:rPr>
              <a:t>Makki</a:t>
            </a:r>
            <a:r>
              <a:rPr lang="en-US" sz="2800" dirty="0">
                <a:solidFill>
                  <a:schemeClr val="tx1"/>
                </a:solidFill>
                <a:latin typeface="Times New Roman" pitchFamily="18" charset="0"/>
                <a:cs typeface="Times New Roman" pitchFamily="18" charset="0"/>
              </a:rPr>
              <a:t> Surah’s and 21 Surah’s are </a:t>
            </a:r>
            <a:r>
              <a:rPr lang="en-US" sz="2800" dirty="0" err="1">
                <a:solidFill>
                  <a:schemeClr val="tx1"/>
                </a:solidFill>
                <a:latin typeface="Times New Roman" pitchFamily="18" charset="0"/>
                <a:cs typeface="Times New Roman" pitchFamily="18" charset="0"/>
              </a:rPr>
              <a:t>Madni</a:t>
            </a:r>
            <a:r>
              <a:rPr lang="en-US" sz="2800" dirty="0">
                <a:solidFill>
                  <a:schemeClr val="tx1"/>
                </a:solidFill>
                <a:latin typeface="Times New Roman" pitchFamily="18" charset="0"/>
                <a:cs typeface="Times New Roman" pitchFamily="18" charset="0"/>
              </a:rPr>
              <a:t>.</a:t>
            </a:r>
            <a:br>
              <a:rPr lang="en-US" sz="2800" dirty="0">
                <a:solidFill>
                  <a:schemeClr val="tx1"/>
                </a:solidFill>
                <a:latin typeface="Times New Roman" pitchFamily="18" charset="0"/>
                <a:cs typeface="Times New Roman" pitchFamily="18" charset="0"/>
              </a:rPr>
            </a:br>
            <a:br>
              <a:rPr lang="en-US" sz="2800" dirty="0">
                <a:solidFill>
                  <a:schemeClr val="tx1"/>
                </a:solidFill>
                <a:latin typeface="Times New Roman" pitchFamily="18" charset="0"/>
                <a:cs typeface="Times New Roman" pitchFamily="18" charset="0"/>
              </a:rPr>
            </a:br>
            <a:r>
              <a:rPr lang="en-US" sz="2800" dirty="0" err="1">
                <a:solidFill>
                  <a:schemeClr val="tx1"/>
                </a:solidFill>
                <a:latin typeface="Times New Roman" pitchFamily="18" charset="0"/>
                <a:cs typeface="Times New Roman" pitchFamily="18" charset="0"/>
              </a:rPr>
              <a:t>Madni</a:t>
            </a:r>
            <a:r>
              <a:rPr lang="en-US" sz="2800" dirty="0">
                <a:solidFill>
                  <a:schemeClr val="tx1"/>
                </a:solidFill>
                <a:latin typeface="Times New Roman" pitchFamily="18" charset="0"/>
                <a:cs typeface="Times New Roman" pitchFamily="18" charset="0"/>
              </a:rPr>
              <a:t> Surah’s are longer Surah’s and </a:t>
            </a:r>
            <a:r>
              <a:rPr lang="en-US" sz="2800" dirty="0" err="1">
                <a:solidFill>
                  <a:schemeClr val="tx1"/>
                </a:solidFill>
                <a:latin typeface="Times New Roman" pitchFamily="18" charset="0"/>
                <a:cs typeface="Times New Roman" pitchFamily="18" charset="0"/>
              </a:rPr>
              <a:t>Makki</a:t>
            </a:r>
            <a:r>
              <a:rPr lang="en-US" sz="2800" dirty="0">
                <a:solidFill>
                  <a:schemeClr val="tx1"/>
                </a:solidFill>
                <a:latin typeface="Times New Roman" pitchFamily="18" charset="0"/>
                <a:cs typeface="Times New Roman" pitchFamily="18" charset="0"/>
              </a:rPr>
              <a:t> Surah’s are short Surah’s.</a:t>
            </a:r>
            <a:br>
              <a:rPr lang="en-US" sz="2800" dirty="0">
                <a:solidFill>
                  <a:schemeClr val="tx1"/>
                </a:solidFill>
                <a:latin typeface="Times New Roman" pitchFamily="18" charset="0"/>
                <a:cs typeface="Times New Roman" pitchFamily="18" charset="0"/>
              </a:rPr>
            </a:br>
            <a:r>
              <a:rPr lang="en-US" sz="2800" dirty="0" err="1">
                <a:solidFill>
                  <a:schemeClr val="tx1"/>
                </a:solidFill>
                <a:latin typeface="Times New Roman" pitchFamily="18" charset="0"/>
                <a:cs typeface="Times New Roman" pitchFamily="18" charset="0"/>
              </a:rPr>
              <a:t>Makki</a:t>
            </a:r>
            <a:r>
              <a:rPr lang="en-US" sz="2800" dirty="0">
                <a:solidFill>
                  <a:schemeClr val="tx1"/>
                </a:solidFill>
                <a:latin typeface="Times New Roman" pitchFamily="18" charset="0"/>
                <a:cs typeface="Times New Roman" pitchFamily="18" charset="0"/>
              </a:rPr>
              <a:t> Surah’s are regarding </a:t>
            </a:r>
            <a:r>
              <a:rPr lang="en-US" sz="2800" dirty="0" err="1">
                <a:solidFill>
                  <a:schemeClr val="tx1"/>
                </a:solidFill>
                <a:latin typeface="Times New Roman" pitchFamily="18" charset="0"/>
                <a:cs typeface="Times New Roman" pitchFamily="18" charset="0"/>
              </a:rPr>
              <a:t>iman</a:t>
            </a:r>
            <a:r>
              <a:rPr lang="en-US" sz="2800" dirty="0">
                <a:solidFill>
                  <a:schemeClr val="tx1"/>
                </a:solidFill>
                <a:latin typeface="Times New Roman" pitchFamily="18" charset="0"/>
                <a:cs typeface="Times New Roman" pitchFamily="18" charset="0"/>
              </a:rPr>
              <a:t> and faith and </a:t>
            </a:r>
            <a:r>
              <a:rPr lang="en-US" sz="2800" dirty="0" err="1">
                <a:solidFill>
                  <a:schemeClr val="tx1"/>
                </a:solidFill>
                <a:latin typeface="Times New Roman" pitchFamily="18" charset="0"/>
                <a:cs typeface="Times New Roman" pitchFamily="18" charset="0"/>
              </a:rPr>
              <a:t>akhira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e.g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sura</a:t>
            </a:r>
            <a:r>
              <a:rPr lang="en-US" sz="2800" dirty="0">
                <a:solidFill>
                  <a:schemeClr val="tx1"/>
                </a:solidFill>
                <a:latin typeface="Times New Roman" pitchFamily="18" charset="0"/>
                <a:cs typeface="Times New Roman" pitchFamily="18" charset="0"/>
              </a:rPr>
              <a:t> NABA,MUDDASIR,NAZIAAT etc. </a:t>
            </a:r>
            <a:r>
              <a:rPr lang="en-US" sz="2800" dirty="0" err="1">
                <a:solidFill>
                  <a:schemeClr val="tx1"/>
                </a:solidFill>
                <a:latin typeface="Times New Roman" pitchFamily="18" charset="0"/>
                <a:cs typeface="Times New Roman" pitchFamily="18" charset="0"/>
              </a:rPr>
              <a:t>Madni</a:t>
            </a:r>
            <a:r>
              <a:rPr lang="en-US" sz="2800" dirty="0">
                <a:solidFill>
                  <a:schemeClr val="tx1"/>
                </a:solidFill>
                <a:latin typeface="Times New Roman" pitchFamily="18" charset="0"/>
                <a:cs typeface="Times New Roman" pitchFamily="18" charset="0"/>
              </a:rPr>
              <a:t> Surah’s are regarding rules and </a:t>
            </a:r>
            <a:r>
              <a:rPr lang="en-US" sz="2800" dirty="0" err="1">
                <a:solidFill>
                  <a:schemeClr val="tx1"/>
                </a:solidFill>
                <a:latin typeface="Times New Roman" pitchFamily="18" charset="0"/>
                <a:cs typeface="Times New Roman" pitchFamily="18" charset="0"/>
              </a:rPr>
              <a:t>regulation.ALNISA</a:t>
            </a:r>
            <a:r>
              <a:rPr lang="en-US" sz="2800" dirty="0">
                <a:solidFill>
                  <a:schemeClr val="tx1"/>
                </a:solidFill>
                <a:latin typeface="Times New Roman" pitchFamily="18" charset="0"/>
                <a:cs typeface="Times New Roman" pitchFamily="18" charset="0"/>
              </a:rPr>
              <a:t>, AL </a:t>
            </a:r>
            <a:r>
              <a:rPr lang="en-US" sz="2800">
                <a:solidFill>
                  <a:schemeClr val="tx1"/>
                </a:solidFill>
                <a:latin typeface="Times New Roman" pitchFamily="18" charset="0"/>
                <a:cs typeface="Times New Roman" pitchFamily="18" charset="0"/>
              </a:rPr>
              <a:t>TAUBA etc.</a:t>
            </a:r>
            <a:br>
              <a:rPr lang="en-US" sz="2800"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304800"/>
            <a:ext cx="7696200" cy="1143000"/>
          </a:xfrm>
        </p:spPr>
        <p:txBody>
          <a:bodyPr>
            <a:noAutofit/>
          </a:bodyPr>
          <a:lstStyle/>
          <a:p>
            <a:r>
              <a:rPr lang="en-US" sz="6000" dirty="0">
                <a:latin typeface="Times New Roman" pitchFamily="18" charset="0"/>
                <a:cs typeface="Times New Roman" pitchFamily="18" charset="0"/>
              </a:rPr>
              <a:t> </a:t>
            </a:r>
            <a:r>
              <a:rPr lang="en-US" sz="6000" b="1" u="sng" dirty="0" err="1">
                <a:latin typeface="Times New Roman" pitchFamily="18" charset="0"/>
                <a:cs typeface="Times New Roman" pitchFamily="18" charset="0"/>
              </a:rPr>
              <a:t>Wahy</a:t>
            </a:r>
            <a:r>
              <a:rPr lang="en-US" sz="6000" b="1" u="sng" dirty="0">
                <a:latin typeface="Times New Roman" pitchFamily="18" charset="0"/>
                <a:cs typeface="Times New Roman" pitchFamily="18" charset="0"/>
              </a:rPr>
              <a:t> (Revelation)</a:t>
            </a:r>
            <a:endParaRPr lang="en-US" sz="6000" u="sng" dirty="0">
              <a:latin typeface="Times New Roman" pitchFamily="18" charset="0"/>
              <a:cs typeface="Times New Roman" pitchFamily="18" charset="0"/>
            </a:endParaRPr>
          </a:p>
        </p:txBody>
      </p:sp>
      <p:sp>
        <p:nvSpPr>
          <p:cNvPr id="2" name="Content Placeholder 1"/>
          <p:cNvSpPr>
            <a:spLocks noGrp="1"/>
          </p:cNvSpPr>
          <p:nvPr>
            <p:ph idx="1"/>
          </p:nvPr>
        </p:nvSpPr>
        <p:spPr>
          <a:xfrm>
            <a:off x="990600" y="1954060"/>
            <a:ext cx="7696200" cy="3791104"/>
          </a:xfrm>
        </p:spPr>
        <p:txBody>
          <a:bodyPr>
            <a:normAutofit fontScale="25000" lnSpcReduction="20000"/>
          </a:bodyPr>
          <a:lstStyle/>
          <a:p>
            <a:pPr>
              <a:buNone/>
            </a:pPr>
            <a:endParaRPr lang="en-US" sz="12800" u="sng" dirty="0">
              <a:latin typeface="Times New Roman" pitchFamily="18" charset="0"/>
              <a:cs typeface="Times New Roman" pitchFamily="18" charset="0"/>
            </a:endParaRPr>
          </a:p>
          <a:p>
            <a:pPr>
              <a:buNone/>
            </a:pPr>
            <a:r>
              <a:rPr lang="en-US" sz="12800" b="1" u="sng" dirty="0">
                <a:latin typeface="Times New Roman" pitchFamily="18" charset="0"/>
                <a:cs typeface="Times New Roman" pitchFamily="18" charset="0"/>
              </a:rPr>
              <a:t>DEFINATION:</a:t>
            </a:r>
          </a:p>
          <a:p>
            <a:pPr>
              <a:buFont typeface="Wingdings" pitchFamily="2" charset="2"/>
              <a:buChar char="Ø"/>
            </a:pPr>
            <a:endParaRPr lang="en-US" sz="9600" dirty="0">
              <a:latin typeface="Times New Roman" pitchFamily="18" charset="0"/>
              <a:cs typeface="Times New Roman" pitchFamily="18" charset="0"/>
            </a:endParaRPr>
          </a:p>
          <a:p>
            <a:pPr>
              <a:buFont typeface="Wingdings" pitchFamily="2" charset="2"/>
              <a:buChar char="Ø"/>
            </a:pPr>
            <a:r>
              <a:rPr lang="en-US" sz="10800" dirty="0">
                <a:latin typeface="Times New Roman" pitchFamily="18" charset="0"/>
                <a:cs typeface="Times New Roman" pitchFamily="18" charset="0"/>
              </a:rPr>
              <a:t>The message sent by Allah on the heart of the Prophet or to send some signs towards His Prophet,</a:t>
            </a:r>
          </a:p>
          <a:p>
            <a:pPr>
              <a:buFont typeface="Wingdings" pitchFamily="2" charset="2"/>
              <a:buChar char="Ø"/>
            </a:pPr>
            <a:r>
              <a:rPr lang="en-US" sz="10800" dirty="0">
                <a:latin typeface="Times New Roman" pitchFamily="18" charset="0"/>
                <a:cs typeface="Times New Roman" pitchFamily="18" charset="0"/>
              </a:rPr>
              <a:t>Some time very </a:t>
            </a:r>
            <a:r>
              <a:rPr lang="en-US" sz="10800" dirty="0" err="1">
                <a:latin typeface="Times New Roman" pitchFamily="18" charset="0"/>
                <a:cs typeface="Times New Roman" pitchFamily="18" charset="0"/>
              </a:rPr>
              <a:t>fast,some</a:t>
            </a:r>
            <a:r>
              <a:rPr lang="en-US" sz="10800" dirty="0">
                <a:latin typeface="Times New Roman" pitchFamily="18" charset="0"/>
                <a:cs typeface="Times New Roman" pitchFamily="18" charset="0"/>
              </a:rPr>
              <a:t> time very slow. </a:t>
            </a:r>
          </a:p>
          <a:p>
            <a:pPr>
              <a:buFont typeface="Wingdings" pitchFamily="2" charset="2"/>
              <a:buChar char="Ø"/>
            </a:pPr>
            <a:r>
              <a:rPr lang="en-US" sz="10800" dirty="0">
                <a:latin typeface="Times New Roman" pitchFamily="18" charset="0"/>
                <a:cs typeface="Times New Roman" pitchFamily="18" charset="0"/>
              </a:rPr>
              <a:t>General human cannot understand the actual reality of </a:t>
            </a:r>
            <a:r>
              <a:rPr lang="en-US" sz="10800" dirty="0" err="1">
                <a:latin typeface="Times New Roman" pitchFamily="18" charset="0"/>
                <a:cs typeface="Times New Roman" pitchFamily="18" charset="0"/>
              </a:rPr>
              <a:t>Wahy</a:t>
            </a:r>
            <a:r>
              <a:rPr lang="en-US" sz="10800" dirty="0">
                <a:latin typeface="Times New Roman" pitchFamily="18" charset="0"/>
                <a:cs typeface="Times New Roman" pitchFamily="18" charset="0"/>
              </a:rPr>
              <a:t> and also it is not possible for them to understand the </a:t>
            </a:r>
            <a:r>
              <a:rPr lang="en-US" sz="10800" dirty="0" err="1">
                <a:latin typeface="Times New Roman" pitchFamily="18" charset="0"/>
                <a:cs typeface="Times New Roman" pitchFamily="18" charset="0"/>
              </a:rPr>
              <a:t>Wahy</a:t>
            </a:r>
            <a:r>
              <a:rPr lang="en-US" sz="10800" dirty="0">
                <a:latin typeface="Times New Roman" pitchFamily="18" charset="0"/>
                <a:cs typeface="Times New Roman" pitchFamily="18" charset="0"/>
              </a:rPr>
              <a:t>.</a:t>
            </a:r>
          </a:p>
          <a:p>
            <a:pPr>
              <a:buNone/>
            </a:pPr>
            <a:r>
              <a:rPr lang="en-US" sz="8400" dirty="0">
                <a:latin typeface="Times New Roman" pitchFamily="18" charset="0"/>
                <a:cs typeface="Times New Roman" pitchFamily="18" charset="0"/>
              </a:rPr>
              <a:t>    </a:t>
            </a:r>
          </a:p>
          <a:p>
            <a:pPr>
              <a:buNone/>
            </a:pPr>
            <a:endParaRPr lang="en-US" sz="10800" dirty="0">
              <a:latin typeface="Times New Roman" pitchFamily="18" charset="0"/>
              <a:cs typeface="Times New Roman" pitchFamily="18" charset="0"/>
            </a:endParaRPr>
          </a:p>
          <a:p>
            <a:pPr>
              <a:buNone/>
            </a:pPr>
            <a:endParaRPr lang="en-US" sz="10800" u="sng" dirty="0">
              <a:latin typeface="Times New Roman" pitchFamily="18" charset="0"/>
              <a:cs typeface="Times New Roman" pitchFamily="18" charset="0"/>
            </a:endParaRPr>
          </a:p>
          <a:p>
            <a:pPr>
              <a:buNone/>
            </a:pPr>
            <a:endParaRPr lang="en-US" sz="3200" u="sng" dirty="0">
              <a:latin typeface="Times New Roman" pitchFamily="18" charset="0"/>
              <a:cs typeface="Times New Roman" pitchFamily="18" charset="0"/>
            </a:endParaRPr>
          </a:p>
          <a:p>
            <a:pPr>
              <a:buNone/>
            </a:pPr>
            <a:endParaRPr lang="en-US" sz="4000" u="sng" dirty="0">
              <a:latin typeface="Times New Roman" pitchFamily="18" charset="0"/>
              <a:cs typeface="Times New Roman" pitchFamily="18" charset="0"/>
            </a:endParaRPr>
          </a:p>
          <a:p>
            <a:pPr>
              <a:buNone/>
            </a:pPr>
            <a:r>
              <a:rPr lang="en-US" sz="4000" dirty="0">
                <a:latin typeface="Times New Roman" pitchFamily="18" charset="0"/>
                <a:cs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fontScale="85000" lnSpcReduction="20000"/>
          </a:bodyPr>
          <a:lstStyle/>
          <a:p>
            <a:pPr>
              <a:buNone/>
            </a:pPr>
            <a:r>
              <a:rPr lang="en-US" sz="1400" b="1" dirty="0">
                <a:latin typeface="Times New Roman" pitchFamily="18" charset="0"/>
                <a:cs typeface="Times New Roman" pitchFamily="18" charset="0"/>
              </a:rPr>
              <a:t>        </a:t>
            </a:r>
            <a:r>
              <a:rPr lang="en-US" sz="3800" b="1" u="sng" dirty="0">
                <a:latin typeface="Times New Roman" pitchFamily="18" charset="0"/>
                <a:cs typeface="Times New Roman" pitchFamily="18" charset="0"/>
              </a:rPr>
              <a:t>Revelation shapes/kinds of </a:t>
            </a:r>
            <a:r>
              <a:rPr lang="en-US" sz="3800" b="1" u="sng" dirty="0" err="1">
                <a:latin typeface="Times New Roman" pitchFamily="18" charset="0"/>
                <a:cs typeface="Times New Roman" pitchFamily="18" charset="0"/>
              </a:rPr>
              <a:t>Wahy</a:t>
            </a:r>
            <a:r>
              <a:rPr lang="en-US" sz="3800" u="sng" dirty="0">
                <a:latin typeface="Times New Roman" pitchFamily="18" charset="0"/>
                <a:cs typeface="Times New Roman" pitchFamily="18" charset="0"/>
              </a:rPr>
              <a:t>:</a:t>
            </a:r>
          </a:p>
          <a:p>
            <a:pPr>
              <a:buNone/>
            </a:pPr>
            <a:endParaRPr lang="en-US" sz="3800" u="sng"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During the sleeping position the order given to the Prophet in the dream e.g. dream of </a:t>
            </a:r>
            <a:r>
              <a:rPr lang="en-US" dirty="0" err="1">
                <a:latin typeface="Times New Roman" pitchFamily="18" charset="0"/>
                <a:cs typeface="Times New Roman" pitchFamily="18" charset="0"/>
              </a:rPr>
              <a:t>Hazrat</a:t>
            </a:r>
            <a:r>
              <a:rPr lang="en-US" dirty="0">
                <a:latin typeface="Times New Roman" pitchFamily="18" charset="0"/>
                <a:cs typeface="Times New Roman" pitchFamily="18" charset="0"/>
              </a:rPr>
              <a:t> Ibrahim (A.S).</a:t>
            </a:r>
          </a:p>
          <a:p>
            <a:pPr>
              <a:buFont typeface="Wingdings" pitchFamily="2" charset="2"/>
              <a:buChar char="Ø"/>
            </a:pPr>
            <a:r>
              <a:rPr lang="en-US" dirty="0">
                <a:latin typeface="Times New Roman" pitchFamily="18" charset="0"/>
                <a:cs typeface="Times New Roman" pitchFamily="18" charset="0"/>
              </a:rPr>
              <a:t> Direct on the heart without sleeping position as for Holy Prophet (S.A.W).</a:t>
            </a:r>
          </a:p>
          <a:p>
            <a:pPr>
              <a:buFont typeface="Wingdings" pitchFamily="2" charset="2"/>
              <a:buChar char="Ø"/>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Hazrat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Jibraeel</a:t>
            </a:r>
            <a:r>
              <a:rPr lang="en-US" dirty="0">
                <a:latin typeface="Times New Roman" pitchFamily="18" charset="0"/>
                <a:cs typeface="Times New Roman" pitchFamily="18" charset="0"/>
              </a:rPr>
              <a:t> (A.S) in the shape of human being.</a:t>
            </a:r>
          </a:p>
          <a:p>
            <a:pPr>
              <a:buFont typeface="Wingdings" pitchFamily="2" charset="2"/>
              <a:buChar char="Ø"/>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Hazrat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Jibraeel</a:t>
            </a:r>
            <a:r>
              <a:rPr lang="en-US" dirty="0">
                <a:latin typeface="Times New Roman" pitchFamily="18" charset="0"/>
                <a:cs typeface="Times New Roman" pitchFamily="18" charset="0"/>
              </a:rPr>
              <a:t> (A.S) in his own posture.</a:t>
            </a:r>
          </a:p>
          <a:p>
            <a:pPr>
              <a:buFont typeface="Wingdings" pitchFamily="2" charset="2"/>
              <a:buChar char="Ø"/>
            </a:pPr>
            <a:r>
              <a:rPr lang="en-US" dirty="0">
                <a:latin typeface="Times New Roman" pitchFamily="18" charset="0"/>
                <a:cs typeface="Times New Roman" pitchFamily="18" charset="0"/>
              </a:rPr>
              <a:t> Allah SWT Himself behind the curtain as </a:t>
            </a:r>
            <a:r>
              <a:rPr lang="en-US" dirty="0" err="1">
                <a:latin typeface="Times New Roman" pitchFamily="18" charset="0"/>
                <a:cs typeface="Times New Roman" pitchFamily="18" charset="0"/>
              </a:rPr>
              <a:t>Hazrat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Moosa</a:t>
            </a:r>
            <a:r>
              <a:rPr lang="en-US" dirty="0">
                <a:latin typeface="Times New Roman" pitchFamily="18" charset="0"/>
                <a:cs typeface="Times New Roman" pitchFamily="18" charset="0"/>
              </a:rPr>
              <a:t> (A.S)</a:t>
            </a:r>
          </a:p>
          <a:p>
            <a:pPr>
              <a:buFont typeface="Wingdings" pitchFamily="2" charset="2"/>
              <a:buChar char="Ø"/>
            </a:pPr>
            <a:r>
              <a:rPr lang="en-US" dirty="0">
                <a:latin typeface="Times New Roman" pitchFamily="18" charset="0"/>
                <a:cs typeface="Times New Roman" pitchFamily="18" charset="0"/>
              </a:rPr>
              <a:t> Without curtain as Holy Prophet (S.A.W) during </a:t>
            </a:r>
            <a:r>
              <a:rPr lang="en-US" dirty="0" err="1">
                <a:latin typeface="Times New Roman" pitchFamily="18" charset="0"/>
                <a:cs typeface="Times New Roman" pitchFamily="18" charset="0"/>
              </a:rPr>
              <a:t>Mairaj</a:t>
            </a:r>
            <a:r>
              <a:rPr lang="en-US" dirty="0">
                <a:latin typeface="Times New Roman" pitchFamily="18" charset="0"/>
                <a:cs typeface="Times New Roman" pitchFamily="18" charset="0"/>
              </a:rPr>
              <a:t>.</a:t>
            </a:r>
          </a:p>
          <a:p>
            <a:pPr algn="r" rtl="1"/>
            <a:r>
              <a:rPr lang="ar-SA" dirty="0"/>
              <a:t>۞وَمَا كَانَ لِبَشَرٍ أَن يُكَلِّمَهُ ٱللَّهُ إِلَّا وَحۡيًا أَوۡ مِن وَرَآيِٕ حِجَابٍ أَوۡ يُرۡسِلَ رَسُولٗا فَيُوحِيَ بِإِذۡنِهِۦ مَا يَشَآءُۚ إِنَّهُۥ عَلِيٌّ حَكِيمٞ</a:t>
            </a:r>
            <a:endParaRPr lang="en-US" dirty="0"/>
          </a:p>
          <a:p>
            <a:pPr algn="r" rtl="1"/>
            <a:r>
              <a:rPr lang="en-US" dirty="0"/>
              <a:t>Al </a:t>
            </a:r>
            <a:r>
              <a:rPr lang="en-US" dirty="0" err="1"/>
              <a:t>shura</a:t>
            </a:r>
            <a:r>
              <a:rPr lang="en-US" dirty="0"/>
              <a:t> 51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b="1" u="sng" dirty="0">
                <a:latin typeface="Times New Roman" pitchFamily="18" charset="0"/>
                <a:cs typeface="Times New Roman" pitchFamily="18" charset="0"/>
              </a:rPr>
              <a:t>Situation and influence of </a:t>
            </a:r>
            <a:r>
              <a:rPr lang="en-US" sz="2800" b="1" u="sng" dirty="0" err="1">
                <a:latin typeface="Times New Roman" pitchFamily="18" charset="0"/>
                <a:cs typeface="Times New Roman" pitchFamily="18" charset="0"/>
              </a:rPr>
              <a:t>wahy</a:t>
            </a:r>
            <a:r>
              <a:rPr lang="en-US" sz="2800" b="1" u="sng" dirty="0">
                <a:latin typeface="Times New Roman" pitchFamily="18" charset="0"/>
                <a:cs typeface="Times New Roman" pitchFamily="18" charset="0"/>
              </a:rPr>
              <a:t>:</a:t>
            </a:r>
          </a:p>
          <a:p>
            <a:pPr>
              <a:buFont typeface="Wingdings" pitchFamily="2" charset="2"/>
              <a:buChar char="Ø"/>
            </a:pPr>
            <a:r>
              <a:rPr lang="en-US" sz="2700" dirty="0">
                <a:latin typeface="Times New Roman" pitchFamily="18" charset="0"/>
                <a:cs typeface="Times New Roman" pitchFamily="18" charset="0"/>
              </a:rPr>
              <a:t>The voice of a ringing bell.</a:t>
            </a:r>
          </a:p>
          <a:p>
            <a:pPr>
              <a:buFont typeface="Wingdings" pitchFamily="2" charset="2"/>
              <a:buChar char="Ø"/>
            </a:pPr>
            <a:r>
              <a:rPr lang="en-US" sz="2700" dirty="0">
                <a:latin typeface="Times New Roman" pitchFamily="18" charset="0"/>
                <a:cs typeface="Times New Roman" pitchFamily="18" charset="0"/>
              </a:rPr>
              <a:t>During very cold weather the signs of sweat were present on the forehead of Holy Prophet(SAW)</a:t>
            </a:r>
          </a:p>
          <a:p>
            <a:pPr>
              <a:buFont typeface="Wingdings" pitchFamily="2" charset="2"/>
              <a:buChar char="Ø"/>
            </a:pPr>
            <a:r>
              <a:rPr lang="en-US" sz="2700" dirty="0">
                <a:latin typeface="Times New Roman" pitchFamily="18" charset="0"/>
                <a:cs typeface="Times New Roman" pitchFamily="18" charset="0"/>
              </a:rPr>
              <a:t>During very hot weather the condition of Prophet(SAW) was shivering.</a:t>
            </a:r>
          </a:p>
          <a:p>
            <a:pPr>
              <a:buFont typeface="Wingdings" pitchFamily="2" charset="2"/>
              <a:buChar char="Ø"/>
            </a:pPr>
            <a:r>
              <a:rPr lang="en-US" sz="2700" dirty="0">
                <a:latin typeface="Times New Roman" pitchFamily="18" charset="0"/>
                <a:cs typeface="Times New Roman" pitchFamily="18" charset="0"/>
              </a:rPr>
              <a:t>Heavy as in the story of thigh of a Sahabi RZ and sometimes on the she-camel.</a:t>
            </a:r>
          </a:p>
          <a:p>
            <a:pPr>
              <a:buFont typeface="Wingdings" pitchFamily="2" charset="2"/>
              <a:buChar char="Ø"/>
            </a:pPr>
            <a:endParaRPr lang="en-US" sz="2800" dirty="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7848600" cy="6553200"/>
          </a:xfrm>
        </p:spPr>
        <p:txBody>
          <a:bodyPr>
            <a:normAutofit fontScale="92500" lnSpcReduction="10000"/>
          </a:bodyPr>
          <a:lstStyle/>
          <a:p>
            <a:pPr>
              <a:buNone/>
            </a:pPr>
            <a:r>
              <a:rPr lang="en-US" sz="2800" b="1" u="sng" dirty="0">
                <a:latin typeface="Times New Roman" pitchFamily="18" charset="0"/>
                <a:cs typeface="Times New Roman" pitchFamily="18" charset="0"/>
              </a:rPr>
              <a:t> </a:t>
            </a:r>
          </a:p>
          <a:p>
            <a:pPr>
              <a:buNone/>
            </a:pPr>
            <a:r>
              <a:rPr lang="en-US" sz="3800" b="1" u="sng" dirty="0">
                <a:latin typeface="Times New Roman" pitchFamily="18" charset="0"/>
                <a:cs typeface="Times New Roman" pitchFamily="18" charset="0"/>
              </a:rPr>
              <a:t>Need of </a:t>
            </a:r>
            <a:r>
              <a:rPr lang="en-US" sz="3800" b="1" u="sng" dirty="0" err="1">
                <a:latin typeface="Times New Roman" pitchFamily="18" charset="0"/>
                <a:cs typeface="Times New Roman" pitchFamily="18" charset="0"/>
              </a:rPr>
              <a:t>Wahy</a:t>
            </a:r>
            <a:r>
              <a:rPr lang="en-US" sz="3800" b="1" u="sng" dirty="0">
                <a:latin typeface="Times New Roman" pitchFamily="18" charset="0"/>
                <a:cs typeface="Times New Roman" pitchFamily="18" charset="0"/>
              </a:rPr>
              <a:t>:</a:t>
            </a:r>
          </a:p>
          <a:p>
            <a:pPr>
              <a:buFont typeface="Wingdings" pitchFamily="2" charset="2"/>
              <a:buChar char="Ø"/>
            </a:pPr>
            <a:r>
              <a:rPr lang="en-US" sz="2900" dirty="0">
                <a:latin typeface="Times New Roman" pitchFamily="18" charset="0"/>
                <a:cs typeface="Times New Roman" pitchFamily="18" charset="0"/>
              </a:rPr>
              <a:t>To understand the personality of Almighty Allah.</a:t>
            </a:r>
          </a:p>
          <a:p>
            <a:pPr>
              <a:buFont typeface="Wingdings" pitchFamily="2" charset="2"/>
              <a:buChar char="Ø"/>
            </a:pPr>
            <a:r>
              <a:rPr lang="en-US" sz="2900" dirty="0">
                <a:latin typeface="Times New Roman" pitchFamily="18" charset="0"/>
                <a:cs typeface="Times New Roman" pitchFamily="18" charset="0"/>
              </a:rPr>
              <a:t>Everyone cannot bear the burden of </a:t>
            </a:r>
            <a:r>
              <a:rPr lang="en-US" sz="2900" dirty="0" err="1">
                <a:latin typeface="Times New Roman" pitchFamily="18" charset="0"/>
                <a:cs typeface="Times New Roman" pitchFamily="18" charset="0"/>
              </a:rPr>
              <a:t>wahy</a:t>
            </a:r>
            <a:r>
              <a:rPr lang="en-US" sz="2900" dirty="0">
                <a:latin typeface="Times New Roman" pitchFamily="18" charset="0"/>
                <a:cs typeface="Times New Roman" pitchFamily="18" charset="0"/>
              </a:rPr>
              <a:t>  so for guidance </a:t>
            </a:r>
            <a:r>
              <a:rPr lang="en-US" sz="2900" dirty="0" err="1">
                <a:latin typeface="Times New Roman" pitchFamily="18" charset="0"/>
                <a:cs typeface="Times New Roman" pitchFamily="18" charset="0"/>
              </a:rPr>
              <a:t>wahy</a:t>
            </a:r>
            <a:r>
              <a:rPr lang="en-US" sz="2900" dirty="0">
                <a:latin typeface="Times New Roman" pitchFamily="18" charset="0"/>
                <a:cs typeface="Times New Roman" pitchFamily="18" charset="0"/>
              </a:rPr>
              <a:t> is compulsory through Prophet’s.</a:t>
            </a:r>
          </a:p>
          <a:p>
            <a:pPr>
              <a:buFont typeface="Wingdings" pitchFamily="2" charset="2"/>
              <a:buChar char="Ø"/>
            </a:pPr>
            <a:r>
              <a:rPr lang="en-US" sz="2900" dirty="0">
                <a:latin typeface="Times New Roman" pitchFamily="18" charset="0"/>
                <a:cs typeface="Times New Roman" pitchFamily="18" charset="0"/>
              </a:rPr>
              <a:t>To explain the divine book, </a:t>
            </a:r>
            <a:r>
              <a:rPr lang="en-US" sz="2900" dirty="0" err="1">
                <a:latin typeface="Times New Roman" pitchFamily="18" charset="0"/>
                <a:cs typeface="Times New Roman" pitchFamily="18" charset="0"/>
              </a:rPr>
              <a:t>wahy</a:t>
            </a:r>
            <a:r>
              <a:rPr lang="en-US" sz="2900" dirty="0">
                <a:latin typeface="Times New Roman" pitchFamily="18" charset="0"/>
                <a:cs typeface="Times New Roman" pitchFamily="18" charset="0"/>
              </a:rPr>
              <a:t>(</a:t>
            </a:r>
            <a:r>
              <a:rPr lang="en-US" sz="2900" dirty="0" err="1">
                <a:latin typeface="Times New Roman" pitchFamily="18" charset="0"/>
                <a:cs typeface="Times New Roman" pitchFamily="18" charset="0"/>
              </a:rPr>
              <a:t>gher</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matlu</a:t>
            </a:r>
            <a:r>
              <a:rPr lang="en-US" sz="2900" dirty="0">
                <a:latin typeface="Times New Roman" pitchFamily="18" charset="0"/>
                <a:cs typeface="Times New Roman" pitchFamily="18" charset="0"/>
              </a:rPr>
              <a:t>) is necessary.</a:t>
            </a:r>
          </a:p>
          <a:p>
            <a:pPr>
              <a:buFont typeface="Wingdings" pitchFamily="2" charset="2"/>
              <a:buChar char="Ø"/>
            </a:pPr>
            <a:r>
              <a:rPr lang="en-US" sz="2900" dirty="0">
                <a:latin typeface="Times New Roman" pitchFamily="18" charset="0"/>
                <a:cs typeface="Times New Roman" pitchFamily="18" charset="0"/>
              </a:rPr>
              <a:t>Prophet’s are the first practical followers of </a:t>
            </a:r>
            <a:r>
              <a:rPr lang="en-US" sz="2900" dirty="0" err="1">
                <a:latin typeface="Times New Roman" pitchFamily="18" charset="0"/>
                <a:cs typeface="Times New Roman" pitchFamily="18" charset="0"/>
              </a:rPr>
              <a:t>wahy</a:t>
            </a:r>
            <a:r>
              <a:rPr lang="en-US" sz="2900" dirty="0">
                <a:latin typeface="Times New Roman" pitchFamily="18" charset="0"/>
                <a:cs typeface="Times New Roman" pitchFamily="18" charset="0"/>
              </a:rPr>
              <a:t>.</a:t>
            </a:r>
          </a:p>
          <a:p>
            <a:pPr>
              <a:buFont typeface="Wingdings" pitchFamily="2" charset="2"/>
              <a:buChar char="Ø"/>
            </a:pPr>
            <a:r>
              <a:rPr lang="en-US" sz="2900" dirty="0">
                <a:latin typeface="Times New Roman" pitchFamily="18" charset="0"/>
                <a:cs typeface="Times New Roman" pitchFamily="18" charset="0"/>
              </a:rPr>
              <a:t>To save the humanity from the philosophers, materialist and naturalist theories, arguments and ideas, </a:t>
            </a:r>
            <a:r>
              <a:rPr lang="en-US" sz="2900" dirty="0" err="1">
                <a:latin typeface="Times New Roman" pitchFamily="18" charset="0"/>
                <a:cs typeface="Times New Roman" pitchFamily="18" charset="0"/>
              </a:rPr>
              <a:t>wahy</a:t>
            </a:r>
            <a:r>
              <a:rPr lang="en-US" sz="2900" dirty="0">
                <a:latin typeface="Times New Roman" pitchFamily="18" charset="0"/>
                <a:cs typeface="Times New Roman" pitchFamily="18" charset="0"/>
              </a:rPr>
              <a:t> is required.</a:t>
            </a:r>
          </a:p>
          <a:p>
            <a:pPr>
              <a:buFont typeface="Wingdings" pitchFamily="2" charset="2"/>
              <a:buChar char="Ø"/>
            </a:pPr>
            <a:r>
              <a:rPr lang="en-US" sz="2900" dirty="0">
                <a:latin typeface="Times New Roman" pitchFamily="18" charset="0"/>
                <a:cs typeface="Times New Roman" pitchFamily="18" charset="0"/>
              </a:rPr>
              <a:t>To illuminate the inner wisdom and light of humanity </a:t>
            </a:r>
            <a:r>
              <a:rPr lang="en-US" sz="2900" dirty="0" err="1">
                <a:latin typeface="Times New Roman" pitchFamily="18" charset="0"/>
                <a:cs typeface="Times New Roman" pitchFamily="18" charset="0"/>
              </a:rPr>
              <a:t>wahy</a:t>
            </a:r>
            <a:r>
              <a:rPr lang="en-US" sz="2900" dirty="0">
                <a:latin typeface="Times New Roman" pitchFamily="18" charset="0"/>
                <a:cs typeface="Times New Roman" pitchFamily="18" charset="0"/>
              </a:rPr>
              <a:t> is compulsory.</a:t>
            </a:r>
          </a:p>
          <a:p>
            <a:pPr>
              <a:buFont typeface="Wingdings" pitchFamily="2" charset="2"/>
              <a:buChar char="Ø"/>
            </a:pPr>
            <a:r>
              <a:rPr lang="en-US" sz="2900" dirty="0">
                <a:latin typeface="Times New Roman" pitchFamily="18" charset="0"/>
                <a:cs typeface="Times New Roman" pitchFamily="18" charset="0"/>
              </a:rPr>
              <a:t>To remind the humanity about their promise done by their souls with Allah.</a:t>
            </a:r>
          </a:p>
          <a:p>
            <a:pPr>
              <a:buFont typeface="Wingdings" pitchFamily="2" charset="2"/>
              <a:buChar char="Ø"/>
            </a:pPr>
            <a:endParaRPr lang="en-US" sz="2800" dirty="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619998" cy="6172199"/>
          </a:xfrm>
        </p:spPr>
        <p:txBody>
          <a:bodyPr>
            <a:normAutofit fontScale="92500" lnSpcReduction="10000"/>
          </a:bodyPr>
          <a:lstStyle/>
          <a:p>
            <a:pPr>
              <a:buNone/>
            </a:pPr>
            <a:r>
              <a:rPr lang="en-US" b="1" u="sng" dirty="0">
                <a:latin typeface="Times New Roman" pitchFamily="18" charset="0"/>
                <a:cs typeface="Times New Roman" pitchFamily="18" charset="0"/>
              </a:rPr>
              <a:t>TYPES OF WAHY:</a:t>
            </a:r>
          </a:p>
          <a:p>
            <a:pPr>
              <a:buNone/>
            </a:pPr>
            <a:endParaRPr lang="en-US" b="1" u="sng" dirty="0">
              <a:latin typeface="Times New Roman" pitchFamily="18" charset="0"/>
              <a:cs typeface="Times New Roman" pitchFamily="18" charset="0"/>
            </a:endParaRPr>
          </a:p>
          <a:p>
            <a:pPr>
              <a:buFont typeface="Wingdings" pitchFamily="2" charset="2"/>
              <a:buChar char="Ø"/>
            </a:pPr>
            <a:r>
              <a:rPr lang="en-US" sz="2700" b="1" u="sng" dirty="0" err="1">
                <a:latin typeface="Times New Roman" pitchFamily="18" charset="0"/>
                <a:cs typeface="Times New Roman" pitchFamily="18" charset="0"/>
              </a:rPr>
              <a:t>Wahy</a:t>
            </a:r>
            <a:r>
              <a:rPr lang="en-US" sz="2700" b="1" u="sng" dirty="0">
                <a:latin typeface="Times New Roman" pitchFamily="18" charset="0"/>
                <a:cs typeface="Times New Roman" pitchFamily="18" charset="0"/>
              </a:rPr>
              <a:t> </a:t>
            </a:r>
            <a:r>
              <a:rPr lang="en-US" sz="2700" b="1" u="sng" dirty="0" err="1">
                <a:latin typeface="Times New Roman" pitchFamily="18" charset="0"/>
                <a:cs typeface="Times New Roman" pitchFamily="18" charset="0"/>
              </a:rPr>
              <a:t>matlu</a:t>
            </a:r>
            <a:r>
              <a:rPr lang="en-US" sz="2700" dirty="0">
                <a:latin typeface="Times New Roman" pitchFamily="18" charset="0"/>
                <a:cs typeface="Times New Roman" pitchFamily="18" charset="0"/>
              </a:rPr>
              <a:t>: It means that the words and sentences from Allah almighty and can be recited during the prayer. It is essential that such revealed words should be recited in the same accent , diction and pronunciation . </a:t>
            </a:r>
            <a:r>
              <a:rPr lang="en-US" sz="2700" dirty="0" err="1">
                <a:latin typeface="Times New Roman" pitchFamily="18" charset="0"/>
                <a:cs typeface="Times New Roman" pitchFamily="18" charset="0"/>
              </a:rPr>
              <a:t>E.g</a:t>
            </a:r>
            <a:r>
              <a:rPr lang="en-US" sz="2700" dirty="0">
                <a:latin typeface="Times New Roman" pitchFamily="18" charset="0"/>
                <a:cs typeface="Times New Roman" pitchFamily="18" charset="0"/>
              </a:rPr>
              <a:t> words of </a:t>
            </a:r>
            <a:r>
              <a:rPr lang="en-US" sz="2700" dirty="0" err="1">
                <a:latin typeface="Times New Roman" pitchFamily="18" charset="0"/>
                <a:cs typeface="Times New Roman" pitchFamily="18" charset="0"/>
              </a:rPr>
              <a:t>quran</a:t>
            </a:r>
            <a:endParaRPr lang="en-US" sz="2700" dirty="0">
              <a:latin typeface="Times New Roman" pitchFamily="18" charset="0"/>
              <a:cs typeface="Times New Roman" pitchFamily="18" charset="0"/>
            </a:endParaRPr>
          </a:p>
          <a:p>
            <a:pPr>
              <a:buFont typeface="Wingdings" pitchFamily="2" charset="2"/>
              <a:buChar char="Ø"/>
            </a:pPr>
            <a:r>
              <a:rPr lang="en-US" sz="2700" b="1" u="sng" dirty="0" err="1">
                <a:latin typeface="Times New Roman" pitchFamily="18" charset="0"/>
                <a:cs typeface="Times New Roman" pitchFamily="18" charset="0"/>
              </a:rPr>
              <a:t>Wahy</a:t>
            </a:r>
            <a:r>
              <a:rPr lang="en-US" sz="2700" b="1" u="sng" dirty="0">
                <a:latin typeface="Times New Roman" pitchFamily="18" charset="0"/>
                <a:cs typeface="Times New Roman" pitchFamily="18" charset="0"/>
              </a:rPr>
              <a:t> </a:t>
            </a:r>
            <a:r>
              <a:rPr lang="en-US" sz="2700" b="1" u="sng" dirty="0" err="1">
                <a:latin typeface="Times New Roman" pitchFamily="18" charset="0"/>
                <a:cs typeface="Times New Roman" pitchFamily="18" charset="0"/>
              </a:rPr>
              <a:t>ghair</a:t>
            </a:r>
            <a:r>
              <a:rPr lang="en-US" sz="2700" b="1" u="sng" dirty="0">
                <a:latin typeface="Times New Roman" pitchFamily="18" charset="0"/>
                <a:cs typeface="Times New Roman" pitchFamily="18" charset="0"/>
              </a:rPr>
              <a:t> </a:t>
            </a:r>
            <a:r>
              <a:rPr lang="en-US" sz="2700" b="1" u="sng" dirty="0" err="1">
                <a:latin typeface="Times New Roman" pitchFamily="18" charset="0"/>
                <a:cs typeface="Times New Roman" pitchFamily="18" charset="0"/>
              </a:rPr>
              <a:t>matlu</a:t>
            </a:r>
            <a:r>
              <a:rPr lang="en-US" sz="2700" b="1" u="sng" dirty="0">
                <a:latin typeface="Times New Roman" pitchFamily="18" charset="0"/>
                <a:cs typeface="Times New Roman" pitchFamily="18" charset="0"/>
              </a:rPr>
              <a:t>:</a:t>
            </a:r>
            <a:r>
              <a:rPr lang="en-US" sz="2700" dirty="0">
                <a:latin typeface="Times New Roman" pitchFamily="18" charset="0"/>
                <a:cs typeface="Times New Roman" pitchFamily="18" charset="0"/>
              </a:rPr>
              <a:t> It means that the words and sentences from the side of Holy Prophet(SAW) and cannot be recited during the prayer. The words of such revelation are not the words of the Almighty but Holy Prophet (S.A.W) explained this </a:t>
            </a:r>
            <a:r>
              <a:rPr lang="en-US" sz="2700" dirty="0" err="1">
                <a:latin typeface="Times New Roman" pitchFamily="18" charset="0"/>
                <a:cs typeface="Times New Roman" pitchFamily="18" charset="0"/>
              </a:rPr>
              <a:t>Wahy</a:t>
            </a:r>
            <a:r>
              <a:rPr lang="en-US" sz="2700" dirty="0">
                <a:latin typeface="Times New Roman" pitchFamily="18" charset="0"/>
                <a:cs typeface="Times New Roman" pitchFamily="18" charset="0"/>
              </a:rPr>
              <a:t> with his own words . </a:t>
            </a:r>
            <a:r>
              <a:rPr lang="en-US" sz="2700" dirty="0" err="1">
                <a:latin typeface="Times New Roman" pitchFamily="18" charset="0"/>
                <a:cs typeface="Times New Roman" pitchFamily="18" charset="0"/>
              </a:rPr>
              <a:t>Ahadees</a:t>
            </a:r>
            <a:r>
              <a:rPr lang="en-US" sz="2700" dirty="0">
                <a:latin typeface="Times New Roman" pitchFamily="18" charset="0"/>
                <a:cs typeface="Times New Roman" pitchFamily="18" charset="0"/>
              </a:rPr>
              <a:t> is also a  kind of </a:t>
            </a:r>
            <a:r>
              <a:rPr lang="en-US" sz="2700" dirty="0" err="1">
                <a:latin typeface="Times New Roman" pitchFamily="18" charset="0"/>
                <a:cs typeface="Times New Roman" pitchFamily="18" charset="0"/>
              </a:rPr>
              <a:t>wahy</a:t>
            </a:r>
            <a:r>
              <a:rPr lang="en-US" sz="2700" dirty="0">
                <a:latin typeface="Times New Roman" pitchFamily="18" charset="0"/>
                <a:cs typeface="Times New Roman" pitchFamily="18" charset="0"/>
              </a:rPr>
              <a:t>.</a:t>
            </a:r>
          </a:p>
          <a:p>
            <a:pPr>
              <a:buFont typeface="Wingdings" pitchFamily="2" charset="2"/>
              <a:buChar char="Ø"/>
            </a:pPr>
            <a:r>
              <a:rPr lang="ar-SA" dirty="0"/>
              <a:t>لَا تُحَرِّكۡ بِهِۦ لِسَانَكَ لِتَعۡجَلَ بِهِۦٓ ١٦ إِنَّ عَلَيۡنَا جَمۡعَهُۥ وَقُرۡءَانَهُۥ ١٧  فَإِذَا قَرَأۡنَٰهُ فَٱتَّبِعۡ قُرۡءَانَهُۥ ١٨  ثُمَّ إِنَّ عَلَيۡنَا بَيَانَهُۥ ١٩</a:t>
            </a:r>
            <a:endParaRPr lang="en-US" sz="2700" dirty="0">
              <a:latin typeface="Times New Roman" pitchFamily="18" charset="0"/>
              <a:cs typeface="Times New Roman" pitchFamily="18" charset="0"/>
            </a:endParaRPr>
          </a:p>
          <a:p>
            <a:pPr>
              <a:buFont typeface="Wingdings" pitchFamily="2" charset="2"/>
              <a:buChar char="Ø"/>
            </a:pPr>
            <a:endParaRPr lang="en-US" sz="2400" b="1" u="sng"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52400"/>
            <a:ext cx="8229600" cy="5755422"/>
          </a:xfrm>
          <a:prstGeom prst="rect">
            <a:avLst/>
          </a:prstGeom>
          <a:noFill/>
        </p:spPr>
        <p:txBody>
          <a:bodyPr wrap="square" rtlCol="0">
            <a:spAutoFit/>
          </a:bodyPr>
          <a:lstStyle/>
          <a:p>
            <a:r>
              <a:rPr lang="en-US" sz="2800" b="1" u="sng" dirty="0">
                <a:latin typeface="Times New Roman" pitchFamily="18" charset="0"/>
                <a:cs typeface="Times New Roman" pitchFamily="18" charset="0"/>
              </a:rPr>
              <a:t>KITABAT-E-WAHY:</a:t>
            </a:r>
          </a:p>
          <a:p>
            <a:endParaRPr lang="en-US" sz="2800" u="sng"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All the verses and surahs of Holy Quran were revealed one after the other during the life time of Holy Prophet(SAW).</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Muhammad(SAW) appointed a group of writers for the </a:t>
            </a:r>
            <a:r>
              <a:rPr lang="en-US" sz="2400" dirty="0" err="1">
                <a:latin typeface="Times New Roman" pitchFamily="18" charset="0"/>
                <a:cs typeface="Times New Roman" pitchFamily="18" charset="0"/>
              </a:rPr>
              <a:t>kitabat</a:t>
            </a:r>
            <a:r>
              <a:rPr lang="en-US" sz="2400" dirty="0">
                <a:latin typeface="Times New Roman" pitchFamily="18" charset="0"/>
                <a:cs typeface="Times New Roman" pitchFamily="18" charset="0"/>
              </a:rPr>
              <a:t>-e-</a:t>
            </a:r>
            <a:r>
              <a:rPr lang="en-US" sz="2400" dirty="0" err="1">
                <a:latin typeface="Times New Roman" pitchFamily="18" charset="0"/>
                <a:cs typeface="Times New Roman" pitchFamily="18" charset="0"/>
              </a:rPr>
              <a:t>wahy</a:t>
            </a:r>
            <a:r>
              <a:rPr lang="en-US" sz="2400" dirty="0">
                <a:latin typeface="Times New Roman" pitchFamily="18" charset="0"/>
                <a:cs typeface="Times New Roman" pitchFamily="18" charset="0"/>
              </a:rPr>
              <a:t>. They used to write Holy Quran on </a:t>
            </a:r>
            <a:r>
              <a:rPr lang="en-US" sz="2400" b="1" dirty="0">
                <a:latin typeface="Times New Roman" pitchFamily="18" charset="0"/>
                <a:cs typeface="Times New Roman" pitchFamily="18" charset="0"/>
              </a:rPr>
              <a:t>palm trees, leather, bones, stones and even on papers</a:t>
            </a:r>
            <a:r>
              <a:rPr lang="en-US" sz="2400" dirty="0">
                <a:latin typeface="Times New Roman" pitchFamily="18" charset="0"/>
                <a:cs typeface="Times New Roman" pitchFamily="18" charset="0"/>
              </a:rPr>
              <a:t> with the order of Holy prophet(SAW).</a:t>
            </a:r>
          </a:p>
          <a:p>
            <a:pPr>
              <a:buFont typeface="Wingdings" pitchFamily="2" charset="2"/>
              <a:buChar char="Ø"/>
            </a:pPr>
            <a:r>
              <a:rPr lang="en-US" sz="2400" dirty="0">
                <a:latin typeface="Times New Roman" pitchFamily="18" charset="0"/>
                <a:cs typeface="Times New Roman" pitchFamily="18" charset="0"/>
              </a:rPr>
              <a:t>The Famous writers(</a:t>
            </a:r>
            <a:r>
              <a:rPr lang="en-US" sz="2400" dirty="0" err="1">
                <a:latin typeface="Times New Roman" pitchFamily="18" charset="0"/>
                <a:cs typeface="Times New Roman" pitchFamily="18" charset="0"/>
              </a:rPr>
              <a:t>kateb</a:t>
            </a:r>
            <a:r>
              <a:rPr lang="en-US" sz="2400" dirty="0">
                <a:latin typeface="Times New Roman" pitchFamily="18" charset="0"/>
                <a:cs typeface="Times New Roman" pitchFamily="18" charset="0"/>
              </a:rPr>
              <a:t>-e-</a:t>
            </a:r>
            <a:r>
              <a:rPr lang="en-US" sz="2400" dirty="0" err="1">
                <a:latin typeface="Times New Roman" pitchFamily="18" charset="0"/>
                <a:cs typeface="Times New Roman" pitchFamily="18" charset="0"/>
              </a:rPr>
              <a:t>wahy</a:t>
            </a:r>
            <a:r>
              <a:rPr lang="en-US" sz="2400" dirty="0">
                <a:latin typeface="Times New Roman" pitchFamily="18" charset="0"/>
                <a:cs typeface="Times New Roman" pitchFamily="18" charset="0"/>
              </a:rPr>
              <a:t>) during the period of Holy Prophet were</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Hazrat</a:t>
            </a:r>
            <a:r>
              <a:rPr lang="en-US" sz="2400" b="1" dirty="0">
                <a:latin typeface="Times New Roman" pitchFamily="18" charset="0"/>
                <a:cs typeface="Times New Roman" pitchFamily="18" charset="0"/>
              </a:rPr>
              <a:t> Abu Bakr, Zaid bin </a:t>
            </a:r>
            <a:r>
              <a:rPr lang="en-US" sz="2400" b="1" dirty="0" err="1">
                <a:latin typeface="Times New Roman" pitchFamily="18" charset="0"/>
                <a:cs typeface="Times New Roman" pitchFamily="18" charset="0"/>
              </a:rPr>
              <a:t>Sabit,Usman,Ali,Zubair,Ibn</a:t>
            </a:r>
            <a:r>
              <a:rPr lang="en-US" sz="2400" b="1" dirty="0">
                <a:latin typeface="Times New Roman" pitchFamily="18" charset="0"/>
                <a:cs typeface="Times New Roman" pitchFamily="18" charset="0"/>
              </a:rPr>
              <a:t> Masood and </a:t>
            </a:r>
            <a:r>
              <a:rPr lang="en-US" sz="2400" b="1" dirty="0" err="1">
                <a:latin typeface="Times New Roman" pitchFamily="18" charset="0"/>
                <a:cs typeface="Times New Roman" pitchFamily="18" charset="0"/>
              </a:rPr>
              <a:t>Hazrat</a:t>
            </a:r>
            <a:r>
              <a:rPr lang="en-US" sz="2400" b="1" dirty="0">
                <a:latin typeface="Times New Roman" pitchFamily="18" charset="0"/>
                <a:cs typeface="Times New Roman" pitchFamily="18" charset="0"/>
              </a:rPr>
              <a:t> Khadija</a:t>
            </a:r>
          </a:p>
          <a:p>
            <a:r>
              <a:rPr lang="en-US" sz="2400" dirty="0">
                <a:latin typeface="Times New Roman" pitchFamily="18" charset="0"/>
                <a:cs typeface="Times New Roman" pitchFamily="18" charset="0"/>
              </a:rPr>
              <a:t>The sequence and formation of </a:t>
            </a:r>
            <a:r>
              <a:rPr lang="en-US" sz="2400" dirty="0" err="1">
                <a:latin typeface="Times New Roman" pitchFamily="18" charset="0"/>
                <a:cs typeface="Times New Roman" pitchFamily="18" charset="0"/>
              </a:rPr>
              <a:t>ayat</a:t>
            </a:r>
            <a:r>
              <a:rPr lang="en-US" sz="2400" dirty="0">
                <a:latin typeface="Times New Roman" pitchFamily="18" charset="0"/>
                <a:cs typeface="Times New Roman" pitchFamily="18" charset="0"/>
              </a:rPr>
              <a:t> ,verses and surahs was completed by the order of Holy Prophet(SAW).</a:t>
            </a:r>
          </a:p>
          <a:p>
            <a:r>
              <a:rPr lang="en-US" sz="2400" dirty="0">
                <a:latin typeface="Times New Roman" pitchFamily="18" charset="0"/>
                <a:cs typeface="Times New Roman" pitchFamily="18" charset="0"/>
              </a:rPr>
              <a:t>However, Quran was not compiled in a shape of a single book during the period of Holy Prophet(SAW).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620000" cy="6019800"/>
          </a:xfrm>
        </p:spPr>
        <p:txBody>
          <a:bodyPr>
            <a:normAutofit fontScale="90000"/>
          </a:bodyPr>
          <a:lstStyle/>
          <a:p>
            <a:pPr algn="l"/>
            <a:br>
              <a:rPr lang="en-US"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r>
              <a:rPr lang="en-US" sz="3600" b="1" u="sng" dirty="0">
                <a:solidFill>
                  <a:schemeClr val="tx1"/>
                </a:solidFill>
                <a:latin typeface="Times New Roman" pitchFamily="18" charset="0"/>
                <a:cs typeface="Times New Roman" pitchFamily="18" charset="0"/>
              </a:rPr>
              <a:t>Compilation of Holy Quran</a:t>
            </a:r>
            <a:br>
              <a:rPr lang="en-US" dirty="0">
                <a:solidFill>
                  <a:schemeClr val="tx1"/>
                </a:solidFill>
                <a:latin typeface="Times New Roman" pitchFamily="18" charset="0"/>
                <a:cs typeface="Times New Roman" pitchFamily="18" charset="0"/>
              </a:rPr>
            </a:br>
            <a:br>
              <a:rPr lang="en-US" dirty="0">
                <a:solidFill>
                  <a:schemeClr val="tx1"/>
                </a:solidFill>
                <a:latin typeface="Times New Roman" pitchFamily="18" charset="0"/>
                <a:cs typeface="Times New Roman" pitchFamily="18" charset="0"/>
              </a:rPr>
            </a:br>
            <a:r>
              <a:rPr lang="en-US" sz="3000" dirty="0">
                <a:solidFill>
                  <a:schemeClr val="tx1"/>
                </a:solidFill>
                <a:latin typeface="Times New Roman" pitchFamily="18" charset="0"/>
                <a:cs typeface="Times New Roman" pitchFamily="18" charset="0"/>
              </a:rPr>
              <a:t>After the death of Holy prophet (SAW) the first </a:t>
            </a:r>
            <a:r>
              <a:rPr lang="en-US" sz="3000" dirty="0" err="1">
                <a:solidFill>
                  <a:schemeClr val="tx1"/>
                </a:solidFill>
                <a:latin typeface="Times New Roman" pitchFamily="18" charset="0"/>
                <a:cs typeface="Times New Roman" pitchFamily="18" charset="0"/>
              </a:rPr>
              <a:t>khalifah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Hazrat</a:t>
            </a:r>
            <a:r>
              <a:rPr lang="en-US" sz="3000" dirty="0">
                <a:solidFill>
                  <a:schemeClr val="tx1"/>
                </a:solidFill>
                <a:latin typeface="Times New Roman" pitchFamily="18" charset="0"/>
                <a:cs typeface="Times New Roman" pitchFamily="18" charset="0"/>
              </a:rPr>
              <a:t> Abu </a:t>
            </a:r>
            <a:r>
              <a:rPr lang="en-US" sz="3000" dirty="0" err="1">
                <a:solidFill>
                  <a:schemeClr val="tx1"/>
                </a:solidFill>
                <a:latin typeface="Times New Roman" pitchFamily="18" charset="0"/>
                <a:cs typeface="Times New Roman" pitchFamily="18" charset="0"/>
              </a:rPr>
              <a:t>Bakar</a:t>
            </a:r>
            <a:r>
              <a:rPr lang="en-US" sz="3000" dirty="0">
                <a:solidFill>
                  <a:schemeClr val="tx1"/>
                </a:solidFill>
                <a:latin typeface="Times New Roman" pitchFamily="18" charset="0"/>
                <a:cs typeface="Times New Roman" pitchFamily="18" charset="0"/>
              </a:rPr>
              <a:t> (R.A) sent an expedition against of a false prophet </a:t>
            </a:r>
            <a:r>
              <a:rPr lang="en-US" sz="3000" dirty="0" err="1">
                <a:solidFill>
                  <a:schemeClr val="tx1"/>
                </a:solidFill>
                <a:latin typeface="Times New Roman" pitchFamily="18" charset="0"/>
                <a:cs typeface="Times New Roman" pitchFamily="18" charset="0"/>
              </a:rPr>
              <a:t>Musailima</a:t>
            </a:r>
            <a:r>
              <a:rPr lang="en-US" sz="3000" dirty="0">
                <a:solidFill>
                  <a:schemeClr val="tx1"/>
                </a:solidFill>
                <a:latin typeface="Times New Roman" pitchFamily="18" charset="0"/>
                <a:cs typeface="Times New Roman" pitchFamily="18" charset="0"/>
              </a:rPr>
              <a:t>.</a:t>
            </a:r>
            <a:br>
              <a:rPr lang="en-US" sz="3000" dirty="0">
                <a:solidFill>
                  <a:schemeClr val="tx1"/>
                </a:solidFill>
                <a:latin typeface="Times New Roman" pitchFamily="18" charset="0"/>
                <a:cs typeface="Times New Roman" pitchFamily="18" charset="0"/>
              </a:rPr>
            </a:br>
            <a:r>
              <a:rPr lang="en-US" sz="3000" dirty="0">
                <a:solidFill>
                  <a:schemeClr val="tx1"/>
                </a:solidFill>
                <a:latin typeface="Times New Roman" pitchFamily="18" charset="0"/>
                <a:cs typeface="Times New Roman" pitchFamily="18" charset="0"/>
              </a:rPr>
              <a:t>In the battle of </a:t>
            </a:r>
            <a:r>
              <a:rPr lang="en-US" sz="3000" dirty="0" err="1">
                <a:solidFill>
                  <a:schemeClr val="tx1"/>
                </a:solidFill>
                <a:latin typeface="Times New Roman" pitchFamily="18" charset="0"/>
                <a:cs typeface="Times New Roman" pitchFamily="18" charset="0"/>
              </a:rPr>
              <a:t>yamama</a:t>
            </a:r>
            <a:r>
              <a:rPr lang="en-US" sz="3000" dirty="0">
                <a:solidFill>
                  <a:schemeClr val="tx1"/>
                </a:solidFill>
                <a:latin typeface="Times New Roman" pitchFamily="18" charset="0"/>
                <a:cs typeface="Times New Roman" pitchFamily="18" charset="0"/>
              </a:rPr>
              <a:t> ,  70 memorizer of Holy Quran martyred.</a:t>
            </a:r>
            <a:br>
              <a:rPr lang="en-US" sz="3000" dirty="0">
                <a:solidFill>
                  <a:schemeClr val="tx1"/>
                </a:solidFill>
                <a:latin typeface="Times New Roman" pitchFamily="18" charset="0"/>
                <a:cs typeface="Times New Roman" pitchFamily="18" charset="0"/>
              </a:rPr>
            </a:br>
            <a:r>
              <a:rPr lang="en-US" sz="3000" dirty="0" err="1">
                <a:solidFill>
                  <a:schemeClr val="tx1"/>
                </a:solidFill>
                <a:latin typeface="Times New Roman" pitchFamily="18" charset="0"/>
                <a:cs typeface="Times New Roman" pitchFamily="18" charset="0"/>
              </a:rPr>
              <a:t>Hazrat</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Umer</a:t>
            </a:r>
            <a:r>
              <a:rPr lang="en-US" sz="3000" dirty="0">
                <a:solidFill>
                  <a:schemeClr val="tx1"/>
                </a:solidFill>
                <a:latin typeface="Times New Roman" pitchFamily="18" charset="0"/>
                <a:cs typeface="Times New Roman" pitchFamily="18" charset="0"/>
              </a:rPr>
              <a:t> (R.A) advised </a:t>
            </a:r>
            <a:r>
              <a:rPr lang="en-US" sz="3000" dirty="0" err="1">
                <a:solidFill>
                  <a:schemeClr val="tx1"/>
                </a:solidFill>
                <a:latin typeface="Times New Roman" pitchFamily="18" charset="0"/>
                <a:cs typeface="Times New Roman" pitchFamily="18" charset="0"/>
              </a:rPr>
              <a:t>Hazrat</a:t>
            </a:r>
            <a:r>
              <a:rPr lang="en-US" sz="3000" dirty="0">
                <a:solidFill>
                  <a:schemeClr val="tx1"/>
                </a:solidFill>
                <a:latin typeface="Times New Roman" pitchFamily="18" charset="0"/>
                <a:cs typeface="Times New Roman" pitchFamily="18" charset="0"/>
              </a:rPr>
              <a:t> Abu </a:t>
            </a:r>
            <a:r>
              <a:rPr lang="en-US" sz="3000" dirty="0" err="1">
                <a:solidFill>
                  <a:schemeClr val="tx1"/>
                </a:solidFill>
                <a:latin typeface="Times New Roman" pitchFamily="18" charset="0"/>
                <a:cs typeface="Times New Roman" pitchFamily="18" charset="0"/>
              </a:rPr>
              <a:t>Bakar</a:t>
            </a:r>
            <a:r>
              <a:rPr lang="en-US" sz="3000" dirty="0">
                <a:solidFill>
                  <a:schemeClr val="tx1"/>
                </a:solidFill>
                <a:latin typeface="Times New Roman" pitchFamily="18" charset="0"/>
                <a:cs typeface="Times New Roman" pitchFamily="18" charset="0"/>
              </a:rPr>
              <a:t> for the compilation of Holy Quran.</a:t>
            </a:r>
            <a:br>
              <a:rPr lang="en-US" sz="3000" dirty="0">
                <a:solidFill>
                  <a:schemeClr val="tx1"/>
                </a:solidFill>
                <a:latin typeface="Times New Roman" pitchFamily="18" charset="0"/>
                <a:cs typeface="Times New Roman" pitchFamily="18" charset="0"/>
              </a:rPr>
            </a:br>
            <a:r>
              <a:rPr lang="en-US" sz="3000" dirty="0">
                <a:solidFill>
                  <a:schemeClr val="tx1"/>
                </a:solidFill>
                <a:latin typeface="Times New Roman" pitchFamily="18" charset="0"/>
                <a:cs typeface="Times New Roman" pitchFamily="18" charset="0"/>
              </a:rPr>
              <a:t>A meeting was called by </a:t>
            </a:r>
            <a:r>
              <a:rPr lang="en-US" sz="3000" dirty="0" err="1">
                <a:solidFill>
                  <a:schemeClr val="tx1"/>
                </a:solidFill>
                <a:latin typeface="Times New Roman" pitchFamily="18" charset="0"/>
                <a:cs typeface="Times New Roman" pitchFamily="18" charset="0"/>
              </a:rPr>
              <a:t>Hazrat</a:t>
            </a:r>
            <a:r>
              <a:rPr lang="en-US" sz="3000" dirty="0">
                <a:solidFill>
                  <a:schemeClr val="tx1"/>
                </a:solidFill>
                <a:latin typeface="Times New Roman" pitchFamily="18" charset="0"/>
                <a:cs typeface="Times New Roman" pitchFamily="18" charset="0"/>
              </a:rPr>
              <a:t> Abu </a:t>
            </a:r>
            <a:r>
              <a:rPr lang="en-US" sz="3000" dirty="0" err="1">
                <a:solidFill>
                  <a:schemeClr val="tx1"/>
                </a:solidFill>
                <a:latin typeface="Times New Roman" pitchFamily="18" charset="0"/>
                <a:cs typeface="Times New Roman" pitchFamily="18" charset="0"/>
              </a:rPr>
              <a:t>Bakar</a:t>
            </a:r>
            <a:r>
              <a:rPr lang="en-US" sz="3000" dirty="0">
                <a:solidFill>
                  <a:schemeClr val="tx1"/>
                </a:solidFill>
                <a:latin typeface="Times New Roman" pitchFamily="18" charset="0"/>
                <a:cs typeface="Times New Roman" pitchFamily="18" charset="0"/>
              </a:rPr>
              <a:t> for the consultation.</a:t>
            </a:r>
            <a:br>
              <a:rPr lang="en-US" sz="3000" dirty="0">
                <a:solidFill>
                  <a:schemeClr val="tx1"/>
                </a:solidFill>
                <a:latin typeface="Times New Roman" pitchFamily="18" charset="0"/>
                <a:cs typeface="Times New Roman" pitchFamily="18" charset="0"/>
              </a:rPr>
            </a:br>
            <a:r>
              <a:rPr lang="en-US" sz="3000" dirty="0">
                <a:solidFill>
                  <a:schemeClr val="tx1"/>
                </a:solidFill>
                <a:latin typeface="Times New Roman" pitchFamily="18" charset="0"/>
                <a:cs typeface="Times New Roman" pitchFamily="18" charset="0"/>
              </a:rPr>
              <a:t>It was decided mutually by all Sahaba-Ikram that the compilation of Holy Quran in the shape of a book is necessary</a:t>
            </a:r>
            <a:r>
              <a:rPr lang="en-US" sz="2800"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543800" cy="6477000"/>
          </a:xfrm>
        </p:spPr>
        <p:txBody>
          <a:bodyPr>
            <a:normAutofit/>
          </a:bodyPr>
          <a:lstStyle/>
          <a:p>
            <a:pPr algn="l"/>
            <a:br>
              <a:rPr lang="en-US" dirty="0">
                <a:solidFill>
                  <a:schemeClr val="tx1"/>
                </a:solidFill>
                <a:latin typeface="Times New Roman" pitchFamily="18" charset="0"/>
                <a:cs typeface="Times New Roman" pitchFamily="18" charset="0"/>
              </a:rPr>
            </a:br>
            <a:r>
              <a:rPr lang="en-US" sz="2700" dirty="0" err="1">
                <a:solidFill>
                  <a:schemeClr val="tx1"/>
                </a:solidFill>
                <a:latin typeface="Times New Roman" pitchFamily="18" charset="0"/>
                <a:cs typeface="Times New Roman" pitchFamily="18" charset="0"/>
              </a:rPr>
              <a:t>Hazrat</a:t>
            </a:r>
            <a:r>
              <a:rPr lang="en-US" sz="2700" dirty="0">
                <a:solidFill>
                  <a:schemeClr val="tx1"/>
                </a:solidFill>
                <a:latin typeface="Times New Roman" pitchFamily="18" charset="0"/>
                <a:cs typeface="Times New Roman" pitchFamily="18" charset="0"/>
              </a:rPr>
              <a:t> </a:t>
            </a:r>
            <a:r>
              <a:rPr lang="en-US" sz="2700" dirty="0" err="1">
                <a:solidFill>
                  <a:schemeClr val="tx1"/>
                </a:solidFill>
                <a:latin typeface="Times New Roman" pitchFamily="18" charset="0"/>
                <a:cs typeface="Times New Roman" pitchFamily="18" charset="0"/>
              </a:rPr>
              <a:t>Zaid</a:t>
            </a:r>
            <a:r>
              <a:rPr lang="en-US" sz="2700" dirty="0">
                <a:solidFill>
                  <a:schemeClr val="tx1"/>
                </a:solidFill>
                <a:latin typeface="Times New Roman" pitchFamily="18" charset="0"/>
                <a:cs typeface="Times New Roman" pitchFamily="18" charset="0"/>
              </a:rPr>
              <a:t> bin </a:t>
            </a:r>
            <a:r>
              <a:rPr lang="en-US" sz="2700" dirty="0" err="1">
                <a:solidFill>
                  <a:schemeClr val="tx1"/>
                </a:solidFill>
                <a:latin typeface="Times New Roman" pitchFamily="18" charset="0"/>
                <a:cs typeface="Times New Roman" pitchFamily="18" charset="0"/>
              </a:rPr>
              <a:t>Sabit</a:t>
            </a:r>
            <a:r>
              <a:rPr lang="en-US" sz="2700" dirty="0">
                <a:solidFill>
                  <a:schemeClr val="tx1"/>
                </a:solidFill>
                <a:latin typeface="Times New Roman" pitchFamily="18" charset="0"/>
                <a:cs typeface="Times New Roman" pitchFamily="18" charset="0"/>
              </a:rPr>
              <a:t> was appointed as the leader of a committee for the compilation of Holy Quran.</a:t>
            </a:r>
            <a:br>
              <a:rPr lang="en-US" sz="2700" dirty="0">
                <a:solidFill>
                  <a:schemeClr val="tx1"/>
                </a:solidFill>
                <a:latin typeface="Times New Roman" pitchFamily="18" charset="0"/>
                <a:cs typeface="Times New Roman" pitchFamily="18" charset="0"/>
              </a:rPr>
            </a:br>
            <a:r>
              <a:rPr lang="en-US" sz="2700" dirty="0">
                <a:solidFill>
                  <a:schemeClr val="tx1"/>
                </a:solidFill>
                <a:latin typeface="Times New Roman" pitchFamily="18" charset="0"/>
                <a:cs typeface="Times New Roman" pitchFamily="18" charset="0"/>
              </a:rPr>
              <a:t>Holy Quran was compiled first time in the shape of a book during the period of </a:t>
            </a:r>
            <a:r>
              <a:rPr lang="en-US" sz="2700" dirty="0" err="1">
                <a:solidFill>
                  <a:schemeClr val="tx1"/>
                </a:solidFill>
                <a:latin typeface="Times New Roman" pitchFamily="18" charset="0"/>
                <a:cs typeface="Times New Roman" pitchFamily="18" charset="0"/>
              </a:rPr>
              <a:t>Hazrat</a:t>
            </a:r>
            <a:r>
              <a:rPr lang="en-US" sz="2700" dirty="0">
                <a:solidFill>
                  <a:schemeClr val="tx1"/>
                </a:solidFill>
                <a:latin typeface="Times New Roman" pitchFamily="18" charset="0"/>
                <a:cs typeface="Times New Roman" pitchFamily="18" charset="0"/>
              </a:rPr>
              <a:t> Abu </a:t>
            </a:r>
            <a:r>
              <a:rPr lang="en-US" sz="2700" dirty="0" err="1">
                <a:solidFill>
                  <a:schemeClr val="tx1"/>
                </a:solidFill>
                <a:latin typeface="Times New Roman" pitchFamily="18" charset="0"/>
                <a:cs typeface="Times New Roman" pitchFamily="18" charset="0"/>
              </a:rPr>
              <a:t>Bakar</a:t>
            </a:r>
            <a:r>
              <a:rPr lang="en-US" sz="2700" dirty="0">
                <a:solidFill>
                  <a:schemeClr val="tx1"/>
                </a:solidFill>
                <a:latin typeface="Times New Roman" pitchFamily="18" charset="0"/>
                <a:cs typeface="Times New Roman" pitchFamily="18" charset="0"/>
              </a:rPr>
              <a:t> </a:t>
            </a:r>
            <a:r>
              <a:rPr lang="en-US" sz="2700" dirty="0" err="1">
                <a:solidFill>
                  <a:schemeClr val="tx1"/>
                </a:solidFill>
                <a:latin typeface="Times New Roman" pitchFamily="18" charset="0"/>
                <a:cs typeface="Times New Roman" pitchFamily="18" charset="0"/>
              </a:rPr>
              <a:t>Siddique</a:t>
            </a:r>
            <a:r>
              <a:rPr lang="en-US" sz="2700" dirty="0">
                <a:solidFill>
                  <a:schemeClr val="tx1"/>
                </a:solidFill>
                <a:latin typeface="Times New Roman" pitchFamily="18" charset="0"/>
                <a:cs typeface="Times New Roman" pitchFamily="18" charset="0"/>
              </a:rPr>
              <a:t>(R.A). Again a dispute arose during the period of </a:t>
            </a:r>
            <a:r>
              <a:rPr lang="en-US" sz="2700" dirty="0" err="1">
                <a:solidFill>
                  <a:schemeClr val="tx1"/>
                </a:solidFill>
                <a:latin typeface="Times New Roman" pitchFamily="18" charset="0"/>
                <a:cs typeface="Times New Roman" pitchFamily="18" charset="0"/>
              </a:rPr>
              <a:t>Hazrat</a:t>
            </a:r>
            <a:r>
              <a:rPr lang="en-US" sz="2700" dirty="0">
                <a:solidFill>
                  <a:schemeClr val="tx1"/>
                </a:solidFill>
                <a:latin typeface="Times New Roman" pitchFamily="18" charset="0"/>
                <a:cs typeface="Times New Roman" pitchFamily="18" charset="0"/>
              </a:rPr>
              <a:t> </a:t>
            </a:r>
            <a:r>
              <a:rPr lang="en-US" sz="2700" dirty="0" err="1">
                <a:solidFill>
                  <a:schemeClr val="tx1"/>
                </a:solidFill>
                <a:latin typeface="Times New Roman" pitchFamily="18" charset="0"/>
                <a:cs typeface="Times New Roman" pitchFamily="18" charset="0"/>
              </a:rPr>
              <a:t>Usman</a:t>
            </a:r>
            <a:r>
              <a:rPr lang="en-US" sz="2700" dirty="0">
                <a:solidFill>
                  <a:schemeClr val="tx1"/>
                </a:solidFill>
                <a:latin typeface="Times New Roman" pitchFamily="18" charset="0"/>
                <a:cs typeface="Times New Roman" pitchFamily="18" charset="0"/>
              </a:rPr>
              <a:t> when the non-</a:t>
            </a:r>
            <a:r>
              <a:rPr lang="en-US" sz="2700" dirty="0" err="1">
                <a:solidFill>
                  <a:schemeClr val="tx1"/>
                </a:solidFill>
                <a:latin typeface="Times New Roman" pitchFamily="18" charset="0"/>
                <a:cs typeface="Times New Roman" pitchFamily="18" charset="0"/>
              </a:rPr>
              <a:t>arabs</a:t>
            </a:r>
            <a:r>
              <a:rPr lang="en-US" sz="2700" dirty="0">
                <a:solidFill>
                  <a:schemeClr val="tx1"/>
                </a:solidFill>
                <a:latin typeface="Times New Roman" pitchFamily="18" charset="0"/>
                <a:cs typeface="Times New Roman" pitchFamily="18" charset="0"/>
              </a:rPr>
              <a:t> were reciting Holy Quran with the wrong </a:t>
            </a:r>
            <a:r>
              <a:rPr lang="en-US" sz="2700" dirty="0" err="1">
                <a:solidFill>
                  <a:schemeClr val="tx1"/>
                </a:solidFill>
                <a:latin typeface="Times New Roman" pitchFamily="18" charset="0"/>
                <a:cs typeface="Times New Roman" pitchFamily="18" charset="0"/>
              </a:rPr>
              <a:t>pronounciation</a:t>
            </a:r>
            <a:r>
              <a:rPr lang="en-US" sz="2700" dirty="0">
                <a:solidFill>
                  <a:schemeClr val="tx1"/>
                </a:solidFill>
                <a:latin typeface="Times New Roman" pitchFamily="18" charset="0"/>
                <a:cs typeface="Times New Roman" pitchFamily="18" charset="0"/>
              </a:rPr>
              <a:t>. Therefore, during the period of </a:t>
            </a:r>
            <a:r>
              <a:rPr lang="en-US" sz="2700" dirty="0" err="1">
                <a:solidFill>
                  <a:schemeClr val="tx1"/>
                </a:solidFill>
                <a:latin typeface="Times New Roman" pitchFamily="18" charset="0"/>
                <a:cs typeface="Times New Roman" pitchFamily="18" charset="0"/>
              </a:rPr>
              <a:t>Hazrat</a:t>
            </a:r>
            <a:r>
              <a:rPr lang="en-US" sz="2700" dirty="0">
                <a:solidFill>
                  <a:schemeClr val="tx1"/>
                </a:solidFill>
                <a:latin typeface="Times New Roman" pitchFamily="18" charset="0"/>
                <a:cs typeface="Times New Roman" pitchFamily="18" charset="0"/>
              </a:rPr>
              <a:t> Usman (R.A) ,Quran was again compiled on one </a:t>
            </a:r>
            <a:r>
              <a:rPr lang="en-US" sz="2700" dirty="0" err="1">
                <a:solidFill>
                  <a:schemeClr val="tx1"/>
                </a:solidFill>
                <a:latin typeface="Times New Roman" pitchFamily="18" charset="0"/>
                <a:cs typeface="Times New Roman" pitchFamily="18" charset="0"/>
              </a:rPr>
              <a:t>qirat</a:t>
            </a:r>
            <a:r>
              <a:rPr lang="en-US" sz="2700" dirty="0">
                <a:solidFill>
                  <a:schemeClr val="tx1"/>
                </a:solidFill>
                <a:latin typeface="Times New Roman" pitchFamily="18" charset="0"/>
                <a:cs typeface="Times New Roman" pitchFamily="18" charset="0"/>
              </a:rPr>
              <a:t> of </a:t>
            </a:r>
            <a:r>
              <a:rPr lang="en-US" sz="2700" dirty="0" err="1">
                <a:solidFill>
                  <a:schemeClr val="tx1"/>
                </a:solidFill>
                <a:latin typeface="Times New Roman" pitchFamily="18" charset="0"/>
                <a:cs typeface="Times New Roman" pitchFamily="18" charset="0"/>
              </a:rPr>
              <a:t>quraish</a:t>
            </a:r>
            <a:r>
              <a:rPr lang="en-US" sz="2700" dirty="0">
                <a:solidFill>
                  <a:schemeClr val="tx1"/>
                </a:solidFill>
                <a:latin typeface="Times New Roman" pitchFamily="18" charset="0"/>
                <a:cs typeface="Times New Roman" pitchFamily="18" charset="0"/>
              </a:rPr>
              <a:t> for the recitation of every Muslim.</a:t>
            </a:r>
            <a:br>
              <a:rPr lang="en-US" sz="2700" dirty="0">
                <a:solidFill>
                  <a:schemeClr val="tx1"/>
                </a:solidFill>
                <a:latin typeface="Times New Roman" pitchFamily="18" charset="0"/>
                <a:cs typeface="Times New Roman" pitchFamily="18" charset="0"/>
              </a:rPr>
            </a:br>
            <a:endParaRPr lang="en-US" sz="2700" dirty="0">
              <a:solidFill>
                <a:schemeClr val="tx1"/>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936</TotalTime>
  <Words>659</Words>
  <Application>Microsoft Office PowerPoint</Application>
  <PresentationFormat>On-screen Show (4:3)</PresentationFormat>
  <Paragraphs>62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Gill Sans MT</vt:lpstr>
      <vt:lpstr>Majalla UI</vt:lpstr>
      <vt:lpstr>Times New Roman</vt:lpstr>
      <vt:lpstr>Verdana</vt:lpstr>
      <vt:lpstr>Wingdings</vt:lpstr>
      <vt:lpstr>Wingdings 2</vt:lpstr>
      <vt:lpstr>Solstice</vt:lpstr>
      <vt:lpstr>PowerPoint Presentation</vt:lpstr>
      <vt:lpstr> Wahy (Revelation)</vt:lpstr>
      <vt:lpstr>PowerPoint Presentation</vt:lpstr>
      <vt:lpstr>PowerPoint Presentation</vt:lpstr>
      <vt:lpstr>PowerPoint Presentation</vt:lpstr>
      <vt:lpstr>PowerPoint Presentation</vt:lpstr>
      <vt:lpstr>PowerPoint Presentation</vt:lpstr>
      <vt:lpstr>    Compilation of Holy Quran  After the death of Holy prophet (SAW) the first khalifah, Hazrat Abu Bakar (R.A) sent an expedition against of a false prophet Musailima. In the battle of yamama ,  70 memorizer of Holy Quran martyred. Hazrat Umer (R.A) advised Hazrat Abu Bakar for the compilation of Holy Quran. A meeting was called by Hazrat Abu Bakar for the consultation. It was decided mutually by all Sahaba-Ikram that the compilation of Holy Quran in the shape of a book is necessary.</vt:lpstr>
      <vt:lpstr> Hazrat Zaid bin Sabit was appointed as the leader of a committee for the compilation of Holy Quran. Holy Quran was compiled first time in the shape of a book during the period of Hazrat Abu Bakar Siddique(R.A). Again a dispute arose during the period of Hazrat Usman when the non-arabs were reciting Holy Quran with the wrong pronounciation. Therefore, during the period of Hazrat Usman (R.A) ,Quran was again compiled on one qirat of quraish for the recitation of every Muslim. </vt:lpstr>
      <vt:lpstr> SURAH’S OF HOLY QURAN:  There are 114 Surah’s in Holy Quran.Some Surah’s of Holy Quran are Makki and some are Madni.  87 Makki surah’s and 27 surah’s are Madni. 90  Makki Surah’s and 24 Madni Surah’s. 93 Makki Surah’s and 21 Surah’s are Madni.  Madni Surah’s are longer Surah’s and Makki Surah’s are short Surah’s. Makki Surah’s are regarding iman and faith and akhira e.g sura NABA,MUDDASIR,NAZIAAT etc. Madni Surah’s are regarding rules and regulation.ALNISA, AL TAUBA etc.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omer</cp:lastModifiedBy>
  <cp:revision>33</cp:revision>
  <dcterms:created xsi:type="dcterms:W3CDTF">2017-07-13T09:10:32Z</dcterms:created>
  <dcterms:modified xsi:type="dcterms:W3CDTF">2017-09-11T04:41:05Z</dcterms:modified>
</cp:coreProperties>
</file>