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8" r:id="rId2"/>
    <p:sldId id="275" r:id="rId3"/>
    <p:sldId id="283" r:id="rId4"/>
    <p:sldId id="274" r:id="rId5"/>
    <p:sldId id="282" r:id="rId6"/>
    <p:sldId id="288" r:id="rId7"/>
    <p:sldId id="276" r:id="rId8"/>
    <p:sldId id="285" r:id="rId9"/>
    <p:sldId id="277" r:id="rId10"/>
    <p:sldId id="278" r:id="rId11"/>
    <p:sldId id="286" r:id="rId12"/>
    <p:sldId id="279" r:id="rId13"/>
    <p:sldId id="284" r:id="rId14"/>
    <p:sldId id="280" r:id="rId15"/>
    <p:sldId id="287" r:id="rId16"/>
    <p:sldId id="28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4EE797-1874-4AF6-A73D-7C15C6582A86}" type="datetimeFigureOut">
              <a:rPr lang="en-US" smtClean="0"/>
              <a:pPr/>
              <a:t>2/26/2018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A51DB7-DA82-4089-BB85-196363462633}" type="slidenum">
              <a:rPr lang="en-US" smtClean="0"/>
              <a:pPr/>
              <a:t>‹#›</a:t>
            </a:fld>
            <a:endParaRPr lang="en-US"/>
          </a:p>
        </p:txBody>
      </p:sp>
    </p:spTree>
    <p:extLst>
      <p:ext uri="{BB962C8B-B14F-4D97-AF65-F5344CB8AC3E}">
        <p14:creationId xmlns:p14="http://schemas.microsoft.com/office/powerpoint/2010/main" val="166242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1DB7-DA82-4089-BB85-196363462633}" type="slidenum">
              <a:rPr lang="en-US" smtClean="0"/>
              <a:pPr/>
              <a:t>1</a:t>
            </a:fld>
            <a:endParaRPr lang="en-US"/>
          </a:p>
        </p:txBody>
      </p:sp>
    </p:spTree>
    <p:extLst>
      <p:ext uri="{BB962C8B-B14F-4D97-AF65-F5344CB8AC3E}">
        <p14:creationId xmlns:p14="http://schemas.microsoft.com/office/powerpoint/2010/main" val="170069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A51DB7-DA82-4089-BB85-196363462633}" type="slidenum">
              <a:rPr lang="en-US" smtClean="0"/>
              <a:pPr/>
              <a:t>13</a:t>
            </a:fld>
            <a:endParaRPr lang="en-US"/>
          </a:p>
        </p:txBody>
      </p:sp>
    </p:spTree>
    <p:extLst>
      <p:ext uri="{BB962C8B-B14F-4D97-AF65-F5344CB8AC3E}">
        <p14:creationId xmlns:p14="http://schemas.microsoft.com/office/powerpoint/2010/main" val="186345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CAD5DF-9EB4-4D99-8808-8056B2D548C5}"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74866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CAD5DF-9EB4-4D99-8808-8056B2D548C5}"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312761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CAD5DF-9EB4-4D99-8808-8056B2D548C5}"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3938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CAD5DF-9EB4-4D99-8808-8056B2D548C5}"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2906957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CAD5DF-9EB4-4D99-8808-8056B2D548C5}"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0522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CAD5DF-9EB4-4D99-8808-8056B2D548C5}"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1769795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AD5DF-9EB4-4D99-8808-8056B2D548C5}"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4212841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AD5DF-9EB4-4D99-8808-8056B2D548C5}"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1746915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AD5DF-9EB4-4D99-8808-8056B2D548C5}"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495742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CAD5DF-9EB4-4D99-8808-8056B2D548C5}" type="datetimeFigureOut">
              <a:rPr lang="en-US" smtClean="0"/>
              <a:pPr/>
              <a:t>2/26/2018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3157376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CAD5DF-9EB4-4D99-8808-8056B2D548C5}"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2172920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CAD5DF-9EB4-4D99-8808-8056B2D548C5}" type="datetimeFigureOut">
              <a:rPr lang="en-US" smtClean="0"/>
              <a:pPr/>
              <a:t>2/26/2018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3201109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CAD5DF-9EB4-4D99-8808-8056B2D548C5}" type="datetimeFigureOut">
              <a:rPr lang="en-US" smtClean="0"/>
              <a:pPr/>
              <a:t>2/26/2018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3360022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AD5DF-9EB4-4D99-8808-8056B2D548C5}" type="datetimeFigureOut">
              <a:rPr lang="en-US" smtClean="0"/>
              <a:pPr/>
              <a:t>2/26/2018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2613964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6CAD5DF-9EB4-4D99-8808-8056B2D548C5}"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2402902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CAD5DF-9EB4-4D99-8808-8056B2D548C5}" type="datetimeFigureOut">
              <a:rPr lang="en-US" smtClean="0"/>
              <a:pPr/>
              <a:t>2/26/2018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9EAFF-7CE2-4C2D-9C07-2F12725026B5}" type="slidenum">
              <a:rPr lang="en-US" smtClean="0"/>
              <a:pPr/>
              <a:t>‹#›</a:t>
            </a:fld>
            <a:endParaRPr lang="en-US"/>
          </a:p>
        </p:txBody>
      </p:sp>
    </p:spTree>
    <p:extLst>
      <p:ext uri="{BB962C8B-B14F-4D97-AF65-F5344CB8AC3E}">
        <p14:creationId xmlns:p14="http://schemas.microsoft.com/office/powerpoint/2010/main" val="1900281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CAD5DF-9EB4-4D99-8808-8056B2D548C5}" type="datetimeFigureOut">
              <a:rPr lang="en-US" smtClean="0"/>
              <a:pPr/>
              <a:t>2/26/2018</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689EAFF-7CE2-4C2D-9C07-2F12725026B5}" type="slidenum">
              <a:rPr lang="en-US" smtClean="0"/>
              <a:pPr/>
              <a:t>‹#›</a:t>
            </a:fld>
            <a:endParaRPr lang="en-US"/>
          </a:p>
        </p:txBody>
      </p:sp>
    </p:spTree>
    <p:extLst>
      <p:ext uri="{BB962C8B-B14F-4D97-AF65-F5344CB8AC3E}">
        <p14:creationId xmlns:p14="http://schemas.microsoft.com/office/powerpoint/2010/main" val="33155350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iqrasense.com/quran-surahs/surah-an-nisaa-chapter-4-from-quran-surah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www.iqrasense.com/about-islam/surah-al-anaam-chapter-6-from-quran-surah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iqrasense.com/quran-surahs/surah-al-mutaffifin-chapter-83-from-quran-arabic-english-translation.html" TargetMode="External"/><Relationship Id="rId2" Type="http://schemas.openxmlformats.org/officeDocument/2006/relationships/hyperlink" Target="http://www.iqrasense.com/quran-surahs/surah-al-qiyamah-chapter-75-from-quran-arabic-english-translation.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iqrasense.com/quran-surahs/surah-al-kauthar-chapter-108-from-quran-arabic-english-translatio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endParaRPr lang="en-US" sz="4300" b="1" dirty="0">
              <a:latin typeface="Times New Roman" pitchFamily="18" charset="0"/>
              <a:cs typeface="Times New Roman" pitchFamily="18" charset="0"/>
            </a:endParaRPr>
          </a:p>
          <a:p>
            <a:pPr marL="0" indent="0">
              <a:buNone/>
            </a:pPr>
            <a:r>
              <a:rPr lang="en-US" sz="4300" b="1" dirty="0">
                <a:latin typeface="Times New Roman" pitchFamily="18" charset="0"/>
                <a:cs typeface="Times New Roman" pitchFamily="18" charset="0"/>
              </a:rPr>
              <a:t>02. </a:t>
            </a:r>
            <a:r>
              <a:rPr lang="en-US" sz="3600" b="1" dirty="0">
                <a:latin typeface="Times New Roman" pitchFamily="18" charset="0"/>
                <a:cs typeface="Times New Roman" pitchFamily="18" charset="0"/>
              </a:rPr>
              <a:t>Introduction to Quran</a:t>
            </a:r>
          </a:p>
          <a:p>
            <a:pPr marL="0" indent="0">
              <a:buNone/>
            </a:pPr>
            <a:endParaRPr lang="en-US" sz="3600" b="1" dirty="0">
              <a:latin typeface="Times New Roman" pitchFamily="18" charset="0"/>
              <a:cs typeface="Times New Roman" pitchFamily="18" charset="0"/>
            </a:endParaRPr>
          </a:p>
          <a:p>
            <a:pPr marL="0" indent="0" algn="ctr">
              <a:buNone/>
            </a:pPr>
            <a:r>
              <a:rPr lang="en-US" sz="3600" b="1" dirty="0">
                <a:latin typeface="Times New Roman" pitchFamily="18" charset="0"/>
                <a:cs typeface="Times New Roman" pitchFamily="18" charset="0"/>
              </a:rPr>
              <a:t>(</a:t>
            </a:r>
            <a:r>
              <a:rPr lang="en-US" sz="3600" b="1" u="sng" dirty="0" err="1">
                <a:latin typeface="Times New Roman" pitchFamily="18" charset="0"/>
                <a:cs typeface="Times New Roman" pitchFamily="18" charset="0"/>
              </a:rPr>
              <a:t>Uloom</a:t>
            </a:r>
            <a:r>
              <a:rPr lang="en-US" sz="3600" b="1" u="sng" dirty="0">
                <a:latin typeface="Times New Roman" pitchFamily="18" charset="0"/>
                <a:cs typeface="Times New Roman" pitchFamily="18" charset="0"/>
              </a:rPr>
              <a:t>-</a:t>
            </a:r>
            <a:r>
              <a:rPr lang="en-US" sz="3600" b="1" u="sng" dirty="0" err="1">
                <a:latin typeface="Times New Roman" pitchFamily="18" charset="0"/>
                <a:cs typeface="Times New Roman" pitchFamily="18" charset="0"/>
              </a:rPr>
              <a:t>ul</a:t>
            </a:r>
            <a:r>
              <a:rPr lang="en-US" sz="3600" b="1" u="sng" dirty="0">
                <a:latin typeface="Times New Roman" pitchFamily="18" charset="0"/>
                <a:cs typeface="Times New Roman" pitchFamily="18" charset="0"/>
              </a:rPr>
              <a:t>-Quran</a:t>
            </a:r>
            <a:r>
              <a:rPr lang="en-US" sz="3600" b="1" dirty="0">
                <a:latin typeface="Times New Roman" pitchFamily="18" charset="0"/>
                <a:cs typeface="Times New Roman" pitchFamily="18" charset="0"/>
              </a:rPr>
              <a:t>)</a:t>
            </a:r>
            <a:endParaRPr lang="en-US" sz="6000" b="1" dirty="0">
              <a:latin typeface="Times New Roman" pitchFamily="18" charset="0"/>
              <a:cs typeface="Times New Roman" pitchFamily="18" charset="0"/>
            </a:endParaRPr>
          </a:p>
          <a:p>
            <a:pPr marL="82296" indent="0" algn="ctr">
              <a:buNone/>
            </a:pPr>
            <a:endParaRPr lang="en-US" sz="6000" b="1" dirty="0">
              <a:latin typeface="Times New Roman" pitchFamily="18" charset="0"/>
              <a:cs typeface="Times New Roman" pitchFamily="18" charset="0"/>
            </a:endParaRPr>
          </a:p>
          <a:p>
            <a:pPr marL="82296" indent="0">
              <a:buNone/>
            </a:pPr>
            <a:endParaRPr lang="en-US" b="1" dirty="0">
              <a:latin typeface="Times New Roman" pitchFamily="18" charset="0"/>
              <a:cs typeface="Times New Roman" pitchFamily="18" charset="0"/>
            </a:endParaRPr>
          </a:p>
          <a:p>
            <a:pPr marL="82296" indent="0" algn="ctr">
              <a:buNone/>
            </a:pPr>
            <a:r>
              <a:rPr lang="en-US" b="1" dirty="0">
                <a:latin typeface="Times New Roman" pitchFamily="18" charset="0"/>
                <a:cs typeface="Times New Roman" pitchFamily="18" charset="0"/>
              </a:rPr>
              <a:t>Course Instructor</a:t>
            </a:r>
          </a:p>
          <a:p>
            <a:pPr marL="82296" indent="0" algn="ctr">
              <a:buNone/>
            </a:pPr>
            <a:r>
              <a:rPr lang="en-US" b="1" dirty="0">
                <a:latin typeface="Times New Roman" pitchFamily="18" charset="0"/>
                <a:cs typeface="Times New Roman" pitchFamily="18" charset="0"/>
              </a:rPr>
              <a:t>Islamic Studies:</a:t>
            </a:r>
          </a:p>
          <a:p>
            <a:pPr marL="82296" indent="0" algn="ctr">
              <a:buNone/>
            </a:pPr>
            <a:r>
              <a:rPr lang="en-US" sz="4400" b="1" dirty="0">
                <a:latin typeface="Times New Roman" pitchFamily="18" charset="0"/>
                <a:cs typeface="Times New Roman" pitchFamily="18" charset="0"/>
              </a:rPr>
              <a:t>Mufti Omer Rafique</a:t>
            </a:r>
          </a:p>
        </p:txBody>
      </p:sp>
      <p:pic>
        <p:nvPicPr>
          <p:cNvPr id="5" name="Picture 4" descr="http://www.bahria.edu.pk/wp-content/uploads/logo1.png"/>
          <p:cNvPicPr/>
          <p:nvPr/>
        </p:nvPicPr>
        <p:blipFill>
          <a:blip r:embed="rId3" cstate="print"/>
          <a:srcRect/>
          <a:stretch>
            <a:fillRect/>
          </a:stretch>
        </p:blipFill>
        <p:spPr bwMode="auto">
          <a:xfrm>
            <a:off x="2057400" y="381000"/>
            <a:ext cx="4800600" cy="1066800"/>
          </a:xfrm>
          <a:prstGeom prst="rect">
            <a:avLst/>
          </a:prstGeom>
          <a:noFill/>
          <a:ln w="9525">
            <a:noFill/>
            <a:miter lim="800000"/>
            <a:headEnd/>
            <a:tailEnd/>
          </a:ln>
        </p:spPr>
      </p:pic>
    </p:spTree>
    <p:extLst>
      <p:ext uri="{BB962C8B-B14F-4D97-AF65-F5344CB8AC3E}">
        <p14:creationId xmlns:p14="http://schemas.microsoft.com/office/powerpoint/2010/main" val="296915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schemeClr val="tx1"/>
                </a:solidFill>
                <a:latin typeface="Times New Roman" pitchFamily="18" charset="0"/>
                <a:cs typeface="Times New Roman" pitchFamily="18" charset="0"/>
              </a:rPr>
              <a:t>Tafseer</a:t>
            </a:r>
            <a:r>
              <a:rPr lang="en-US" b="1" dirty="0">
                <a:solidFill>
                  <a:schemeClr val="tx1"/>
                </a:solidFill>
                <a:latin typeface="Times New Roman" pitchFamily="18" charset="0"/>
                <a:cs typeface="Times New Roman" pitchFamily="18" charset="0"/>
              </a:rPr>
              <a:t> of Quran by </a:t>
            </a:r>
            <a:r>
              <a:rPr lang="en-US" b="1" dirty="0" err="1">
                <a:solidFill>
                  <a:schemeClr val="tx1"/>
                </a:solidFill>
                <a:latin typeface="Times New Roman" pitchFamily="18" charset="0"/>
                <a:cs typeface="Times New Roman" pitchFamily="18" charset="0"/>
              </a:rPr>
              <a:t>Aasaar</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435608" y="1219200"/>
            <a:ext cx="7498080" cy="5638800"/>
          </a:xfrm>
        </p:spPr>
        <p:txBody>
          <a:bodyPr>
            <a:noAutofit/>
          </a:bodyPr>
          <a:lstStyle/>
          <a:p>
            <a:r>
              <a:rPr lang="en-US" sz="2400" dirty="0">
                <a:latin typeface="Times New Roman" pitchFamily="18" charset="0"/>
                <a:cs typeface="Times New Roman" pitchFamily="18" charset="0"/>
              </a:rPr>
              <a:t>Whenever the </a:t>
            </a:r>
            <a:r>
              <a:rPr lang="en-US" sz="2400" dirty="0" err="1">
                <a:latin typeface="Times New Roman" pitchFamily="18" charset="0"/>
                <a:cs typeface="Times New Roman" pitchFamily="18" charset="0"/>
              </a:rPr>
              <a:t>sahaabah</a:t>
            </a:r>
            <a:r>
              <a:rPr lang="en-US" sz="2400" dirty="0">
                <a:latin typeface="Times New Roman" pitchFamily="18" charset="0"/>
                <a:cs typeface="Times New Roman" pitchFamily="18" charset="0"/>
              </a:rPr>
              <a:t> could not find the </a:t>
            </a:r>
            <a:r>
              <a:rPr lang="en-US" sz="2400" dirty="0" err="1">
                <a:latin typeface="Times New Roman" pitchFamily="18" charset="0"/>
                <a:cs typeface="Times New Roman" pitchFamily="18" charset="0"/>
              </a:rPr>
              <a:t>tafseer</a:t>
            </a:r>
            <a:r>
              <a:rPr lang="en-US" sz="2400" dirty="0">
                <a:latin typeface="Times New Roman" pitchFamily="18" charset="0"/>
                <a:cs typeface="Times New Roman" pitchFamily="18" charset="0"/>
              </a:rPr>
              <a:t> of a passage in the Quran itself or in the Sunnah, they would use their own reasoning based on their knowledge of the contexts of the verses and the intricacies of the Arabic language in which the Quran was revealed. </a:t>
            </a:r>
          </a:p>
          <a:p>
            <a:r>
              <a:rPr lang="en-US" sz="2400" dirty="0">
                <a:latin typeface="Times New Roman" pitchFamily="18" charset="0"/>
                <a:cs typeface="Times New Roman" pitchFamily="18" charset="0"/>
              </a:rPr>
              <a:t>Consequently, one of the greatest commentators of the Quran, Ibn </a:t>
            </a:r>
            <a:r>
              <a:rPr lang="en-US" sz="2400" dirty="0" err="1">
                <a:latin typeface="Times New Roman" pitchFamily="18" charset="0"/>
                <a:cs typeface="Times New Roman" pitchFamily="18" charset="0"/>
              </a:rPr>
              <a:t>Kaseer</a:t>
            </a:r>
            <a:r>
              <a:rPr lang="en-US" sz="2400" dirty="0">
                <a:latin typeface="Times New Roman" pitchFamily="18" charset="0"/>
                <a:cs typeface="Times New Roman" pitchFamily="18" charset="0"/>
              </a:rPr>
              <a:t>, wrote in the preface of his </a:t>
            </a:r>
            <a:r>
              <a:rPr lang="en-US" sz="2400" dirty="0" err="1">
                <a:latin typeface="Times New Roman" pitchFamily="18" charset="0"/>
                <a:cs typeface="Times New Roman" pitchFamily="18" charset="0"/>
              </a:rPr>
              <a:t>tafseer</a:t>
            </a:r>
            <a:r>
              <a:rPr lang="en-US" sz="2400" dirty="0">
                <a:latin typeface="Times New Roman" pitchFamily="18" charset="0"/>
                <a:cs typeface="Times New Roman" pitchFamily="18" charset="0"/>
              </a:rPr>
              <a:t>, “If we are unable to find a suitable </a:t>
            </a:r>
            <a:r>
              <a:rPr lang="en-US" sz="2400" dirty="0" err="1">
                <a:latin typeface="Times New Roman" pitchFamily="18" charset="0"/>
                <a:cs typeface="Times New Roman" pitchFamily="18" charset="0"/>
              </a:rPr>
              <a:t>tafseer</a:t>
            </a:r>
            <a:r>
              <a:rPr lang="en-US" sz="2400" dirty="0">
                <a:latin typeface="Times New Roman" pitchFamily="18" charset="0"/>
                <a:cs typeface="Times New Roman" pitchFamily="18" charset="0"/>
              </a:rPr>
              <a:t> in the Quran or in the Sunnah, we go to the opinions of the </a:t>
            </a:r>
            <a:r>
              <a:rPr lang="en-US" sz="2400" dirty="0" err="1">
                <a:latin typeface="Times New Roman" pitchFamily="18" charset="0"/>
                <a:cs typeface="Times New Roman" pitchFamily="18" charset="0"/>
              </a:rPr>
              <a:t>sahaabah</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These opinions are not merely their thoughts but the base of these is also listened from the </a:t>
            </a:r>
            <a:r>
              <a:rPr lang="en-US" sz="2400" dirty="0" err="1">
                <a:latin typeface="Times New Roman" pitchFamily="18" charset="0"/>
                <a:cs typeface="Times New Roman" pitchFamily="18" charset="0"/>
              </a:rPr>
              <a:t>ProphetSAW</a:t>
            </a:r>
            <a:r>
              <a:rPr lang="en-US" sz="2400" dirty="0">
                <a:latin typeface="Times New Roman" pitchFamily="18" charset="0"/>
                <a:cs typeface="Times New Roman" pitchFamily="18"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700" dirty="0">
                <a:latin typeface="Times New Roman" pitchFamily="18" charset="0"/>
                <a:cs typeface="Times New Roman" pitchFamily="18" charset="0"/>
              </a:rPr>
              <a:t>For verily, they knew the Quran better than anyone else due to their knowledge of the circumstances of its revelation, their complete and accurate understanding of it, and their righteous deeds.” These explanations of the </a:t>
            </a:r>
            <a:r>
              <a:rPr lang="en-US" sz="2700" dirty="0" err="1">
                <a:latin typeface="Times New Roman" pitchFamily="18" charset="0"/>
                <a:cs typeface="Times New Roman" pitchFamily="18" charset="0"/>
              </a:rPr>
              <a:t>sahaabah</a:t>
            </a:r>
            <a:r>
              <a:rPr lang="en-US" sz="2700" dirty="0">
                <a:latin typeface="Times New Roman" pitchFamily="18" charset="0"/>
                <a:cs typeface="Times New Roman" pitchFamily="18" charset="0"/>
              </a:rPr>
              <a:t> are known as </a:t>
            </a:r>
            <a:r>
              <a:rPr lang="en-US" sz="2700" dirty="0" err="1">
                <a:latin typeface="Times New Roman" pitchFamily="18" charset="0"/>
                <a:cs typeface="Times New Roman" pitchFamily="18" charset="0"/>
              </a:rPr>
              <a:t>tafseer</a:t>
            </a:r>
            <a:r>
              <a:rPr lang="en-US" sz="2700" dirty="0">
                <a:latin typeface="Times New Roman" pitchFamily="18" charset="0"/>
                <a:cs typeface="Times New Roman" pitchFamily="18" charset="0"/>
              </a:rPr>
              <a:t> by </a:t>
            </a:r>
            <a:r>
              <a:rPr lang="en-US" sz="2700" dirty="0" err="1">
                <a:latin typeface="Times New Roman" pitchFamily="18" charset="0"/>
                <a:cs typeface="Times New Roman" pitchFamily="18" charset="0"/>
              </a:rPr>
              <a:t>aasaar</a:t>
            </a:r>
            <a:r>
              <a:rPr lang="en-US" sz="2700" dirty="0">
                <a:latin typeface="Times New Roman" pitchFamily="18" charset="0"/>
                <a:cs typeface="Times New Roman" pitchFamily="18" charset="0"/>
              </a:rPr>
              <a:t> (the sayings of the </a:t>
            </a:r>
            <a:r>
              <a:rPr lang="en-US" sz="2700" dirty="0" err="1">
                <a:latin typeface="Times New Roman" pitchFamily="18" charset="0"/>
                <a:cs typeface="Times New Roman" pitchFamily="18" charset="0"/>
              </a:rPr>
              <a:t>sahaabah</a:t>
            </a:r>
            <a:r>
              <a:rPr lang="en-US" sz="2700" dirty="0">
                <a:latin typeface="Times New Roman" pitchFamily="18" charset="0"/>
                <a:cs typeface="Times New Roman" pitchFamily="18" charset="0"/>
              </a:rPr>
              <a:t>).</a:t>
            </a:r>
          </a:p>
          <a:p>
            <a:endParaRPr lang="en-US" sz="2700" dirty="0"/>
          </a:p>
        </p:txBody>
      </p:sp>
    </p:spTree>
    <p:extLst>
      <p:ext uri="{BB962C8B-B14F-4D97-AF65-F5344CB8AC3E}">
        <p14:creationId xmlns:p14="http://schemas.microsoft.com/office/powerpoint/2010/main" val="178575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schemeClr val="tx1"/>
                </a:solidFill>
                <a:latin typeface="Times New Roman" pitchFamily="18" charset="0"/>
                <a:cs typeface="Times New Roman" pitchFamily="18" charset="0"/>
              </a:rPr>
              <a:t>Tafseer</a:t>
            </a:r>
            <a:r>
              <a:rPr lang="en-US" b="1" dirty="0">
                <a:solidFill>
                  <a:schemeClr val="tx1"/>
                </a:solidFill>
                <a:latin typeface="Times New Roman" pitchFamily="18" charset="0"/>
                <a:cs typeface="Times New Roman" pitchFamily="18" charset="0"/>
              </a:rPr>
              <a:t> of Quran by Language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14400" y="1447800"/>
            <a:ext cx="8229600" cy="5257800"/>
          </a:xfrm>
        </p:spPr>
        <p:txBody>
          <a:bodyPr>
            <a:normAutofit/>
          </a:bodyPr>
          <a:lstStyle/>
          <a:p>
            <a:r>
              <a:rPr lang="en-US" dirty="0">
                <a:latin typeface="Times New Roman" pitchFamily="18" charset="0"/>
                <a:cs typeface="Times New Roman" pitchFamily="18" charset="0"/>
              </a:rPr>
              <a:t>As time passed after the death of the prophet (s) and after the era of </a:t>
            </a:r>
            <a:r>
              <a:rPr lang="en-US" dirty="0" err="1">
                <a:latin typeface="Times New Roman" pitchFamily="18" charset="0"/>
                <a:cs typeface="Times New Roman" pitchFamily="18" charset="0"/>
              </a:rPr>
              <a:t>sahaba</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tabieen</a:t>
            </a:r>
            <a:r>
              <a:rPr lang="en-US" dirty="0">
                <a:latin typeface="Times New Roman" pitchFamily="18" charset="0"/>
                <a:cs typeface="Times New Roman" pitchFamily="18" charset="0"/>
              </a:rPr>
              <a:t>, the Arabic language started to get diluted with foreign words and a lot of vocabulary started to lose its meaning. This necessitated compilation of dictionaries to explain the literal and grammatical meanings of Quran. This natural change in language also created some difference of opinions. We see on such example in the following verse:</a:t>
            </a:r>
          </a:p>
          <a:p>
            <a:pPr algn="r"/>
            <a:r>
              <a:rPr lang="ar-SA" dirty="0">
                <a:latin typeface="Times New Roman" pitchFamily="18" charset="0"/>
                <a:cs typeface="Times New Roman" pitchFamily="18" charset="0"/>
              </a:rPr>
              <a:t>يَٰٓأَيُّهَا ٱلَّذِينَ ءَامَنُوٓاْ إِذَا قُمۡتُمۡ إِلَى ٱلصَّلَوٰةِ فَٱغۡسِلُواْ وُجُوهَكُمۡ وَأَيۡدِيَكُمۡ إِلَى ٱلۡمَرَافِقِ وَٱمۡسَحُواْ بِرُءُوسِكُمۡ وَأَرۡجُلَكُمۡ إِلَى ٱلۡكَعۡبَيۡنِۚ وَإِن كُنتُمۡ جُنُبٗا فَٱطَّهَّرُواْۚ وَإِن كُنتُم مَّرۡضَىٰٓ أَوۡ عَلَىٰ سَفَرٍ أَوۡ جَآءَ أَحَدٞ مِّنكُم مِّنَ ٱلۡغَآئِطِ أَوۡ لَٰمَسۡتُمُ ٱلنِّسَآءَ فَلَمۡ تَجِدُواْ مَآءٗ فَتَيَمَّمُواْ صَعِيدٗا طَيِّبٗا فَٱمۡسَحُواْ بِوُجُوهِكُمۡ وَأَيۡدِيكُم مِّنۡهُۚ مَا يُرِيدُ ٱللَّهُ لِيَجۡعَلَ عَلَيۡكُم مِّنۡ حَرَجٖ وَلَٰكِن يُرِيدُ لِيُطَهِّرَكُمۡ وَلِيُتِمَّ نِعۡمَتَهُۥ عَلَيۡكُمۡ لَعَلَّكُمۡ تَشۡكُرُونَ </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143000"/>
            <a:ext cx="7498080" cy="5105400"/>
          </a:xfrm>
        </p:spPr>
        <p:txBody>
          <a:bodyPr>
            <a:normAutofit fontScale="92500" lnSpcReduction="10000"/>
          </a:bodyPr>
          <a:lstStyle/>
          <a:p>
            <a:r>
              <a:rPr lang="en-US" sz="2800" i="1" dirty="0">
                <a:latin typeface="Times New Roman" pitchFamily="18" charset="0"/>
                <a:cs typeface="Times New Roman" pitchFamily="18" charset="0"/>
              </a:rPr>
              <a:t>“…or you have been in contact with women and you find no water, perform Tayammum with clean earth and rub therewith your faces and hands (Tayammum). Truly, Allah is Ever Oft Pardoning, Oft Forgiving. (Quran, </a:t>
            </a:r>
            <a:r>
              <a:rPr lang="en-US" sz="2800" i="1" dirty="0">
                <a:latin typeface="Times New Roman" pitchFamily="18" charset="0"/>
                <a:cs typeface="Times New Roman" pitchFamily="18" charset="0"/>
                <a:hlinkClick r:id="rId3"/>
              </a:rPr>
              <a:t>Surah An-Nisa</a:t>
            </a:r>
            <a:r>
              <a:rPr lang="en-US" sz="2800" i="1" dirty="0">
                <a:latin typeface="Times New Roman" pitchFamily="18" charset="0"/>
                <a:cs typeface="Times New Roman" pitchFamily="18" charset="0"/>
              </a:rPr>
              <a:t>:43”</a:t>
            </a:r>
            <a:endParaRPr lang="en-US" sz="2800" dirty="0">
              <a:latin typeface="Times New Roman" pitchFamily="18" charset="0"/>
              <a:cs typeface="Times New Roman" pitchFamily="18" charset="0"/>
            </a:endParaRPr>
          </a:p>
          <a:p>
            <a:r>
              <a:rPr lang="en-US" sz="2700" dirty="0">
                <a:latin typeface="Times New Roman" pitchFamily="18" charset="0"/>
                <a:cs typeface="Times New Roman" pitchFamily="18" charset="0"/>
              </a:rPr>
              <a:t>The word “lams” literally means to “touch”.</a:t>
            </a:r>
          </a:p>
          <a:p>
            <a:r>
              <a:rPr lang="en-US" sz="2700" dirty="0" err="1">
                <a:latin typeface="Times New Roman" pitchFamily="18" charset="0"/>
                <a:cs typeface="Times New Roman" pitchFamily="18" charset="0"/>
              </a:rPr>
              <a:t>Imaams</a:t>
            </a:r>
            <a:r>
              <a:rPr lang="en-US" sz="2700" dirty="0">
                <a:latin typeface="Times New Roman" pitchFamily="18" charset="0"/>
                <a:cs typeface="Times New Roman" pitchFamily="18" charset="0"/>
              </a:rPr>
              <a:t> ash-</a:t>
            </a:r>
            <a:r>
              <a:rPr lang="en-US" sz="2700" dirty="0" err="1">
                <a:latin typeface="Times New Roman" pitchFamily="18" charset="0"/>
                <a:cs typeface="Times New Roman" pitchFamily="18" charset="0"/>
              </a:rPr>
              <a:t>Shaafi‘ee</a:t>
            </a:r>
            <a:r>
              <a:rPr lang="en-US" sz="2700" dirty="0">
                <a:latin typeface="Times New Roman" pitchFamily="18" charset="0"/>
                <a:cs typeface="Times New Roman" pitchFamily="18" charset="0"/>
              </a:rPr>
              <a:t> and </a:t>
            </a:r>
            <a:r>
              <a:rPr lang="en-US" sz="2700" dirty="0" err="1">
                <a:latin typeface="Times New Roman" pitchFamily="18" charset="0"/>
                <a:cs typeface="Times New Roman" pitchFamily="18" charset="0"/>
              </a:rPr>
              <a:t>Maalik</a:t>
            </a:r>
            <a:r>
              <a:rPr lang="en-US" sz="2700" dirty="0">
                <a:latin typeface="Times New Roman" pitchFamily="18" charset="0"/>
                <a:cs typeface="Times New Roman" pitchFamily="18" charset="0"/>
              </a:rPr>
              <a:t> held that it meant the touch of the hand, though each </a:t>
            </a:r>
            <a:r>
              <a:rPr lang="en-US" sz="2700" dirty="0" err="1">
                <a:latin typeface="Times New Roman" pitchFamily="18" charset="0"/>
                <a:cs typeface="Times New Roman" pitchFamily="18" charset="0"/>
              </a:rPr>
              <a:t>imaam</a:t>
            </a:r>
            <a:r>
              <a:rPr lang="en-US" sz="2700" dirty="0">
                <a:latin typeface="Times New Roman" pitchFamily="18" charset="0"/>
                <a:cs typeface="Times New Roman" pitchFamily="18" charset="0"/>
              </a:rPr>
              <a:t> added certain stipulations to it. On the other hand, </a:t>
            </a:r>
            <a:r>
              <a:rPr lang="en-US" sz="2700" dirty="0" err="1">
                <a:latin typeface="Times New Roman" pitchFamily="18" charset="0"/>
                <a:cs typeface="Times New Roman" pitchFamily="18" charset="0"/>
              </a:rPr>
              <a:t>Imaam</a:t>
            </a:r>
            <a:r>
              <a:rPr lang="en-US" sz="2700" dirty="0">
                <a:latin typeface="Times New Roman" pitchFamily="18" charset="0"/>
                <a:cs typeface="Times New Roman" pitchFamily="18" charset="0"/>
              </a:rPr>
              <a:t> Abu </a:t>
            </a:r>
            <a:r>
              <a:rPr lang="en-US" sz="2700" dirty="0" err="1">
                <a:latin typeface="Times New Roman" pitchFamily="18" charset="0"/>
                <a:cs typeface="Times New Roman" pitchFamily="18" charset="0"/>
              </a:rPr>
              <a:t>Haneefah</a:t>
            </a:r>
            <a:r>
              <a:rPr lang="en-US" sz="2700" dirty="0">
                <a:latin typeface="Times New Roman" pitchFamily="18" charset="0"/>
                <a:cs typeface="Times New Roman" pitchFamily="18" charset="0"/>
              </a:rPr>
              <a:t> ruled that it referred to sexual relations. However, the Prophet’s wives reported that he at times kissed them before performing </a:t>
            </a:r>
            <a:r>
              <a:rPr lang="en-US" sz="2700" dirty="0" err="1">
                <a:latin typeface="Times New Roman" pitchFamily="18" charset="0"/>
                <a:cs typeface="Times New Roman" pitchFamily="18" charset="0"/>
              </a:rPr>
              <a:t>salaah</a:t>
            </a:r>
            <a:r>
              <a:rPr lang="en-US" sz="2700" dirty="0">
                <a:latin typeface="Times New Roman" pitchFamily="18" charset="0"/>
                <a:cs typeface="Times New Roman" pitchFamily="18" charset="0"/>
              </a:rPr>
              <a:t>, which indicated that touching was not intended by this verse.</a:t>
            </a:r>
          </a:p>
          <a:p>
            <a:endParaRPr lang="en-US" sz="2700" dirty="0"/>
          </a:p>
        </p:txBody>
      </p:sp>
    </p:spTree>
    <p:extLst>
      <p:ext uri="{BB962C8B-B14F-4D97-AF65-F5344CB8AC3E}">
        <p14:creationId xmlns:p14="http://schemas.microsoft.com/office/powerpoint/2010/main" val="1078877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schemeClr val="tx1"/>
                </a:solidFill>
                <a:latin typeface="Times New Roman" pitchFamily="18" charset="0"/>
                <a:cs typeface="Times New Roman" pitchFamily="18" charset="0"/>
              </a:rPr>
              <a:t>Tafseer</a:t>
            </a:r>
            <a:r>
              <a:rPr lang="en-US" b="1" dirty="0">
                <a:solidFill>
                  <a:schemeClr val="tx1"/>
                </a:solidFill>
                <a:latin typeface="Times New Roman" pitchFamily="18" charset="0"/>
                <a:cs typeface="Times New Roman" pitchFamily="18" charset="0"/>
              </a:rPr>
              <a:t> of Quran by Opinion</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Opinions based on a careful study of the first four steps can be considered valid as long as they do not contradict any of those steps. Likewise, the application of obvious meanings of the Quran to existing situations and the formation of conclusions based on their similarities are also allowed, as long as such interpretations do not clash with authentic classical explanations. But, free interpretation based on philosophical, scientific, or sectarian ideas is totally forbidden. The Prophet (r) was reported to have said,</a:t>
            </a:r>
          </a:p>
          <a:p>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“Opinion-based argument about the Quran is </a:t>
            </a:r>
            <a:r>
              <a:rPr lang="en-US" dirty="0" err="1">
                <a:latin typeface="Times New Roman" pitchFamily="18" charset="0"/>
                <a:cs typeface="Times New Roman" pitchFamily="18" charset="0"/>
              </a:rPr>
              <a:t>kufr</a:t>
            </a:r>
            <a:r>
              <a:rPr lang="en-US" dirty="0">
                <a:latin typeface="Times New Roman" pitchFamily="18" charset="0"/>
                <a:cs typeface="Times New Roman" pitchFamily="18" charset="0"/>
              </a:rPr>
              <a:t>.” He repeated it three times, then said, “What you know of it, act upon; and what you are ignorant of, refer it to one who knows.” (Reported by </a:t>
            </a:r>
            <a:r>
              <a:rPr lang="en-US" dirty="0" err="1">
                <a:latin typeface="Times New Roman" pitchFamily="18" charset="0"/>
                <a:cs typeface="Times New Roman" pitchFamily="18" charset="0"/>
              </a:rPr>
              <a:t>Aboo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Hurayrah</a:t>
            </a:r>
            <a:r>
              <a:rPr lang="en-US" dirty="0">
                <a:latin typeface="Times New Roman" pitchFamily="18" charset="0"/>
                <a:cs typeface="Times New Roman" pitchFamily="18" charset="0"/>
              </a:rPr>
              <a:t> and collected by Ahmad, </a:t>
            </a:r>
            <a:r>
              <a:rPr lang="en-US" dirty="0" err="1">
                <a:latin typeface="Times New Roman" pitchFamily="18" charset="0"/>
                <a:cs typeface="Times New Roman" pitchFamily="18" charset="0"/>
              </a:rPr>
              <a:t>Ibn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Jareer</a:t>
            </a:r>
            <a:r>
              <a:rPr lang="en-US" dirty="0">
                <a:latin typeface="Times New Roman" pitchFamily="18" charset="0"/>
                <a:cs typeface="Times New Roman" pitchFamily="18" charset="0"/>
              </a:rPr>
              <a:t> in his </a:t>
            </a:r>
            <a:r>
              <a:rPr lang="en-US" dirty="0" err="1">
                <a:latin typeface="Times New Roman" pitchFamily="18" charset="0"/>
                <a:cs typeface="Times New Roman" pitchFamily="18" charset="0"/>
              </a:rPr>
              <a:t>Tafseer</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Aboo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Ya‘laa</a:t>
            </a:r>
            <a:r>
              <a:rPr lang="en-US" dirty="0">
                <a:latin typeface="Times New Roman" pitchFamily="18" charset="0"/>
                <a:cs typeface="Times New Roman" pitchFamily="18" charset="0"/>
              </a:rPr>
              <a:t>. Authenticated by al-</a:t>
            </a:r>
            <a:r>
              <a:rPr lang="en-US" dirty="0" err="1">
                <a:latin typeface="Times New Roman" pitchFamily="18" charset="0"/>
                <a:cs typeface="Times New Roman" pitchFamily="18" charset="0"/>
              </a:rPr>
              <a:t>Albaanee</a:t>
            </a:r>
            <a:r>
              <a:rPr lang="en-US" dirty="0">
                <a:latin typeface="Times New Roman" pitchFamily="18" charset="0"/>
                <a:cs typeface="Times New Roman" pitchFamily="18" charset="0"/>
              </a:rPr>
              <a:t> in </a:t>
            </a:r>
            <a:r>
              <a:rPr lang="en-US" dirty="0" err="1">
                <a:latin typeface="Times New Roman" pitchFamily="18" charset="0"/>
                <a:cs typeface="Times New Roman" pitchFamily="18" charset="0"/>
              </a:rPr>
              <a:t>Silsilah</a:t>
            </a:r>
            <a:r>
              <a:rPr lang="en-US" dirty="0">
                <a:latin typeface="Times New Roman" pitchFamily="18" charset="0"/>
                <a:cs typeface="Times New Roman" pitchFamily="18" charset="0"/>
              </a:rPr>
              <a:t> al </a:t>
            </a:r>
            <a:r>
              <a:rPr lang="en-US" dirty="0" err="1">
                <a:latin typeface="Times New Roman" pitchFamily="18" charset="0"/>
                <a:cs typeface="Times New Roman" pitchFamily="18" charset="0"/>
              </a:rPr>
              <a:t>Ahaadeeth</a:t>
            </a:r>
            <a:r>
              <a:rPr lang="en-US" dirty="0">
                <a:latin typeface="Times New Roman" pitchFamily="18" charset="0"/>
                <a:cs typeface="Times New Roman" pitchFamily="18" charset="0"/>
              </a:rPr>
              <a:t> as-</a:t>
            </a:r>
            <a:r>
              <a:rPr lang="en-US" dirty="0" err="1">
                <a:latin typeface="Times New Roman" pitchFamily="18" charset="0"/>
                <a:cs typeface="Times New Roman" pitchFamily="18" charset="0"/>
              </a:rPr>
              <a:t>Saheehah</a:t>
            </a:r>
            <a:r>
              <a:rPr lang="en-US" dirty="0">
                <a:latin typeface="Times New Roman" pitchFamily="18" charset="0"/>
                <a:cs typeface="Times New Roman" pitchFamily="18" charset="0"/>
              </a:rPr>
              <a:t>, vol. 4. </a:t>
            </a:r>
            <a:r>
              <a:rPr lang="en-US">
                <a:latin typeface="Times New Roman" pitchFamily="18" charset="0"/>
                <a:cs typeface="Times New Roman" pitchFamily="18" charset="0"/>
              </a:rPr>
              <a:t>pp. 26-8</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2495657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02ACB-61C2-41F8-B477-71981A83053B}"/>
              </a:ext>
            </a:extLst>
          </p:cNvPr>
          <p:cNvSpPr>
            <a:spLocks noGrp="1"/>
          </p:cNvSpPr>
          <p:nvPr>
            <p:ph type="title"/>
          </p:nvPr>
        </p:nvSpPr>
        <p:spPr/>
        <p:txBody>
          <a:bodyPr>
            <a:normAutofit/>
          </a:bodyPr>
          <a:lstStyle/>
          <a:p>
            <a:r>
              <a:rPr lang="en-US" dirty="0" err="1"/>
              <a:t>Asbab</a:t>
            </a:r>
            <a:r>
              <a:rPr lang="en-US" dirty="0"/>
              <a:t> </a:t>
            </a:r>
            <a:r>
              <a:rPr lang="en-US" dirty="0" err="1"/>
              <a:t>Nuzool</a:t>
            </a:r>
            <a:r>
              <a:rPr lang="en-US" dirty="0"/>
              <a:t>(Situation of </a:t>
            </a:r>
            <a:r>
              <a:rPr lang="en-US" dirty="0" err="1"/>
              <a:t>Relevation</a:t>
            </a:r>
            <a:r>
              <a:rPr lang="en-US" dirty="0"/>
              <a:t>)</a:t>
            </a:r>
          </a:p>
        </p:txBody>
      </p:sp>
      <p:sp>
        <p:nvSpPr>
          <p:cNvPr id="3" name="Content Placeholder 2">
            <a:extLst>
              <a:ext uri="{FF2B5EF4-FFF2-40B4-BE49-F238E27FC236}">
                <a16:creationId xmlns:a16="http://schemas.microsoft.com/office/drawing/2014/main" id="{EC326AB0-42B0-4DDE-8B40-5A5BB19714F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58096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772401" cy="1320800"/>
          </a:xfrm>
        </p:spPr>
        <p:txBody>
          <a:bodyPr>
            <a:noAutofit/>
          </a:bodyPr>
          <a:lstStyle/>
          <a:p>
            <a:r>
              <a:rPr lang="en-US" sz="3600" b="1" dirty="0">
                <a:solidFill>
                  <a:schemeClr val="tx1"/>
                </a:solidFill>
              </a:rPr>
              <a:t>The Method of  </a:t>
            </a:r>
            <a:r>
              <a:rPr lang="en-US" sz="3600" b="1" dirty="0" err="1">
                <a:solidFill>
                  <a:schemeClr val="tx1"/>
                </a:solidFill>
              </a:rPr>
              <a:t>Tafseer</a:t>
            </a:r>
            <a:r>
              <a:rPr lang="en-US" sz="3600" b="1" dirty="0">
                <a:solidFill>
                  <a:schemeClr val="tx1"/>
                </a:solidFill>
              </a:rPr>
              <a:t> (Quran Interpretation)</a:t>
            </a:r>
            <a:endParaRPr lang="en-US" sz="3600" dirty="0">
              <a:solidFill>
                <a:schemeClr val="tx1"/>
              </a:solidFill>
            </a:endParaRPr>
          </a:p>
        </p:txBody>
      </p:sp>
      <p:sp>
        <p:nvSpPr>
          <p:cNvPr id="3" name="Content Placeholder 2"/>
          <p:cNvSpPr>
            <a:spLocks noGrp="1"/>
          </p:cNvSpPr>
          <p:nvPr>
            <p:ph idx="1"/>
          </p:nvPr>
        </p:nvSpPr>
        <p:spPr>
          <a:xfrm>
            <a:off x="609599" y="1752600"/>
            <a:ext cx="8324089" cy="4953000"/>
          </a:xfrm>
        </p:spPr>
        <p:txBody>
          <a:bodyPr>
            <a:noAutofit/>
          </a:bodyPr>
          <a:lstStyle/>
          <a:p>
            <a:pPr>
              <a:buNone/>
            </a:pPr>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sahaabah</a:t>
            </a:r>
            <a:r>
              <a:rPr lang="en-US" sz="2400" dirty="0">
                <a:latin typeface="Times New Roman" pitchFamily="18" charset="0"/>
                <a:cs typeface="Times New Roman" pitchFamily="18" charset="0"/>
              </a:rPr>
              <a:t> (companions) were taught to seek their understanding of the Quran first from the Quran itself, then from the explanations and applications of the Prophet (r) and from their own intimate understanding of the language of the Quran. After the Prophet’s death, those who entered Islam as new converts depended first upon the Quran to explain itself, then they depended on the </a:t>
            </a:r>
            <a:r>
              <a:rPr lang="en-US" sz="2400" dirty="0" err="1">
                <a:latin typeface="Times New Roman" pitchFamily="18" charset="0"/>
                <a:cs typeface="Times New Roman" pitchFamily="18" charset="0"/>
              </a:rPr>
              <a:t>sahaabah</a:t>
            </a:r>
            <a:r>
              <a:rPr lang="en-US" sz="2400" dirty="0">
                <a:latin typeface="Times New Roman" pitchFamily="18" charset="0"/>
                <a:cs typeface="Times New Roman" pitchFamily="18" charset="0"/>
              </a:rPr>
              <a:t> to explain the Quran to them. The </a:t>
            </a:r>
            <a:r>
              <a:rPr lang="en-US" sz="2400" dirty="0" err="1">
                <a:latin typeface="Times New Roman" pitchFamily="18" charset="0"/>
                <a:cs typeface="Times New Roman" pitchFamily="18" charset="0"/>
              </a:rPr>
              <a:t>sahaabah</a:t>
            </a:r>
            <a:r>
              <a:rPr lang="en-US" sz="2400" dirty="0">
                <a:latin typeface="Times New Roman" pitchFamily="18" charset="0"/>
                <a:cs typeface="Times New Roman" pitchFamily="18" charset="0"/>
              </a:rPr>
              <a:t> would inform their students among the </a:t>
            </a:r>
            <a:r>
              <a:rPr lang="en-US" sz="2400" dirty="0" err="1">
                <a:latin typeface="Times New Roman" pitchFamily="18" charset="0"/>
                <a:cs typeface="Times New Roman" pitchFamily="18" charset="0"/>
              </a:rPr>
              <a:t>taabi‘oon</a:t>
            </a:r>
            <a:r>
              <a:rPr lang="en-US" sz="2400" dirty="0">
                <a:latin typeface="Times New Roman" pitchFamily="18" charset="0"/>
                <a:cs typeface="Times New Roman" pitchFamily="18" charset="0"/>
              </a:rPr>
              <a:t> of the circumstances in which the verses were revealed, the interpretation given by the Prophet’s statements and his actions, and finally they would explain the meanings of some words which may not have been familiar or which may have had a different meaning to Arabs outside of the Arabian Peninsula.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5867400"/>
          </a:xfrm>
        </p:spPr>
        <p:txBody>
          <a:bodyPr>
            <a:noAutofit/>
          </a:bodyPr>
          <a:lstStyle/>
          <a:p>
            <a:r>
              <a:rPr lang="en-US" sz="2700" dirty="0">
                <a:latin typeface="Times New Roman" pitchFamily="18" charset="0"/>
                <a:cs typeface="Times New Roman" pitchFamily="18" charset="0"/>
              </a:rPr>
              <a:t>With the passing of the era of the </a:t>
            </a:r>
            <a:r>
              <a:rPr lang="en-US" sz="2700" dirty="0" err="1">
                <a:latin typeface="Times New Roman" pitchFamily="18" charset="0"/>
                <a:cs typeface="Times New Roman" pitchFamily="18" charset="0"/>
              </a:rPr>
              <a:t>sahaabah</a:t>
            </a:r>
            <a:r>
              <a:rPr lang="en-US" sz="2700" dirty="0">
                <a:latin typeface="Times New Roman" pitchFamily="18" charset="0"/>
                <a:cs typeface="Times New Roman" pitchFamily="18" charset="0"/>
              </a:rPr>
              <a:t>, the scholars among the </a:t>
            </a:r>
            <a:r>
              <a:rPr lang="en-US" sz="2700" dirty="0" err="1">
                <a:latin typeface="Times New Roman" pitchFamily="18" charset="0"/>
                <a:cs typeface="Times New Roman" pitchFamily="18" charset="0"/>
              </a:rPr>
              <a:t>taabi‘oon</a:t>
            </a:r>
            <a:r>
              <a:rPr lang="en-US" sz="2700" dirty="0">
                <a:latin typeface="Times New Roman" pitchFamily="18" charset="0"/>
                <a:cs typeface="Times New Roman" pitchFamily="18" charset="0"/>
              </a:rPr>
              <a:t> shouldered the grave responsibility of conveying the original meanings of the Quran to the next generation of Muslims exactly as they had received them. It was the third generation after the Prophet (s) which began the process of gathering and recording the various narrations of </a:t>
            </a:r>
            <a:r>
              <a:rPr lang="en-US" sz="2700" dirty="0" err="1">
                <a:latin typeface="Times New Roman" pitchFamily="18" charset="0"/>
                <a:cs typeface="Times New Roman" pitchFamily="18" charset="0"/>
              </a:rPr>
              <a:t>tafseer</a:t>
            </a:r>
            <a:r>
              <a:rPr lang="en-US" sz="2700" dirty="0">
                <a:latin typeface="Times New Roman" pitchFamily="18" charset="0"/>
                <a:cs typeface="Times New Roman" pitchFamily="18" charset="0"/>
              </a:rPr>
              <a:t> from the </a:t>
            </a:r>
            <a:r>
              <a:rPr lang="en-US" sz="2700" dirty="0" err="1">
                <a:latin typeface="Times New Roman" pitchFamily="18" charset="0"/>
                <a:cs typeface="Times New Roman" pitchFamily="18" charset="0"/>
              </a:rPr>
              <a:t>taabi‘oon</a:t>
            </a:r>
            <a:r>
              <a:rPr lang="en-US" sz="2700" dirty="0">
                <a:latin typeface="Times New Roman" pitchFamily="18" charset="0"/>
                <a:cs typeface="Times New Roman" pitchFamily="18" charset="0"/>
              </a:rPr>
              <a:t>. From the above-mentioned methodology of the Prophet (s) and his companions and that of the early generations of Muslim scholars which followed them, the following steps have been deduced by orthodox scholars as being the necessary conditions for making correct </a:t>
            </a:r>
            <a:r>
              <a:rPr lang="en-US" sz="2700" dirty="0" err="1">
                <a:latin typeface="Times New Roman" pitchFamily="18" charset="0"/>
                <a:cs typeface="Times New Roman" pitchFamily="18" charset="0"/>
              </a:rPr>
              <a:t>tafseer</a:t>
            </a:r>
            <a:r>
              <a:rPr lang="en-US" sz="2700" dirty="0">
                <a:latin typeface="Times New Roman" pitchFamily="18" charset="0"/>
                <a:cs typeface="Times New Roman" pitchFamily="18" charset="0"/>
              </a:rPr>
              <a:t> of the Quran:</a:t>
            </a:r>
          </a:p>
          <a:p>
            <a:endParaRPr lang="en-US" sz="2700" dirty="0">
              <a:latin typeface="Times New Roman" pitchFamily="18" charset="0"/>
              <a:cs typeface="Times New Roman" pitchFamily="18" charset="0"/>
            </a:endParaRPr>
          </a:p>
        </p:txBody>
      </p:sp>
    </p:spTree>
    <p:extLst>
      <p:ext uri="{BB962C8B-B14F-4D97-AF65-F5344CB8AC3E}">
        <p14:creationId xmlns:p14="http://schemas.microsoft.com/office/powerpoint/2010/main" val="2380827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tx1"/>
                </a:solidFill>
              </a:rPr>
              <a:t>The Basics</a:t>
            </a:r>
            <a:br>
              <a:rPr lang="en-US" b="1" dirty="0">
                <a:solidFill>
                  <a:schemeClr val="tx1"/>
                </a:solidFill>
              </a:rPr>
            </a:br>
            <a:endParaRPr lang="en-US" dirty="0">
              <a:solidFill>
                <a:schemeClr val="tx1"/>
              </a:solidFill>
            </a:endParaRPr>
          </a:p>
        </p:txBody>
      </p:sp>
      <p:sp>
        <p:nvSpPr>
          <p:cNvPr id="3" name="Content Placeholder 2"/>
          <p:cNvSpPr>
            <a:spLocks noGrp="1"/>
          </p:cNvSpPr>
          <p:nvPr>
            <p:ph idx="1"/>
          </p:nvPr>
        </p:nvSpPr>
        <p:spPr>
          <a:xfrm>
            <a:off x="1435608" y="914400"/>
            <a:ext cx="7498080" cy="5638800"/>
          </a:xfrm>
        </p:spPr>
        <p:txBody>
          <a:bodyPr>
            <a:noAutofit/>
          </a:bodyPr>
          <a:lstStyle/>
          <a:p>
            <a:r>
              <a:rPr lang="en-US" sz="2400" dirty="0">
                <a:latin typeface="Times New Roman" pitchFamily="18" charset="0"/>
                <a:cs typeface="Times New Roman" pitchFamily="18" charset="0"/>
              </a:rPr>
              <a:t>The first thing to understand about the Quran is its form.  The Arabic word, ‘Quran,’ literally means both ‘recitation’ and ‘reading’. Similarly, the Quran was both recited orally and written down in book form.  The true power of the Quran remains in the oral recitation, as it is meant to be read aloud and melodiously, but still the verses were written down on available materials as an aid to memorizing and guarding it,  and these were collected and ordered in book form both privately and, at a later stage, institutionally. The Quran was not meant to tell a chronological story, and thus, the Quran should not be viewed as a sequential narrative like the book of Genesis.  The Arabic book that goes by the name Quran is about as long as the New Testament.  In most editions it is about 600 pages in length.</a:t>
            </a:r>
          </a:p>
          <a:p>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700" dirty="0">
                <a:latin typeface="Times New Roman" pitchFamily="18" charset="0"/>
                <a:cs typeface="Times New Roman" pitchFamily="18" charset="0"/>
              </a:rPr>
              <a:t>In contrast to the Hebrew Bible and the New Testament, the Quran was issued from the mouth of a single person, who recited what he heard from the angel Gabriel.  On the other hand, both the Jewish and the Christian scriptures are collections of many books that were written down by a large number of human beings, and opinions differ as to their status as revelation.</a:t>
            </a:r>
          </a:p>
          <a:p>
            <a:endParaRPr lang="en-US" sz="2700" dirty="0">
              <a:latin typeface="Times New Roman" pitchFamily="18" charset="0"/>
              <a:cs typeface="Times New Roman" pitchFamily="18" charset="0"/>
            </a:endParaRPr>
          </a:p>
        </p:txBody>
      </p:sp>
    </p:spTree>
    <p:extLst>
      <p:ext uri="{BB962C8B-B14F-4D97-AF65-F5344CB8AC3E}">
        <p14:creationId xmlns:p14="http://schemas.microsoft.com/office/powerpoint/2010/main" val="3694786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FB76-F1D2-479C-A0DB-7C8D278B821E}"/>
              </a:ext>
            </a:extLst>
          </p:cNvPr>
          <p:cNvSpPr>
            <a:spLocks noGrp="1"/>
          </p:cNvSpPr>
          <p:nvPr>
            <p:ph type="title"/>
          </p:nvPr>
        </p:nvSpPr>
        <p:spPr>
          <a:xfrm>
            <a:off x="1435608" y="274320"/>
            <a:ext cx="7498080" cy="1249680"/>
          </a:xfrm>
        </p:spPr>
        <p:txBody>
          <a:bodyPr>
            <a:noAutofit/>
          </a:bodyPr>
          <a:lstStyle/>
          <a:p>
            <a:pPr marL="857250" indent="-857250">
              <a:buClr>
                <a:schemeClr val="accent3">
                  <a:lumMod val="75000"/>
                </a:schemeClr>
              </a:buClr>
              <a:buFont typeface="Courier New" panose="02070309020205020404" pitchFamily="49" charset="0"/>
              <a:buChar char="o"/>
            </a:pP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br>
              <a:rPr lang="en-US" sz="4000" b="1" dirty="0"/>
            </a:br>
            <a:r>
              <a:rPr lang="en-US" sz="4000" b="1" dirty="0"/>
              <a:t>METHODS OF  TAFSEER</a:t>
            </a:r>
            <a:br>
              <a:rPr lang="en-US" sz="4000" b="1" dirty="0"/>
            </a:br>
            <a:br>
              <a:rPr lang="en-US" sz="4000" b="1" dirty="0"/>
            </a:br>
            <a:r>
              <a:rPr lang="en-US" sz="4000" b="1" dirty="0" err="1">
                <a:solidFill>
                  <a:schemeClr val="tx1"/>
                </a:solidFill>
                <a:latin typeface="Times New Roman" pitchFamily="18" charset="0"/>
                <a:cs typeface="Times New Roman" pitchFamily="18" charset="0"/>
              </a:rPr>
              <a:t>Tafseer</a:t>
            </a:r>
            <a:r>
              <a:rPr lang="en-US" sz="4000" b="1" dirty="0">
                <a:solidFill>
                  <a:schemeClr val="tx1"/>
                </a:solidFill>
                <a:latin typeface="Times New Roman" pitchFamily="18" charset="0"/>
                <a:cs typeface="Times New Roman" pitchFamily="18" charset="0"/>
              </a:rPr>
              <a:t> of Quran by Quran</a:t>
            </a:r>
            <a:br>
              <a:rPr lang="en-US" sz="4000" b="1" dirty="0">
                <a:solidFill>
                  <a:schemeClr val="tx1"/>
                </a:solidFill>
                <a:latin typeface="Times New Roman" pitchFamily="18" charset="0"/>
                <a:cs typeface="Times New Roman" pitchFamily="18" charset="0"/>
              </a:rPr>
            </a:br>
            <a:r>
              <a:rPr lang="en-US" sz="4000" b="1" dirty="0" err="1">
                <a:solidFill>
                  <a:schemeClr val="tx1"/>
                </a:solidFill>
                <a:latin typeface="Times New Roman" pitchFamily="18" charset="0"/>
                <a:cs typeface="Times New Roman" pitchFamily="18" charset="0"/>
              </a:rPr>
              <a:t>Tafseer</a:t>
            </a:r>
            <a:r>
              <a:rPr lang="en-US" sz="4000" b="1" dirty="0">
                <a:solidFill>
                  <a:schemeClr val="tx1"/>
                </a:solidFill>
                <a:latin typeface="Times New Roman" pitchFamily="18" charset="0"/>
                <a:cs typeface="Times New Roman" pitchFamily="18" charset="0"/>
              </a:rPr>
              <a:t> of Quran by the Sunnah</a:t>
            </a:r>
            <a:br>
              <a:rPr lang="en-US" sz="4000" b="1" dirty="0">
                <a:solidFill>
                  <a:schemeClr val="tx1"/>
                </a:solidFill>
                <a:latin typeface="Times New Roman" pitchFamily="18" charset="0"/>
                <a:cs typeface="Times New Roman" pitchFamily="18" charset="0"/>
              </a:rPr>
            </a:br>
            <a:r>
              <a:rPr lang="en-US" sz="4000" b="1" dirty="0" err="1">
                <a:solidFill>
                  <a:schemeClr val="tx1"/>
                </a:solidFill>
                <a:latin typeface="Times New Roman" pitchFamily="18" charset="0"/>
                <a:cs typeface="Times New Roman" pitchFamily="18" charset="0"/>
              </a:rPr>
              <a:t>Tafseer</a:t>
            </a:r>
            <a:r>
              <a:rPr lang="en-US" sz="4000" b="1" dirty="0">
                <a:solidFill>
                  <a:schemeClr val="tx1"/>
                </a:solidFill>
                <a:latin typeface="Times New Roman" pitchFamily="18" charset="0"/>
                <a:cs typeface="Times New Roman" pitchFamily="18" charset="0"/>
              </a:rPr>
              <a:t> of Quran by </a:t>
            </a:r>
            <a:r>
              <a:rPr lang="en-US" sz="4000" b="1" dirty="0" err="1">
                <a:solidFill>
                  <a:schemeClr val="tx1"/>
                </a:solidFill>
                <a:latin typeface="Times New Roman" pitchFamily="18" charset="0"/>
                <a:cs typeface="Times New Roman" pitchFamily="18" charset="0"/>
              </a:rPr>
              <a:t>Aasaar</a:t>
            </a:r>
            <a:br>
              <a:rPr lang="en-US" sz="4000" b="1" dirty="0">
                <a:solidFill>
                  <a:schemeClr val="tx1"/>
                </a:solidFill>
                <a:latin typeface="Times New Roman" pitchFamily="18" charset="0"/>
                <a:cs typeface="Times New Roman" pitchFamily="18" charset="0"/>
              </a:rPr>
            </a:br>
            <a:r>
              <a:rPr lang="en-US" sz="4000" b="1" dirty="0" err="1">
                <a:solidFill>
                  <a:schemeClr val="tx1"/>
                </a:solidFill>
                <a:latin typeface="Times New Roman" pitchFamily="18" charset="0"/>
                <a:cs typeface="Times New Roman" pitchFamily="18" charset="0"/>
              </a:rPr>
              <a:t>Tafseer</a:t>
            </a:r>
            <a:r>
              <a:rPr lang="en-US" sz="4000" b="1" dirty="0">
                <a:solidFill>
                  <a:schemeClr val="tx1"/>
                </a:solidFill>
                <a:latin typeface="Times New Roman" pitchFamily="18" charset="0"/>
                <a:cs typeface="Times New Roman" pitchFamily="18" charset="0"/>
              </a:rPr>
              <a:t> of Quran by Language</a:t>
            </a:r>
            <a:br>
              <a:rPr lang="en-US" sz="4000" b="1" dirty="0">
                <a:solidFill>
                  <a:schemeClr val="tx1"/>
                </a:solidFill>
                <a:latin typeface="Times New Roman" pitchFamily="18" charset="0"/>
                <a:cs typeface="Times New Roman" pitchFamily="18" charset="0"/>
              </a:rPr>
            </a:br>
            <a:r>
              <a:rPr lang="en-US" sz="4000" b="1" dirty="0" err="1">
                <a:solidFill>
                  <a:schemeClr val="tx1"/>
                </a:solidFill>
                <a:latin typeface="Times New Roman" pitchFamily="18" charset="0"/>
                <a:cs typeface="Times New Roman" pitchFamily="18" charset="0"/>
              </a:rPr>
              <a:t>Tafseer</a:t>
            </a:r>
            <a:r>
              <a:rPr lang="en-US" sz="4000" b="1" dirty="0">
                <a:solidFill>
                  <a:schemeClr val="tx1"/>
                </a:solidFill>
                <a:latin typeface="Times New Roman" pitchFamily="18" charset="0"/>
                <a:cs typeface="Times New Roman" pitchFamily="18" charset="0"/>
              </a:rPr>
              <a:t> of Quran by Opinion</a:t>
            </a:r>
            <a:br>
              <a:rPr lang="en-US" sz="4000" b="1" dirty="0">
                <a:solidFill>
                  <a:schemeClr val="tx1"/>
                </a:solidFill>
                <a:latin typeface="Times New Roman" pitchFamily="18" charset="0"/>
                <a:cs typeface="Times New Roman" pitchFamily="18" charset="0"/>
              </a:rPr>
            </a:br>
            <a:endParaRPr lang="en-US" sz="4000" b="1" dirty="0"/>
          </a:p>
        </p:txBody>
      </p:sp>
    </p:spTree>
    <p:extLst>
      <p:ext uri="{BB962C8B-B14F-4D97-AF65-F5344CB8AC3E}">
        <p14:creationId xmlns:p14="http://schemas.microsoft.com/office/powerpoint/2010/main" val="79031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066800"/>
          </a:xfrm>
        </p:spPr>
        <p:txBody>
          <a:bodyPr>
            <a:normAutofit fontScale="90000"/>
          </a:bodyPr>
          <a:lstStyle/>
          <a:p>
            <a:r>
              <a:rPr lang="en-US" b="1" dirty="0" err="1">
                <a:solidFill>
                  <a:schemeClr val="tx1"/>
                </a:solidFill>
                <a:latin typeface="Times New Roman" pitchFamily="18" charset="0"/>
                <a:cs typeface="Times New Roman" pitchFamily="18" charset="0"/>
              </a:rPr>
              <a:t>Tafseer</a:t>
            </a:r>
            <a:r>
              <a:rPr lang="en-US" b="1" dirty="0">
                <a:solidFill>
                  <a:schemeClr val="tx1"/>
                </a:solidFill>
                <a:latin typeface="Times New Roman" pitchFamily="18" charset="0"/>
                <a:cs typeface="Times New Roman" pitchFamily="18" charset="0"/>
              </a:rPr>
              <a:t> of Quran by Quran</a:t>
            </a:r>
            <a:br>
              <a:rPr lang="en-US" b="1" dirty="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990600" y="609600"/>
            <a:ext cx="8077200" cy="6096000"/>
          </a:xfrm>
        </p:spPr>
        <p:txBody>
          <a:bodyPr>
            <a:noAutofit/>
          </a:bodyPr>
          <a:lstStyle/>
          <a:p>
            <a:r>
              <a:rPr lang="en-US" sz="2700" dirty="0">
                <a:latin typeface="Times New Roman" pitchFamily="18" charset="0"/>
                <a:cs typeface="Times New Roman" pitchFamily="18" charset="0"/>
              </a:rPr>
              <a:t>This refers to the </a:t>
            </a:r>
            <a:r>
              <a:rPr lang="en-US" sz="2700" dirty="0" err="1">
                <a:latin typeface="Times New Roman" pitchFamily="18" charset="0"/>
                <a:cs typeface="Times New Roman" pitchFamily="18" charset="0"/>
              </a:rPr>
              <a:t>Quranic</a:t>
            </a:r>
            <a:r>
              <a:rPr lang="en-US" sz="2700" dirty="0">
                <a:latin typeface="Times New Roman" pitchFamily="18" charset="0"/>
                <a:cs typeface="Times New Roman" pitchFamily="18" charset="0"/>
              </a:rPr>
              <a:t> verses providing an additional explanation of what is already mentioned in the Quran. The Quran, therefore, provides an additional explanation of its own verses.</a:t>
            </a:r>
          </a:p>
          <a:p>
            <a:r>
              <a:rPr lang="en-US" sz="2700" dirty="0">
                <a:latin typeface="Times New Roman" pitchFamily="18" charset="0"/>
                <a:cs typeface="Times New Roman" pitchFamily="18" charset="0"/>
              </a:rPr>
              <a:t>For example, if we were to ask the question whether Allah can be seen or not, the following </a:t>
            </a:r>
            <a:r>
              <a:rPr lang="en-US" sz="2700" dirty="0" err="1">
                <a:latin typeface="Times New Roman" pitchFamily="18" charset="0"/>
                <a:cs typeface="Times New Roman" pitchFamily="18" charset="0"/>
              </a:rPr>
              <a:t>Quranic</a:t>
            </a:r>
            <a:r>
              <a:rPr lang="en-US" sz="2700" dirty="0">
                <a:latin typeface="Times New Roman" pitchFamily="18" charset="0"/>
                <a:cs typeface="Times New Roman" pitchFamily="18" charset="0"/>
              </a:rPr>
              <a:t> verse provides the answer:</a:t>
            </a:r>
          </a:p>
          <a:p>
            <a:r>
              <a:rPr lang="en-US" sz="2700" b="1" i="1" dirty="0">
                <a:latin typeface="Times New Roman" pitchFamily="18" charset="0"/>
                <a:cs typeface="Times New Roman" pitchFamily="18" charset="0"/>
              </a:rPr>
              <a:t>“No vision can grasp Him, but His Grasp is over all vision.” (Quran, </a:t>
            </a:r>
            <a:r>
              <a:rPr lang="en-US" sz="2700" b="1" i="1" dirty="0" err="1">
                <a:latin typeface="Times New Roman" pitchFamily="18" charset="0"/>
                <a:cs typeface="Times New Roman" pitchFamily="18" charset="0"/>
                <a:hlinkClick r:id="rId2"/>
              </a:rPr>
              <a:t>Surah</a:t>
            </a:r>
            <a:r>
              <a:rPr lang="en-US" sz="2700" b="1" i="1" dirty="0">
                <a:latin typeface="Times New Roman" pitchFamily="18" charset="0"/>
                <a:cs typeface="Times New Roman" pitchFamily="18" charset="0"/>
                <a:hlinkClick r:id="rId2"/>
              </a:rPr>
              <a:t> Al-Anaam</a:t>
            </a:r>
            <a:r>
              <a:rPr lang="en-US" sz="2700" b="1" i="1" dirty="0">
                <a:latin typeface="Times New Roman" pitchFamily="18" charset="0"/>
                <a:cs typeface="Times New Roman" pitchFamily="18" charset="0"/>
              </a:rPr>
              <a:t>:103)</a:t>
            </a:r>
            <a:endParaRPr lang="en-US" sz="2700" dirty="0">
              <a:latin typeface="Times New Roman" pitchFamily="18" charset="0"/>
              <a:cs typeface="Times New Roman" pitchFamily="18" charset="0"/>
            </a:endParaRPr>
          </a:p>
          <a:p>
            <a:r>
              <a:rPr lang="en-US" sz="2700" dirty="0">
                <a:latin typeface="Times New Roman" pitchFamily="18" charset="0"/>
                <a:cs typeface="Times New Roman" pitchFamily="18" charset="0"/>
              </a:rPr>
              <a:t>However, Allah provides a further explanation of this in two other verses, where He tells us that during the Day of Judgment, people on the straight path will be able to see Allah while the others won’t be able to. Here are those </a:t>
            </a:r>
            <a:r>
              <a:rPr lang="en-US" sz="2700" dirty="0" err="1">
                <a:latin typeface="Times New Roman" pitchFamily="18" charset="0"/>
                <a:cs typeface="Times New Roman" pitchFamily="18" charset="0"/>
              </a:rPr>
              <a:t>Quranic</a:t>
            </a:r>
            <a:r>
              <a:rPr lang="en-US" sz="2700" dirty="0">
                <a:latin typeface="Times New Roman" pitchFamily="18" charset="0"/>
                <a:cs typeface="Times New Roman" pitchFamily="18" charset="0"/>
              </a:rPr>
              <a:t> verses: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i="1" dirty="0">
                <a:latin typeface="Times New Roman" pitchFamily="18" charset="0"/>
                <a:cs typeface="Times New Roman" pitchFamily="18" charset="0"/>
              </a:rPr>
              <a:t>“Looking at their Lord (Allah)” (Quran, </a:t>
            </a:r>
            <a:r>
              <a:rPr lang="en-US" b="1" i="1" dirty="0">
                <a:latin typeface="Times New Roman" pitchFamily="18" charset="0"/>
                <a:cs typeface="Times New Roman" pitchFamily="18" charset="0"/>
                <a:hlinkClick r:id="rId2"/>
              </a:rPr>
              <a:t>Surah Al-Qiyamah</a:t>
            </a:r>
            <a:r>
              <a:rPr lang="en-US" b="1" i="1" dirty="0">
                <a:latin typeface="Times New Roman" pitchFamily="18" charset="0"/>
                <a:cs typeface="Times New Roman" pitchFamily="18" charset="0"/>
              </a:rPr>
              <a:t>:23)</a:t>
            </a:r>
            <a:endParaRPr lang="en-US" dirty="0">
              <a:latin typeface="Times New Roman" pitchFamily="18" charset="0"/>
              <a:cs typeface="Times New Roman" pitchFamily="18" charset="0"/>
            </a:endParaRPr>
          </a:p>
          <a:p>
            <a:r>
              <a:rPr lang="en-US" b="1" i="1" dirty="0">
                <a:latin typeface="Times New Roman" pitchFamily="18" charset="0"/>
                <a:cs typeface="Times New Roman" pitchFamily="18" charset="0"/>
              </a:rPr>
              <a:t>“Nay! Surely, they (evil-doers) will be veiled from seeing their Lord that Day. (Quran, </a:t>
            </a:r>
            <a:r>
              <a:rPr lang="en-US" b="1" i="1" dirty="0">
                <a:latin typeface="Times New Roman" pitchFamily="18" charset="0"/>
                <a:cs typeface="Times New Roman" pitchFamily="18" charset="0"/>
                <a:hlinkClick r:id="rId3"/>
              </a:rPr>
              <a:t>Surah Al-Al-Mutaffifin</a:t>
            </a:r>
            <a:r>
              <a:rPr lang="en-US" b="1" i="1" dirty="0">
                <a:latin typeface="Times New Roman" pitchFamily="18" charset="0"/>
                <a:cs typeface="Times New Roman" pitchFamily="18" charset="0"/>
              </a:rPr>
              <a:t>:23)”</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Therefore, before seeking an explanation or interpretation elsewhere, the Quran must be relied upon to explain itself, for </a:t>
            </a:r>
            <a:r>
              <a:rPr lang="en-US" dirty="0" err="1">
                <a:latin typeface="Times New Roman" pitchFamily="18" charset="0"/>
                <a:cs typeface="Times New Roman" pitchFamily="18" charset="0"/>
              </a:rPr>
              <a:t>Allaah</a:t>
            </a:r>
            <a:r>
              <a:rPr lang="en-US" dirty="0">
                <a:latin typeface="Times New Roman" pitchFamily="18" charset="0"/>
                <a:cs typeface="Times New Roman" pitchFamily="18" charset="0"/>
              </a:rPr>
              <a:t> knows best what He intended.</a:t>
            </a:r>
          </a:p>
          <a:p>
            <a:endParaRPr lang="en-US" dirty="0"/>
          </a:p>
        </p:txBody>
      </p:sp>
    </p:spTree>
    <p:extLst>
      <p:ext uri="{BB962C8B-B14F-4D97-AF65-F5344CB8AC3E}">
        <p14:creationId xmlns:p14="http://schemas.microsoft.com/office/powerpoint/2010/main" val="2377285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solidFill>
                  <a:schemeClr val="tx1"/>
                </a:solidFill>
                <a:latin typeface="Times New Roman" pitchFamily="18" charset="0"/>
                <a:cs typeface="Times New Roman" pitchFamily="18" charset="0"/>
              </a:rPr>
              <a:t>Tafseer</a:t>
            </a:r>
            <a:r>
              <a:rPr lang="en-US" b="1" dirty="0">
                <a:solidFill>
                  <a:schemeClr val="tx1"/>
                </a:solidFill>
                <a:latin typeface="Times New Roman" pitchFamily="18" charset="0"/>
                <a:cs typeface="Times New Roman" pitchFamily="18" charset="0"/>
              </a:rPr>
              <a:t> of Quran by the </a:t>
            </a:r>
            <a:r>
              <a:rPr lang="en-US" b="1" dirty="0" err="1">
                <a:solidFill>
                  <a:schemeClr val="tx1"/>
                </a:solidFill>
                <a:latin typeface="Times New Roman" pitchFamily="18" charset="0"/>
                <a:cs typeface="Times New Roman" pitchFamily="18" charset="0"/>
              </a:rPr>
              <a:t>Sunnah</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435608" y="1447800"/>
            <a:ext cx="7498080" cy="5181600"/>
          </a:xfrm>
        </p:spPr>
        <p:txBody>
          <a:bodyPr>
            <a:normAutofit/>
          </a:bodyPr>
          <a:lstStyle/>
          <a:p>
            <a:r>
              <a:rPr lang="en-US" dirty="0">
                <a:latin typeface="Times New Roman" pitchFamily="18" charset="0"/>
                <a:cs typeface="Times New Roman" pitchFamily="18" charset="0"/>
              </a:rPr>
              <a:t>In some cases, the interpretation of the </a:t>
            </a:r>
            <a:r>
              <a:rPr lang="en-US" dirty="0" err="1">
                <a:latin typeface="Times New Roman" pitchFamily="18" charset="0"/>
                <a:cs typeface="Times New Roman" pitchFamily="18" charset="0"/>
              </a:rPr>
              <a:t>Quranic</a:t>
            </a:r>
            <a:r>
              <a:rPr lang="en-US" dirty="0">
                <a:latin typeface="Times New Roman" pitchFamily="18" charset="0"/>
                <a:cs typeface="Times New Roman" pitchFamily="18" charset="0"/>
              </a:rPr>
              <a:t> verse was provided by the prophet (s). For example, for the following verse, the prophet (s) provided the explanation:</a:t>
            </a:r>
          </a:p>
          <a:p>
            <a:r>
              <a:rPr lang="en-US" i="1" dirty="0">
                <a:latin typeface="Times New Roman" pitchFamily="18" charset="0"/>
                <a:cs typeface="Times New Roman" pitchFamily="18" charset="0"/>
              </a:rPr>
              <a:t>“Verily, We have granted you (O Muhammad (Peace be upon him)) Al-</a:t>
            </a:r>
            <a:r>
              <a:rPr lang="en-US" i="1" dirty="0" err="1">
                <a:latin typeface="Times New Roman" pitchFamily="18" charset="0"/>
                <a:cs typeface="Times New Roman" pitchFamily="18" charset="0"/>
              </a:rPr>
              <a:t>Kauthar</a:t>
            </a:r>
            <a:r>
              <a:rPr lang="en-US" i="1" dirty="0">
                <a:latin typeface="Times New Roman" pitchFamily="18" charset="0"/>
                <a:cs typeface="Times New Roman" pitchFamily="18" charset="0"/>
              </a:rPr>
              <a:t>” (Quran, </a:t>
            </a:r>
            <a:r>
              <a:rPr lang="en-US" i="1" dirty="0" err="1">
                <a:latin typeface="Times New Roman" pitchFamily="18" charset="0"/>
                <a:cs typeface="Times New Roman" pitchFamily="18" charset="0"/>
                <a:hlinkClick r:id="rId2"/>
              </a:rPr>
              <a:t>Surah</a:t>
            </a:r>
            <a:r>
              <a:rPr lang="en-US" i="1" dirty="0">
                <a:latin typeface="Times New Roman" pitchFamily="18" charset="0"/>
                <a:cs typeface="Times New Roman" pitchFamily="18" charset="0"/>
                <a:hlinkClick r:id="rId2"/>
              </a:rPr>
              <a:t> Al-Kawthar</a:t>
            </a:r>
            <a:r>
              <a:rPr lang="en-US" i="1" dirty="0">
                <a:latin typeface="Times New Roman" pitchFamily="18" charset="0"/>
                <a:cs typeface="Times New Roman" pitchFamily="18" charset="0"/>
              </a:rPr>
              <a:t>:1)”</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In a </a:t>
            </a:r>
            <a:r>
              <a:rPr lang="en-US" dirty="0" err="1">
                <a:latin typeface="Times New Roman" pitchFamily="18" charset="0"/>
                <a:cs typeface="Times New Roman" pitchFamily="18" charset="0"/>
              </a:rPr>
              <a:t>hadith</a:t>
            </a:r>
            <a:r>
              <a:rPr lang="en-US" dirty="0">
                <a:latin typeface="Times New Roman" pitchFamily="18" charset="0"/>
                <a:cs typeface="Times New Roman" pitchFamily="18" charset="0"/>
              </a:rPr>
              <a:t> by the prophet (s), he referred to </a:t>
            </a:r>
            <a:r>
              <a:rPr lang="en-US" dirty="0" err="1">
                <a:latin typeface="Times New Roman" pitchFamily="18" charset="0"/>
                <a:cs typeface="Times New Roman" pitchFamily="18" charset="0"/>
              </a:rPr>
              <a:t>Kawthar</a:t>
            </a:r>
            <a:r>
              <a:rPr lang="en-US" dirty="0">
                <a:latin typeface="Times New Roman" pitchFamily="18" charset="0"/>
                <a:cs typeface="Times New Roman" pitchFamily="18" charset="0"/>
              </a:rPr>
              <a:t> as a river in Paradise. [Reported by </a:t>
            </a:r>
            <a:r>
              <a:rPr lang="en-US" dirty="0" err="1">
                <a:latin typeface="Times New Roman" pitchFamily="18" charset="0"/>
                <a:cs typeface="Times New Roman" pitchFamily="18" charset="0"/>
              </a:rPr>
              <a:t>Anas</a:t>
            </a:r>
            <a:r>
              <a:rPr lang="en-US" dirty="0">
                <a:latin typeface="Times New Roman" pitchFamily="18" charset="0"/>
                <a:cs typeface="Times New Roman" pitchFamily="18" charset="0"/>
              </a:rPr>
              <a:t> and collected by Muslim (</a:t>
            </a:r>
            <a:r>
              <a:rPr lang="en-US" i="1" dirty="0" err="1">
                <a:latin typeface="Times New Roman" pitchFamily="18" charset="0"/>
                <a:cs typeface="Times New Roman" pitchFamily="18" charset="0"/>
              </a:rPr>
              <a:t>Sahih</a:t>
            </a:r>
            <a:r>
              <a:rPr lang="en-US" i="1" dirty="0">
                <a:latin typeface="Times New Roman" pitchFamily="18" charset="0"/>
                <a:cs typeface="Times New Roman" pitchFamily="18" charset="0"/>
              </a:rPr>
              <a:t> Muslim</a:t>
            </a:r>
            <a:r>
              <a:rPr lang="en-US" dirty="0">
                <a:latin typeface="Times New Roman" pitchFamily="18" charset="0"/>
                <a:cs typeface="Times New Roman" pitchFamily="18" charset="0"/>
              </a:rPr>
              <a:t>, vol. 1, p. 220, no. 790) and Ahmad.]</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145</TotalTime>
  <Words>1292</Words>
  <Application>Microsoft Office PowerPoint</Application>
  <PresentationFormat>On-screen Show (4:3)</PresentationFormat>
  <Paragraphs>45</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Times New Roman</vt:lpstr>
      <vt:lpstr>Trebuchet MS</vt:lpstr>
      <vt:lpstr>Wingdings 3</vt:lpstr>
      <vt:lpstr>Facet</vt:lpstr>
      <vt:lpstr>PowerPoint Presentation</vt:lpstr>
      <vt:lpstr>The Method of  Tafseer (Quran Interpretation)</vt:lpstr>
      <vt:lpstr>PowerPoint Presentation</vt:lpstr>
      <vt:lpstr>The Basics </vt:lpstr>
      <vt:lpstr>PowerPoint Presentation</vt:lpstr>
      <vt:lpstr>         METHODS OF  TAFSEER  Tafseer of Quran by Quran Tafseer of Quran by the Sunnah Tafseer of Quran by Aasaar Tafseer of Quran by Language Tafseer of Quran by Opinion </vt:lpstr>
      <vt:lpstr>Tafseer of Quran by Quran </vt:lpstr>
      <vt:lpstr>PowerPoint Presentation</vt:lpstr>
      <vt:lpstr>Tafseer of Quran by the Sunnah</vt:lpstr>
      <vt:lpstr>Tafseer of Quran by Aasaar</vt:lpstr>
      <vt:lpstr>PowerPoint Presentation</vt:lpstr>
      <vt:lpstr>Tafseer of Quran by Language</vt:lpstr>
      <vt:lpstr>PowerPoint Presentation</vt:lpstr>
      <vt:lpstr>Tafseer of Quran by Opinion</vt:lpstr>
      <vt:lpstr>PowerPoint Presentation</vt:lpstr>
      <vt:lpstr>Asbab Nuzool(Situation of Relevation)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ahsanulhaq</dc:creator>
  <cp:lastModifiedBy>Mohammad Omer Rafique</cp:lastModifiedBy>
  <cp:revision>35</cp:revision>
  <dcterms:created xsi:type="dcterms:W3CDTF">2017-07-13T09:10:32Z</dcterms:created>
  <dcterms:modified xsi:type="dcterms:W3CDTF">2018-02-26T14:42:06Z</dcterms:modified>
</cp:coreProperties>
</file>