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8" r:id="rId2"/>
    <p:sldId id="273" r:id="rId3"/>
    <p:sldId id="274" r:id="rId4"/>
    <p:sldId id="284" r:id="rId5"/>
    <p:sldId id="285" r:id="rId6"/>
    <p:sldId id="277" r:id="rId7"/>
    <p:sldId id="278" r:id="rId8"/>
    <p:sldId id="286" r:id="rId9"/>
    <p:sldId id="275" r:id="rId10"/>
    <p:sldId id="279" r:id="rId11"/>
    <p:sldId id="270" r:id="rId12"/>
    <p:sldId id="289" r:id="rId13"/>
    <p:sldId id="287" r:id="rId14"/>
    <p:sldId id="271" r:id="rId15"/>
    <p:sldId id="290" r:id="rId16"/>
    <p:sldId id="272" r:id="rId17"/>
    <p:sldId id="281" r:id="rId18"/>
    <p:sldId id="291" r:id="rId19"/>
    <p:sldId id="280" r:id="rId20"/>
    <p:sldId id="288" r:id="rId21"/>
    <p:sldId id="276" r:id="rId22"/>
    <p:sldId id="282" r:id="rId23"/>
    <p:sldId id="28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EE797-1874-4AF6-A73D-7C15C6582A86}" type="datetimeFigureOut">
              <a:rPr lang="en-US" smtClean="0"/>
              <a:pPr/>
              <a:t>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51DB7-DA82-4089-BB85-196363462633}" type="slidenum">
              <a:rPr lang="en-US" smtClean="0"/>
              <a:pPr/>
              <a:t>‹#›</a:t>
            </a:fld>
            <a:endParaRPr lang="en-US"/>
          </a:p>
        </p:txBody>
      </p:sp>
    </p:spTree>
    <p:extLst>
      <p:ext uri="{BB962C8B-B14F-4D97-AF65-F5344CB8AC3E}">
        <p14:creationId xmlns:p14="http://schemas.microsoft.com/office/powerpoint/2010/main" val="166242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1</a:t>
            </a:fld>
            <a:endParaRPr lang="en-US"/>
          </a:p>
        </p:txBody>
      </p:sp>
    </p:spTree>
    <p:extLst>
      <p:ext uri="{BB962C8B-B14F-4D97-AF65-F5344CB8AC3E}">
        <p14:creationId xmlns:p14="http://schemas.microsoft.com/office/powerpoint/2010/main" val="170069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10</a:t>
            </a:fld>
            <a:endParaRPr lang="en-US"/>
          </a:p>
        </p:txBody>
      </p:sp>
    </p:spTree>
    <p:extLst>
      <p:ext uri="{BB962C8B-B14F-4D97-AF65-F5344CB8AC3E}">
        <p14:creationId xmlns:p14="http://schemas.microsoft.com/office/powerpoint/2010/main" val="1266191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689EAFF-7CE2-4C2D-9C07-2F12725026B5}"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6920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267551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6528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3315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95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CAD5DF-9EB4-4D99-8808-8056B2D548C5}"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159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CAD5DF-9EB4-4D99-8808-8056B2D548C5}" type="datetimeFigureOut">
              <a:rPr lang="en-US" smtClean="0"/>
              <a:pPr/>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51544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CAD5DF-9EB4-4D99-8808-8056B2D548C5}" type="datetimeFigureOut">
              <a:rPr lang="en-US" smtClean="0"/>
              <a:pPr/>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93402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AD5DF-9EB4-4D99-8808-8056B2D548C5}" type="datetimeFigureOut">
              <a:rPr lang="en-US" smtClean="0"/>
              <a:pPr/>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681532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6CAD5DF-9EB4-4D99-8808-8056B2D548C5}"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709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E6CAD5DF-9EB4-4D99-8808-8056B2D548C5}" type="datetimeFigureOut">
              <a:rPr lang="en-US" smtClean="0"/>
              <a:pPr/>
              <a:t>2/26/2018</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028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CAD5DF-9EB4-4D99-8808-8056B2D548C5}" type="datetimeFigureOut">
              <a:rPr lang="en-US" smtClean="0"/>
              <a:pPr/>
              <a:t>2/26/2018</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689EAFF-7CE2-4C2D-9C07-2F12725026B5}" type="slidenum">
              <a:rPr lang="en-US" smtClean="0"/>
              <a:pPr/>
              <a:t>‹#›</a:t>
            </a:fld>
            <a:endParaRPr lang="en-US"/>
          </a:p>
        </p:txBody>
      </p:sp>
    </p:spTree>
    <p:extLst>
      <p:ext uri="{BB962C8B-B14F-4D97-AF65-F5344CB8AC3E}">
        <p14:creationId xmlns:p14="http://schemas.microsoft.com/office/powerpoint/2010/main" val="14859178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pPr marL="0" indent="0">
              <a:buNone/>
            </a:pPr>
            <a:endParaRPr lang="en-US" sz="4300" b="1" dirty="0">
              <a:latin typeface="Times New Roman" pitchFamily="18" charset="0"/>
              <a:cs typeface="Times New Roman" pitchFamily="18" charset="0"/>
            </a:endParaRPr>
          </a:p>
          <a:p>
            <a:pPr marL="0" indent="0">
              <a:buNone/>
            </a:pPr>
            <a:r>
              <a:rPr lang="en-US" sz="4300" b="1" dirty="0">
                <a:latin typeface="Times New Roman" pitchFamily="18" charset="0"/>
                <a:cs typeface="Times New Roman" pitchFamily="18" charset="0"/>
              </a:rPr>
              <a:t>03. </a:t>
            </a:r>
            <a:r>
              <a:rPr lang="en-US" sz="3600" b="1" dirty="0">
                <a:latin typeface="Times New Roman" pitchFamily="18" charset="0"/>
                <a:cs typeface="Times New Roman" pitchFamily="18" charset="0"/>
              </a:rPr>
              <a:t>Study of Selected Text of Holy Quran</a:t>
            </a:r>
          </a:p>
          <a:p>
            <a:pPr marL="0" indent="0">
              <a:buNone/>
            </a:pPr>
            <a:endParaRPr lang="en-US" sz="3000" b="1" dirty="0">
              <a:latin typeface="Times New Roman" pitchFamily="18" charset="0"/>
              <a:cs typeface="Times New Roman" pitchFamily="18" charset="0"/>
            </a:endParaRPr>
          </a:p>
          <a:p>
            <a:pPr marL="0" indent="0">
              <a:buNone/>
            </a:pPr>
            <a:endParaRPr lang="en-US" sz="3600" b="1" dirty="0">
              <a:latin typeface="Times New Roman" pitchFamily="18" charset="0"/>
              <a:cs typeface="Times New Roman" pitchFamily="18" charset="0"/>
            </a:endParaRPr>
          </a:p>
          <a:p>
            <a:pPr marL="0" indent="0" algn="ctr">
              <a:buNone/>
            </a:pPr>
            <a:r>
              <a:rPr lang="en-US" sz="3600" b="1" dirty="0">
                <a:latin typeface="Times New Roman" pitchFamily="18" charset="0"/>
                <a:cs typeface="Times New Roman" pitchFamily="18" charset="0"/>
              </a:rPr>
              <a:t>(</a:t>
            </a:r>
            <a:r>
              <a:rPr lang="en-US" sz="3600" b="1" dirty="0" err="1">
                <a:latin typeface="Times New Roman" pitchFamily="18" charset="0"/>
                <a:cs typeface="Times New Roman" pitchFamily="18" charset="0"/>
              </a:rPr>
              <a:t>Surah</a:t>
            </a:r>
            <a:r>
              <a:rPr lang="en-US" sz="3600" b="1" dirty="0">
                <a:latin typeface="Times New Roman" pitchFamily="18" charset="0"/>
                <a:cs typeface="Times New Roman" pitchFamily="18" charset="0"/>
              </a:rPr>
              <a:t> Al-</a:t>
            </a:r>
            <a:r>
              <a:rPr lang="en-US" sz="3600" b="1" dirty="0" err="1">
                <a:latin typeface="Times New Roman" pitchFamily="18" charset="0"/>
                <a:cs typeface="Times New Roman" pitchFamily="18" charset="0"/>
              </a:rPr>
              <a:t>Baqara</a:t>
            </a:r>
            <a:r>
              <a:rPr lang="en-US" sz="3600" b="1" dirty="0">
                <a:latin typeface="Times New Roman" pitchFamily="18" charset="0"/>
                <a:cs typeface="Times New Roman" pitchFamily="18" charset="0"/>
              </a:rPr>
              <a:t> 284-286)</a:t>
            </a:r>
          </a:p>
          <a:p>
            <a:pPr marL="82296" indent="0" algn="ctr">
              <a:buNone/>
            </a:pPr>
            <a:endParaRPr lang="en-US" sz="6000" b="1" dirty="0">
              <a:latin typeface="Times New Roman" pitchFamily="18" charset="0"/>
              <a:cs typeface="Times New Roman" pitchFamily="18" charset="0"/>
            </a:endParaRPr>
          </a:p>
          <a:p>
            <a:pPr marL="82296" indent="0">
              <a:buNone/>
            </a:pPr>
            <a:endParaRPr lang="en-US" b="1" dirty="0">
              <a:latin typeface="Times New Roman" pitchFamily="18" charset="0"/>
              <a:cs typeface="Times New Roman" pitchFamily="18" charset="0"/>
            </a:endParaRPr>
          </a:p>
          <a:p>
            <a:pPr marL="82296" indent="0" algn="ctr">
              <a:buNone/>
            </a:pPr>
            <a:r>
              <a:rPr lang="en-US" b="1" dirty="0">
                <a:latin typeface="Times New Roman" pitchFamily="18" charset="0"/>
                <a:cs typeface="Times New Roman" pitchFamily="18" charset="0"/>
              </a:rPr>
              <a:t>Course Instructor</a:t>
            </a:r>
          </a:p>
          <a:p>
            <a:pPr marL="82296" indent="0" algn="ctr">
              <a:buNone/>
            </a:pPr>
            <a:r>
              <a:rPr lang="en-US" b="1" dirty="0">
                <a:latin typeface="Times New Roman" pitchFamily="18" charset="0"/>
                <a:cs typeface="Times New Roman" pitchFamily="18" charset="0"/>
              </a:rPr>
              <a:t>Islamic Studies:</a:t>
            </a:r>
          </a:p>
          <a:p>
            <a:pPr marL="82296" indent="0" algn="ctr">
              <a:buNone/>
            </a:pPr>
            <a:r>
              <a:rPr lang="en-US" sz="4400" b="1" dirty="0">
                <a:latin typeface="Times New Roman" pitchFamily="18" charset="0"/>
                <a:cs typeface="Times New Roman" pitchFamily="18" charset="0"/>
              </a:rPr>
              <a:t>Mufti Omer Rafique</a:t>
            </a:r>
          </a:p>
        </p:txBody>
      </p:sp>
      <p:pic>
        <p:nvPicPr>
          <p:cNvPr id="5" name="Picture 4" descr="http://www.bahria.edu.pk/wp-content/uploads/logo1.png"/>
          <p:cNvPicPr/>
          <p:nvPr/>
        </p:nvPicPr>
        <p:blipFill>
          <a:blip r:embed="rId3" cstate="print"/>
          <a:srcRect/>
          <a:stretch>
            <a:fillRect/>
          </a:stretch>
        </p:blipFill>
        <p:spPr bwMode="auto">
          <a:xfrm>
            <a:off x="2209800" y="273620"/>
            <a:ext cx="5487110" cy="1097980"/>
          </a:xfrm>
          <a:prstGeom prst="rect">
            <a:avLst/>
          </a:prstGeom>
          <a:noFill/>
          <a:ln w="9525">
            <a:noFill/>
            <a:miter lim="800000"/>
            <a:headEnd/>
            <a:tailEnd/>
          </a:ln>
        </p:spPr>
      </p:pic>
    </p:spTree>
    <p:extLst>
      <p:ext uri="{BB962C8B-B14F-4D97-AF65-F5344CB8AC3E}">
        <p14:creationId xmlns:p14="http://schemas.microsoft.com/office/powerpoint/2010/main" val="29691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latin typeface="Times New Roman" pitchFamily="18" charset="0"/>
                <a:cs typeface="Times New Roman" pitchFamily="18" charset="0"/>
              </a:rPr>
              <a:t>“ our Lord! Put not on us a burden greater than we have strength to bear.</a:t>
            </a:r>
          </a:p>
          <a:p>
            <a:r>
              <a:rPr lang="en-US" dirty="0">
                <a:latin typeface="Times New Roman" pitchFamily="18" charset="0"/>
                <a:cs typeface="Times New Roman" pitchFamily="18" charset="0"/>
              </a:rPr>
              <a:t>He (Allah) said : “</a:t>
            </a:r>
          </a:p>
          <a:p>
            <a:r>
              <a:rPr lang="en-US" dirty="0">
                <a:latin typeface="Times New Roman" pitchFamily="18" charset="0"/>
                <a:cs typeface="Times New Roman" pitchFamily="18" charset="0"/>
              </a:rPr>
              <a:t>Yes “</a:t>
            </a:r>
          </a:p>
          <a:p>
            <a:r>
              <a:rPr lang="en-US" dirty="0">
                <a:latin typeface="Times New Roman" pitchFamily="18" charset="0"/>
                <a:cs typeface="Times New Roman" pitchFamily="18" charset="0"/>
              </a:rPr>
              <a:t>“ Pardon us and grant us Forgiveness. Have mercy on us. You are our </a:t>
            </a:r>
            <a:r>
              <a:rPr lang="en-US" dirty="0" err="1">
                <a:latin typeface="Times New Roman" pitchFamily="18" charset="0"/>
                <a:cs typeface="Times New Roman" pitchFamily="18" charset="0"/>
              </a:rPr>
              <a:t>Maulâ</a:t>
            </a:r>
            <a:r>
              <a:rPr lang="en-US" dirty="0">
                <a:latin typeface="Times New Roman" pitchFamily="18" charset="0"/>
                <a:cs typeface="Times New Roman" pitchFamily="18" charset="0"/>
              </a:rPr>
              <a:t> (Patron, Supporter and Protector, </a:t>
            </a:r>
            <a:r>
              <a:rPr lang="en-US" dirty="0" err="1">
                <a:latin typeface="Times New Roman" pitchFamily="18" charset="0"/>
                <a:cs typeface="Times New Roman" pitchFamily="18" charset="0"/>
              </a:rPr>
              <a:t>etc</a:t>
            </a:r>
            <a:r>
              <a:rPr lang="en-US" dirty="0">
                <a:latin typeface="Times New Roman" pitchFamily="18" charset="0"/>
                <a:cs typeface="Times New Roman" pitchFamily="18" charset="0"/>
              </a:rPr>
              <a:t>) and give us victory over the disbelieving people." </a:t>
            </a:r>
          </a:p>
          <a:p>
            <a:r>
              <a:rPr lang="en-US" dirty="0">
                <a:latin typeface="Times New Roman" pitchFamily="18" charset="0"/>
                <a:cs typeface="Times New Roman" pitchFamily="18" charset="0"/>
              </a:rPr>
              <a:t>He (Allah) said : “ Yes “ (and in the narration of </a:t>
            </a:r>
            <a:r>
              <a:rPr lang="en-US" dirty="0" err="1">
                <a:latin typeface="Times New Roman" pitchFamily="18" charset="0"/>
                <a:cs typeface="Times New Roman" pitchFamily="18" charset="0"/>
              </a:rPr>
              <a:t>Ibn</a:t>
            </a:r>
            <a:r>
              <a:rPr lang="en-US" dirty="0">
                <a:latin typeface="Times New Roman" pitchFamily="18" charset="0"/>
                <a:cs typeface="Times New Roman" pitchFamily="18" charset="0"/>
              </a:rPr>
              <a:t> Abbas , Allah said : “ Indeed I have done so.”</a:t>
            </a:r>
          </a:p>
        </p:txBody>
      </p:sp>
    </p:spTree>
    <p:extLst>
      <p:ext uri="{BB962C8B-B14F-4D97-AF65-F5344CB8AC3E}">
        <p14:creationId xmlns:p14="http://schemas.microsoft.com/office/powerpoint/2010/main" val="175506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Times New Roman" pitchFamily="18" charset="0"/>
                <a:cs typeface="Times New Roman" pitchFamily="18" charset="0"/>
              </a:rPr>
              <a:t>(Surah-Al-</a:t>
            </a:r>
            <a:r>
              <a:rPr lang="en-US" dirty="0" err="1">
                <a:solidFill>
                  <a:schemeClr val="tx1"/>
                </a:solidFill>
                <a:latin typeface="Times New Roman" pitchFamily="18" charset="0"/>
                <a:cs typeface="Times New Roman" pitchFamily="18" charset="0"/>
              </a:rPr>
              <a:t>Hujuraat</a:t>
            </a:r>
            <a:r>
              <a:rPr lang="en-US" dirty="0">
                <a:solidFill>
                  <a:schemeClr val="tx1"/>
                </a:solidFill>
                <a:latin typeface="Times New Roman" pitchFamily="18" charset="0"/>
                <a:cs typeface="Times New Roman" pitchFamily="18" charset="0"/>
              </a:rPr>
              <a:t> 1-18)</a:t>
            </a:r>
          </a:p>
        </p:txBody>
      </p:sp>
      <p:sp>
        <p:nvSpPr>
          <p:cNvPr id="5" name="Content Placeholder 4"/>
          <p:cNvSpPr>
            <a:spLocks noGrp="1"/>
          </p:cNvSpPr>
          <p:nvPr>
            <p:ph idx="1"/>
          </p:nvPr>
        </p:nvSpPr>
        <p:spPr>
          <a:xfrm>
            <a:off x="838200" y="1219200"/>
            <a:ext cx="8305800" cy="5486400"/>
          </a:xfrm>
        </p:spPr>
        <p:txBody>
          <a:bodyPr>
            <a:noAutofit/>
          </a:bodyPr>
          <a:lstStyle/>
          <a:p>
            <a:r>
              <a:rPr lang="en-US" sz="2400" b="1" dirty="0">
                <a:latin typeface="Times New Roman" pitchFamily="18" charset="0"/>
                <a:cs typeface="Times New Roman" pitchFamily="18" charset="0"/>
              </a:rPr>
              <a:t>Introduction</a:t>
            </a:r>
          </a:p>
          <a:p>
            <a:r>
              <a:rPr lang="en-US" sz="2400" dirty="0" err="1">
                <a:latin typeface="Times New Roman" pitchFamily="18" charset="0"/>
                <a:cs typeface="Times New Roman" pitchFamily="18" charset="0"/>
              </a:rPr>
              <a:t>Surah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Hujrat</a:t>
            </a:r>
            <a:r>
              <a:rPr lang="en-US" sz="2400" dirty="0">
                <a:latin typeface="Times New Roman" pitchFamily="18" charset="0"/>
                <a:cs typeface="Times New Roman" pitchFamily="18" charset="0"/>
              </a:rPr>
              <a:t> is </a:t>
            </a:r>
            <a:r>
              <a:rPr lang="en-US" sz="2400" dirty="0" err="1">
                <a:latin typeface="Times New Roman" pitchFamily="18" charset="0"/>
                <a:cs typeface="Times New Roman" pitchFamily="18" charset="0"/>
              </a:rPr>
              <a:t>Madani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Surah</a:t>
            </a:r>
            <a:r>
              <a:rPr lang="en-US" sz="2400" dirty="0">
                <a:latin typeface="Times New Roman" pitchFamily="18" charset="0"/>
                <a:cs typeface="Times New Roman" pitchFamily="18" charset="0"/>
              </a:rPr>
              <a:t>. It contains eighteen </a:t>
            </a:r>
            <a:r>
              <a:rPr lang="en-US" sz="2400" dirty="0" err="1">
                <a:latin typeface="Times New Roman" pitchFamily="18" charset="0"/>
                <a:cs typeface="Times New Roman" pitchFamily="18" charset="0"/>
              </a:rPr>
              <a:t>ayat</a:t>
            </a:r>
            <a:r>
              <a:rPr lang="en-US" sz="2400" dirty="0">
                <a:latin typeface="Times New Roman" pitchFamily="18" charset="0"/>
                <a:cs typeface="Times New Roman" pitchFamily="18" charset="0"/>
              </a:rPr>
              <a:t> (verses). It is in 26</a:t>
            </a:r>
            <a:r>
              <a:rPr lang="en-US" sz="2400" baseline="30000" dirty="0">
                <a:latin typeface="Times New Roman" pitchFamily="18" charset="0"/>
                <a:cs typeface="Times New Roman" pitchFamily="18" charset="0"/>
              </a:rPr>
              <a:t>th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para</a:t>
            </a:r>
            <a:r>
              <a:rPr lang="en-US" sz="2400" dirty="0">
                <a:latin typeface="Times New Roman" pitchFamily="18" charset="0"/>
                <a:cs typeface="Times New Roman" pitchFamily="18" charset="0"/>
              </a:rPr>
              <a:t> of the holy Quran. It is forty </a:t>
            </a:r>
            <a:r>
              <a:rPr lang="en-US" sz="2400" dirty="0" err="1">
                <a:latin typeface="Times New Roman" pitchFamily="18" charset="0"/>
                <a:cs typeface="Times New Roman" pitchFamily="18" charset="0"/>
              </a:rPr>
              <a:t>nineth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Surah</a:t>
            </a:r>
            <a:r>
              <a:rPr lang="en-US" sz="2400" dirty="0">
                <a:latin typeface="Times New Roman" pitchFamily="18" charset="0"/>
                <a:cs typeface="Times New Roman" pitchFamily="18" charset="0"/>
              </a:rPr>
              <a:t> in the series of </a:t>
            </a:r>
            <a:r>
              <a:rPr lang="en-US" sz="2400" dirty="0" err="1">
                <a:latin typeface="Times New Roman" pitchFamily="18" charset="0"/>
                <a:cs typeface="Times New Roman" pitchFamily="18" charset="0"/>
              </a:rPr>
              <a:t>Surah</a:t>
            </a:r>
            <a:r>
              <a:rPr lang="en-US" sz="2400" dirty="0">
                <a:latin typeface="Times New Roman" pitchFamily="18" charset="0"/>
                <a:cs typeface="Times New Roman" pitchFamily="18" charset="0"/>
              </a:rPr>
              <a:t>. It was revealed in 9</a:t>
            </a:r>
            <a:r>
              <a:rPr lang="en-US" sz="2400" baseline="30000" dirty="0">
                <a:latin typeface="Times New Roman" pitchFamily="18" charset="0"/>
                <a:cs typeface="Times New Roman" pitchFamily="18" charset="0"/>
              </a:rPr>
              <a:t>th</a:t>
            </a:r>
            <a:r>
              <a:rPr lang="en-US" sz="2400" dirty="0">
                <a:latin typeface="Times New Roman" pitchFamily="18" charset="0"/>
                <a:cs typeface="Times New Roman" pitchFamily="18" charset="0"/>
              </a:rPr>
              <a:t> year of </a:t>
            </a:r>
            <a:r>
              <a:rPr lang="en-US" sz="2400" dirty="0" err="1">
                <a:latin typeface="Times New Roman" pitchFamily="18" charset="0"/>
                <a:cs typeface="Times New Roman" pitchFamily="18" charset="0"/>
              </a:rPr>
              <a:t>Hijra</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The word </a:t>
            </a:r>
            <a:r>
              <a:rPr lang="en-US" sz="2400" dirty="0" err="1">
                <a:latin typeface="Times New Roman" pitchFamily="18" charset="0"/>
                <a:cs typeface="Times New Roman" pitchFamily="18" charset="0"/>
              </a:rPr>
              <a:t>Hujrat</a:t>
            </a:r>
            <a:r>
              <a:rPr lang="en-US" sz="2400" dirty="0">
                <a:latin typeface="Times New Roman" pitchFamily="18" charset="0"/>
                <a:cs typeface="Times New Roman" pitchFamily="18" charset="0"/>
              </a:rPr>
              <a:t> is plural of </a:t>
            </a:r>
            <a:r>
              <a:rPr lang="en-US" sz="2400" dirty="0" err="1">
                <a:latin typeface="Times New Roman" pitchFamily="18" charset="0"/>
                <a:cs typeface="Times New Roman" pitchFamily="18" charset="0"/>
              </a:rPr>
              <a:t>Hujra</a:t>
            </a:r>
            <a:r>
              <a:rPr lang="en-US" sz="2400" dirty="0">
                <a:latin typeface="Times New Roman" pitchFamily="18" charset="0"/>
                <a:cs typeface="Times New Roman" pitchFamily="18" charset="0"/>
              </a:rPr>
              <a:t> which means room or dwelling or apartment. </a:t>
            </a:r>
          </a:p>
          <a:p>
            <a:r>
              <a:rPr lang="en-US" sz="2400" b="1" dirty="0">
                <a:latin typeface="Times New Roman" pitchFamily="18" charset="0"/>
                <a:cs typeface="Times New Roman" pitchFamily="18" charset="0"/>
              </a:rPr>
              <a:t>Historical perspective:</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This </a:t>
            </a:r>
            <a:r>
              <a:rPr lang="en-US" sz="2400" dirty="0" err="1">
                <a:latin typeface="Times New Roman" pitchFamily="18" charset="0"/>
                <a:cs typeface="Times New Roman" pitchFamily="18" charset="0"/>
              </a:rPr>
              <a:t>Surah</a:t>
            </a:r>
            <a:r>
              <a:rPr lang="en-US" sz="2400" dirty="0">
                <a:latin typeface="Times New Roman" pitchFamily="18" charset="0"/>
                <a:cs typeface="Times New Roman" pitchFamily="18" charset="0"/>
              </a:rPr>
              <a:t> was revealed because people who were coming to meet Muhammad (S.A.W) were not well acquainted with manners and morals of civilized society. They belonged to country side. In many matters related to social life they were unaware about morals and manners. Therefore this </a:t>
            </a:r>
            <a:r>
              <a:rPr lang="en-US" sz="2400" dirty="0" err="1">
                <a:latin typeface="Times New Roman" pitchFamily="18" charset="0"/>
                <a:cs typeface="Times New Roman" pitchFamily="18" charset="0"/>
              </a:rPr>
              <a:t>Surah</a:t>
            </a:r>
            <a:r>
              <a:rPr lang="en-US" sz="2400" dirty="0">
                <a:latin typeface="Times New Roman" pitchFamily="18" charset="0"/>
                <a:cs typeface="Times New Roman" pitchFamily="18" charset="0"/>
              </a:rPr>
              <a:t> was revealed to teach etiquettes and manners to the people.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245CEB-C796-4AE1-BD02-2FC22A87D19A}"/>
              </a:ext>
            </a:extLst>
          </p:cNvPr>
          <p:cNvSpPr/>
          <p:nvPr/>
        </p:nvSpPr>
        <p:spPr>
          <a:xfrm>
            <a:off x="890374" y="524906"/>
            <a:ext cx="7363252" cy="5464060"/>
          </a:xfrm>
          <a:prstGeom prst="rect">
            <a:avLst/>
          </a:prstGeom>
        </p:spPr>
        <p:txBody>
          <a:bodyPr>
            <a:spAutoFit/>
          </a:bodyPr>
          <a:lstStyle/>
          <a:p>
            <a:pPr algn="ctr" rtl="1">
              <a:lnSpc>
                <a:spcPct val="107000"/>
              </a:lnSpc>
              <a:spcAft>
                <a:spcPts val="800"/>
              </a:spcAft>
            </a:pPr>
            <a:r>
              <a:rPr lang="ur-PK" sz="4000" dirty="0">
                <a:latin typeface="Arabic Typesetting" panose="03020402040406030203" pitchFamily="66" charset="-78"/>
                <a:ea typeface="Calibri" panose="020F0502020204030204" pitchFamily="34" charset="0"/>
                <a:cs typeface="Arabic Typesetting" panose="03020402040406030203" pitchFamily="66" charset="-78"/>
              </a:rPr>
              <a:t>بسم اللہ الرحمن الرحیم</a:t>
            </a:r>
            <a:endParaRPr lang="en-US" sz="4000" dirty="0">
              <a:latin typeface="Arabic Typesetting" panose="03020402040406030203" pitchFamily="66" charset="-78"/>
              <a:ea typeface="Calibri" panose="020F0502020204030204" pitchFamily="34" charset="0"/>
              <a:cs typeface="Arabic Typesetting" panose="03020402040406030203" pitchFamily="66" charset="-78"/>
            </a:endParaRPr>
          </a:p>
          <a:p>
            <a:pPr algn="ctr" rtl="1">
              <a:lnSpc>
                <a:spcPct val="107000"/>
              </a:lnSpc>
              <a:spcAft>
                <a:spcPts val="800"/>
              </a:spcAft>
            </a:pPr>
            <a:r>
              <a:rPr lang="ar-SA" sz="4000" dirty="0">
                <a:latin typeface="Arabic Typesetting" panose="03020402040406030203" pitchFamily="66" charset="-78"/>
                <a:ea typeface="Calibri" panose="020F0502020204030204" pitchFamily="34" charset="0"/>
                <a:cs typeface="Arabic Typesetting" panose="03020402040406030203" pitchFamily="66" charset="-78"/>
              </a:rPr>
              <a:t>يَٰٓأَيُّهَا ٱلَّذِينَ ءَامَنُواْ لَا تُقَدِّمُواْ بَيۡنَ يَدَيِ ٱللَّهِ وَرَسُولِهِۦۖ وَٱتَّقُواْ ٱللَّهَۚ إِنَّ ٱللَّهَ سَمِيعٌ عَلِيمٞ ١ يَٰٓأَيُّهَا ٱلَّذِينَ ءَامَنُواْ لَا تَرۡفَعُوٓاْ أَصۡوَٰتَكُمۡ فَوۡقَ صَوۡتِ ٱلنَّبِيِّ وَلَا تَجۡهَرُواْ لَهُۥ بِٱلۡقَوۡلِ كَجَهۡرِ بَعۡضِكُمۡ لِبَعۡضٍ أَن تَحۡبَطَ أَعۡمَٰلُكُمۡ وَأَنتُمۡ لَا تَشۡعُرُونَ ٢ إِنَّ ٱلَّذِينَ يَغُضُّونَ أَصۡوَٰتَهُمۡ عِندَ رَسُولِ ٱللَّهِ أُوْلَٰٓئِكَ ٱلَّذِينَ ٱمۡتَحَنَ ٱللَّهُ قُلُوبَهُمۡ لِلتَّقۡوَىٰۚ لَهُم مَّغۡفِرَةٞ وَأَجۡرٌ عَظِيمٌ ٣ إِنَّ ٱلَّذِينَ يُنَادُونَكَ مِن وَرَآءِ ٱلۡحُجُرَٰتِ أَكۡثَرُهُمۡ لَا يَعۡقِلُونَ ٤ وَلَوۡ أَنَّهُمۡ صَبَرُواْ حَتَّىٰ تَخۡرُجَ إِلَيۡهِمۡ لَكَانَ خَيۡرٗا لَّهُمۡۚ وَٱللَّهُ غَفُورٞ رَّحِيمٞ ٥ </a:t>
            </a:r>
            <a:endParaRPr lang="en-US" sz="2400" dirty="0">
              <a:effectLst/>
              <a:latin typeface="Arabic Typesetting" panose="03020402040406030203" pitchFamily="66" charset="-78"/>
              <a:ea typeface="Calibri" panose="020F0502020204030204" pitchFamily="34" charset="0"/>
              <a:cs typeface="Arabic Typesetting" panose="03020402040406030203" pitchFamily="66" charset="-78"/>
            </a:endParaRPr>
          </a:p>
        </p:txBody>
      </p:sp>
    </p:spTree>
    <p:extLst>
      <p:ext uri="{BB962C8B-B14F-4D97-AF65-F5344CB8AC3E}">
        <p14:creationId xmlns:p14="http://schemas.microsoft.com/office/powerpoint/2010/main" val="162026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435608" y="0"/>
            <a:ext cx="7498080" cy="6248400"/>
          </a:xfrm>
        </p:spPr>
        <p:txBody>
          <a:bodyPr>
            <a:normAutofit fontScale="92500" lnSpcReduction="20000"/>
          </a:bodyPr>
          <a:lstStyle/>
          <a:p>
            <a:r>
              <a:rPr lang="en-US" dirty="0"/>
              <a:t>V1-5</a:t>
            </a:r>
          </a:p>
          <a:p>
            <a:r>
              <a:rPr lang="en-US" sz="2000" b="1" dirty="0">
                <a:latin typeface="Times New Roman" pitchFamily="18" charset="0"/>
                <a:cs typeface="Times New Roman" pitchFamily="18" charset="0"/>
              </a:rPr>
              <a:t>V-1. O you who have believed, do not put [yourselves] before Allah and His Messenger but fear Allah . Indeed, Allah is Hearing and Knowing.</a:t>
            </a:r>
          </a:p>
          <a:p>
            <a:r>
              <a:rPr lang="en-US" sz="2000" b="1" dirty="0">
                <a:latin typeface="Times New Roman" pitchFamily="18" charset="0"/>
                <a:cs typeface="Times New Roman" pitchFamily="18" charset="0"/>
              </a:rPr>
              <a:t>V-2</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O you who have believed, do not raise your voices above the voice of the Prophet or be loud to him in speech like the loudness of some of you to others, lest your deeds become worthless while you perceive not.</a:t>
            </a:r>
          </a:p>
          <a:p>
            <a:r>
              <a:rPr lang="en-US" sz="2400" b="1" dirty="0">
                <a:latin typeface="Times New Roman" pitchFamily="18" charset="0"/>
                <a:cs typeface="Times New Roman" pitchFamily="18" charset="0"/>
              </a:rPr>
              <a:t>V-3. </a:t>
            </a:r>
            <a:r>
              <a:rPr lang="en-US" sz="2000" b="1" dirty="0">
                <a:latin typeface="Times New Roman" pitchFamily="18" charset="0"/>
                <a:cs typeface="Times New Roman" pitchFamily="18" charset="0"/>
              </a:rPr>
              <a:t>Indeed, those who lower their voices before the Messenger of Allah - they are the ones whose hearts Allah has tested for righteousness. For them is forgiveness and great reward.</a:t>
            </a:r>
          </a:p>
          <a:p>
            <a:r>
              <a:rPr lang="en-US" sz="2400" b="1" dirty="0">
                <a:latin typeface="Times New Roman" pitchFamily="18" charset="0"/>
                <a:cs typeface="Times New Roman" pitchFamily="18" charset="0"/>
              </a:rPr>
              <a:t>V-4.</a:t>
            </a:r>
            <a:r>
              <a:rPr lang="en-US" sz="2400" b="1" dirty="0"/>
              <a:t> </a:t>
            </a:r>
            <a:r>
              <a:rPr lang="en-US" sz="2000" b="1" dirty="0">
                <a:latin typeface="Times New Roman" pitchFamily="18" charset="0"/>
                <a:cs typeface="Times New Roman" pitchFamily="18" charset="0"/>
              </a:rPr>
              <a:t>Indeed, those who lower their voices before the Messenger of Allah - they are the ones whose hearts Allah has tested for righteousness. For them is forgiveness and great reward.</a:t>
            </a:r>
          </a:p>
          <a:p>
            <a:r>
              <a:rPr lang="en-US" sz="2400" b="1" dirty="0">
                <a:latin typeface="Times New Roman" pitchFamily="18" charset="0"/>
                <a:cs typeface="Times New Roman" pitchFamily="18" charset="0"/>
              </a:rPr>
              <a:t>V-5</a:t>
            </a:r>
            <a:r>
              <a:rPr lang="en-US" sz="2000" b="1" dirty="0">
                <a:latin typeface="Times New Roman" pitchFamily="18" charset="0"/>
                <a:cs typeface="Times New Roman" pitchFamily="18" charset="0"/>
              </a:rPr>
              <a:t>. And if they had been patient until you [could] come out to them, it would have been better for them. But Allah is Forgiving and Merciful.</a:t>
            </a:r>
          </a:p>
          <a:p>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518887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762000"/>
            <a:ext cx="8001000" cy="5943600"/>
          </a:xfrm>
        </p:spPr>
        <p:txBody>
          <a:bodyPr>
            <a:normAutofit/>
          </a:bodyPr>
          <a:lstStyle/>
          <a:p>
            <a:r>
              <a:rPr lang="en-US" dirty="0">
                <a:latin typeface="Times New Roman" pitchFamily="18" charset="0"/>
                <a:cs typeface="Times New Roman" pitchFamily="18" charset="0"/>
              </a:rPr>
              <a:t>The Surah teaches moral code to Muslims. In the first five </a:t>
            </a:r>
            <a:r>
              <a:rPr lang="en-US" dirty="0" err="1">
                <a:latin typeface="Times New Roman" pitchFamily="18" charset="0"/>
                <a:cs typeface="Times New Roman" pitchFamily="18" charset="0"/>
              </a:rPr>
              <a:t>ayat</a:t>
            </a:r>
            <a:r>
              <a:rPr lang="en-US" dirty="0">
                <a:latin typeface="Times New Roman" pitchFamily="18" charset="0"/>
                <a:cs typeface="Times New Roman" pitchFamily="18" charset="0"/>
              </a:rPr>
              <a:t> there are directives for the believers to respect Muhammad (S.A.W) because people who were coming from outside didn’t  know how to talk and behave with the Prophet (S.A.W). Some people who were coming from outside they were calling Muhammad (S.A.W) like an ordinary man. When Muhammad (S.A.W) used to go for rest in his dwellings those nomad people used to go there and call him. This was out of etiquettes because Prophet Muhammad (S.A.W) was not an ordinary man. He was an extra ordinary personality and chosen Prophet of Allah.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B9396E-184F-45DF-98CD-BF667FF799B6}"/>
              </a:ext>
            </a:extLst>
          </p:cNvPr>
          <p:cNvSpPr/>
          <p:nvPr/>
        </p:nvSpPr>
        <p:spPr>
          <a:xfrm>
            <a:off x="890374" y="359737"/>
            <a:ext cx="7363252" cy="5888663"/>
          </a:xfrm>
          <a:prstGeom prst="rect">
            <a:avLst/>
          </a:prstGeom>
        </p:spPr>
        <p:txBody>
          <a:bodyPr>
            <a:spAutoFit/>
          </a:bodyPr>
          <a:lstStyle/>
          <a:p>
            <a:pPr algn="just" rtl="1">
              <a:lnSpc>
                <a:spcPct val="107000"/>
              </a:lnSpc>
              <a:spcAft>
                <a:spcPts val="800"/>
              </a:spcAft>
            </a:pPr>
            <a:r>
              <a:rPr lang="ar-SA" sz="3200" dirty="0">
                <a:latin typeface="KFGQPC Uthmanic Script HAFS" panose="02000000000000000000" pitchFamily="2" charset="-78"/>
                <a:ea typeface="Calibri" panose="020F0502020204030204" pitchFamily="34" charset="0"/>
                <a:cs typeface="KFGQPC Uthmanic Script HAFS" panose="02000000000000000000" pitchFamily="2" charset="-78"/>
              </a:rPr>
              <a:t>يَٰٓأَيُّهَا ٱلَّذِينَ ءَامَنُوٓاْ إِن جَآءَكُمۡ فَاسِقُۢ بِنَبَإٖ فَتَبَيَّنُوٓاْ أَن تُصِيبُواْ قَوۡمَۢا بِجَهَٰلَةٖ فَتُصۡبِحُواْ عَلَىٰ مَا فَعَلۡتُمۡ نَٰدِمِينَ ٦ وَٱعۡلَمُوٓاْ أَنَّ فِيكُمۡ رَسُولَ ٱللَّهِۚ لَوۡ يُطِيعُكُمۡ فِي كَثِيرٖ مِّنَ ٱلۡأَمۡرِ لَعَنِتُّمۡ وَلَٰكِنَّ ٱللَّهَ حَبَّبَ إِلَيۡكُمُ ٱلۡإِيمَٰنَ وَزَيَّنَهُۥ فِي قُلُوبِكُمۡ وَكَرَّهَ إِلَيۡكُمُ ٱلۡكُفۡرَ وَٱلۡفُسُوقَ وَٱلۡعِصۡيَانَۚ أُوْلَٰٓئِكَ هُمُ ٱلرَّٰشِدُونَ ٧ فَضۡلٗا مِّنَ ٱللَّهِ وَنِعۡمَةٗۚ وَٱللَّهُ عَلِيمٌ حَكِيمٞ ٨ وَإِن طَآئِفَتَانِ مِنَ ٱلۡمُؤۡمِنِينَ ٱقۡتَتَلُواْ فَأَصۡلِحُواْ بَيۡنَهُمَاۖ فَإِنۢ بَغَتۡ إِحۡدَىٰهُمَا عَلَى ٱلۡأُخۡرَىٰ فَقَٰتِلُواْ ٱلَّتِي تَبۡغِي حَتَّىٰ تَفِيٓءَ إِلَىٰٓ أَمۡرِ ٱللَّهِۚ فَإِن فَآءَتۡ فَأَصۡلِحُواْ بَيۡنَهُمَا بِٱلۡعَدۡلِ وَأَقۡسِطُوٓاْۖ إِنَّ ٱللَّهَ يُحِبُّ ٱلۡمُقۡسِطِينَ ٩ إِنَّمَا ٱلۡمُؤۡمِنُونَ إِخۡوَةٞ فَأَصۡلِحُواْ بَيۡنَ أَخَوَيۡكُمۡۚ وَٱتَّقُواْ ٱللَّهَ لَعَلَّكُمۡ تُرۡحَمُونَ ١٠ </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2983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153400" cy="6172200"/>
          </a:xfrm>
        </p:spPr>
        <p:txBody>
          <a:bodyPr>
            <a:noAutofit/>
          </a:bodyPr>
          <a:lstStyle/>
          <a:p>
            <a:r>
              <a:rPr lang="en-US" sz="2400" dirty="0" err="1">
                <a:latin typeface="Times New Roman" pitchFamily="18" charset="0"/>
                <a:cs typeface="Times New Roman" pitchFamily="18" charset="0"/>
              </a:rPr>
              <a:t>Surah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Hujrah</a:t>
            </a:r>
            <a:r>
              <a:rPr lang="en-US" sz="2400" dirty="0">
                <a:latin typeface="Times New Roman" pitchFamily="18" charset="0"/>
                <a:cs typeface="Times New Roman" pitchFamily="18" charset="0"/>
              </a:rPr>
              <a:t> also teaches following morals so that there should be peace and harmony in the society.</a:t>
            </a:r>
          </a:p>
          <a:p>
            <a:pPr marL="82296" indent="0">
              <a:buNone/>
            </a:pPr>
            <a:r>
              <a:rPr lang="en-US" sz="2400" dirty="0">
                <a:latin typeface="Times New Roman" pitchFamily="18" charset="0"/>
                <a:cs typeface="Times New Roman" pitchFamily="18" charset="0"/>
              </a:rPr>
              <a:t>V-6 </a:t>
            </a:r>
          </a:p>
          <a:p>
            <a:pPr lvl="0"/>
            <a:r>
              <a:rPr lang="en-US" sz="2400" dirty="0">
                <a:latin typeface="Times New Roman" pitchFamily="18" charset="0"/>
                <a:cs typeface="Times New Roman" pitchFamily="18" charset="0"/>
              </a:rPr>
              <a:t>The believers of Islam may not trust on the statement of a liar person. The statement may be ascertained. In either case there is danger of fight between the people.</a:t>
            </a:r>
          </a:p>
          <a:p>
            <a:pPr marL="82296" indent="0">
              <a:buNone/>
            </a:pPr>
            <a:r>
              <a:rPr lang="en-US" sz="2400" dirty="0">
                <a:latin typeface="Times New Roman" pitchFamily="18" charset="0"/>
                <a:cs typeface="Times New Roman" pitchFamily="18" charset="0"/>
              </a:rPr>
              <a:t>V-7 </a:t>
            </a:r>
          </a:p>
          <a:p>
            <a:r>
              <a:rPr lang="en-US" sz="2400" dirty="0">
                <a:latin typeface="Times New Roman" pitchFamily="18" charset="0"/>
                <a:cs typeface="Times New Roman" pitchFamily="18" charset="0"/>
              </a:rPr>
              <a:t>O ye who believe! if an unrighteous person brings you any news, ascertain </a:t>
            </a:r>
            <a:r>
              <a:rPr lang="en-US" sz="2400" i="1" dirty="0">
                <a:latin typeface="Times New Roman" pitchFamily="18" charset="0"/>
                <a:cs typeface="Times New Roman" pitchFamily="18" charset="0"/>
              </a:rPr>
              <a:t>the correctness of the report </a:t>
            </a:r>
            <a:r>
              <a:rPr lang="en-US" sz="2400" dirty="0">
                <a:latin typeface="Times New Roman" pitchFamily="18" charset="0"/>
                <a:cs typeface="Times New Roman" pitchFamily="18" charset="0"/>
              </a:rPr>
              <a:t>fully, lest you harm a people in ignorance, and then become repentant for what you have done.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rmAutofit/>
          </a:bodyPr>
          <a:lstStyle/>
          <a:p>
            <a:pPr marL="82296" indent="0">
              <a:buNone/>
            </a:pPr>
            <a:r>
              <a:rPr lang="en-US" dirty="0">
                <a:latin typeface="Times New Roman" pitchFamily="18" charset="0"/>
                <a:cs typeface="Times New Roman" pitchFamily="18" charset="0"/>
              </a:rPr>
              <a:t>V-8 </a:t>
            </a:r>
          </a:p>
          <a:p>
            <a:r>
              <a:rPr lang="en-US" dirty="0">
                <a:latin typeface="Times New Roman" pitchFamily="18" charset="0"/>
                <a:cs typeface="Times New Roman" pitchFamily="18" charset="0"/>
              </a:rPr>
              <a:t>And know that among you is the Messenger of Allah; if he were to comply with your wishes in most of the matters, you would surely come to trouble; but Allah has endeared the faith to you and has made it </a:t>
            </a:r>
            <a:r>
              <a:rPr lang="en-US" i="1" dirty="0">
                <a:latin typeface="Times New Roman" pitchFamily="18" charset="0"/>
                <a:cs typeface="Times New Roman" pitchFamily="18" charset="0"/>
              </a:rPr>
              <a:t>look</a:t>
            </a:r>
            <a:r>
              <a:rPr lang="en-US" dirty="0">
                <a:latin typeface="Times New Roman" pitchFamily="18" charset="0"/>
                <a:cs typeface="Times New Roman" pitchFamily="18" charset="0"/>
              </a:rPr>
              <a:t> beautiful to your hearts, and He has made disbelief, wickedness and disobedience hateful to you. Such indeed are those who follow the right course,</a:t>
            </a:r>
          </a:p>
          <a:p>
            <a:pPr marL="82296" indent="0">
              <a:buNone/>
            </a:pPr>
            <a:r>
              <a:rPr lang="en-US" dirty="0">
                <a:latin typeface="Times New Roman" pitchFamily="18" charset="0"/>
                <a:cs typeface="Times New Roman" pitchFamily="18" charset="0"/>
              </a:rPr>
              <a:t>V-9</a:t>
            </a:r>
          </a:p>
          <a:p>
            <a:r>
              <a:rPr lang="en-US" dirty="0">
                <a:latin typeface="Times New Roman" pitchFamily="18" charset="0"/>
                <a:cs typeface="Times New Roman" pitchFamily="18" charset="0"/>
              </a:rPr>
              <a:t>Through the grace and </a:t>
            </a:r>
            <a:r>
              <a:rPr lang="en-US" dirty="0" err="1">
                <a:latin typeface="Times New Roman" pitchFamily="18" charset="0"/>
                <a:cs typeface="Times New Roman" pitchFamily="18" charset="0"/>
              </a:rPr>
              <a:t>favour</a:t>
            </a:r>
            <a:r>
              <a:rPr lang="en-US" dirty="0">
                <a:latin typeface="Times New Roman" pitchFamily="18" charset="0"/>
                <a:cs typeface="Times New Roman" pitchFamily="18" charset="0"/>
              </a:rPr>
              <a:t> of Allah. And Allah is All-Knowing, Wise.</a:t>
            </a:r>
          </a:p>
        </p:txBody>
      </p:sp>
    </p:spTree>
    <p:extLst>
      <p:ext uri="{BB962C8B-B14F-4D97-AF65-F5344CB8AC3E}">
        <p14:creationId xmlns:p14="http://schemas.microsoft.com/office/powerpoint/2010/main" val="54412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411F9-702D-4DBA-9B19-D416805F739E}"/>
              </a:ext>
            </a:extLst>
          </p:cNvPr>
          <p:cNvSpPr>
            <a:spLocks noGrp="1"/>
          </p:cNvSpPr>
          <p:nvPr>
            <p:ph idx="1"/>
          </p:nvPr>
        </p:nvSpPr>
        <p:spPr>
          <a:xfrm>
            <a:off x="1435608" y="333821"/>
            <a:ext cx="7498080" cy="7028559"/>
          </a:xfrm>
        </p:spPr>
        <p:txBody>
          <a:bodyPr>
            <a:noAutofit/>
          </a:bodyPr>
          <a:lstStyle/>
          <a:p>
            <a:pPr marL="82296" indent="0" algn="r" rtl="1">
              <a:buNone/>
            </a:pPr>
            <a:r>
              <a:rPr lang="ar-SA" sz="2700" dirty="0"/>
              <a:t>يَٰٓأَيُّهَا ٱلَّذِينَ ءَامَنُواْ لَا يَسۡخَرۡ قَوۡمٞ مِّن قَوۡمٍ عَسَىٰٓ أَن يَكُونُواْ خَيۡرٗا مِّنۡهُمۡ وَلَا نِسَآءٞ مِّن نِّسَآءٍ عَسَىٰٓ أَن يَكُنَّ خَيۡرٗا مِّنۡهُنَّۖ وَلَا تَلۡمِزُوٓاْ أَنفُسَكُمۡ وَلَا تَنَابَزُواْ بِٱلۡأَلۡقَٰبِۖ بِئۡسَ ٱلِٱسۡمُ ٱلۡفُسُوقُ بَعۡدَ ٱلۡإِيمَٰنِۚ وَمَن لَّمۡ يَتُبۡ فَأُوْلَٰٓئِكَ هُمُ ٱلظَّٰلِمُونَ ١١ يَٰٓأَيُّهَا ٱلَّذِينَ ءَامَنُواْ ٱجۡتَنِبُواْ كَثِيرٗا مِّنَ ٱلظَّنِّ إِنَّ بَعۡضَ ٱلظَّنِّ إِثۡمٞۖ وَ لَا تَجَسَّسُواْ وَلَا يَغۡتَب بَّعۡضُكُم بَعۡضًاۚ أَيُحِبُّ أَحَدُكُمۡ أَن يَأۡكُلَ لَحۡمَ أَخِيهِ مَيۡتٗا فَكَرِهۡتُمُوهُۚ وَٱتَّقُواْ ٱللَّهَۚ إِنَّ ٱللَّهَ تَوَّابٞ رَّحِيمٞ ١٢ يَٰٓأَيُّهَا ٱلنَّاسُ إِنَّا خَلَقۡنَٰكُم مِّن ذَكَرٖ وَأُنثَىٰ وَجَعَلۡنَٰكُمۡ شُعُوبٗا وَقَبَآئِلَ لِتَعَارَفُوٓاْۚ إِنَّ أَكۡرَمَكُمۡ عِندَ ٱللَّهِ أَتۡقَىٰكُمۡۚ إِنَّ ٱللَّهَ عَلِيمٌ خَبِيرٞ ١٣ ۞قَالَتِ ٱلۡأَعۡرَابُ ءَامَنَّاۖ قُل لَّمۡ تُؤۡمِنُواْ وَلَٰكِن قُولُوٓاْ أَسۡلَمۡنَا وَلَمَّا يَدۡخُلِ ٱلۡإِيمَٰنُ فِي قُلُوبِكُمۡۖ وَإِن تُطِيعُواْ ٱللَّهَ وَرَسُولَهُۥ لَا يَلِتۡكُم مِّنۡ أَعۡمَٰلِكُمۡ شَيۡ‍ًٔاۚ إِنَّ ٱللَّهَ غَفُورٞ رَّحِيمٌ ١٤ إِنَّمَا ٱلۡمُؤۡمِنُونَ ٱلَّذِينَ ءَامَنُواْ بِٱللَّهِ وَرَسُولِهِۦ ثُمَّ لَمۡ يَرۡتَابُواْ وَجَٰهَدُواْ بِأَمۡوَٰلِهِمۡ وَأَنفُسِهِمۡ فِي سَبِيلِ ٱللَّهِۚ أُوْلَٰٓئِكَ هُمُ ٱلصَّٰدِقُونَ ١٥ قُلۡ أَتُعَلِّمُونَ ٱللَّهَ بِدِينِكُمۡ وَٱللَّهُ يَعۡلَمُ مَا فِي ٱلسَّمَٰوَٰتِ وَمَا فِي ٱلۡأَرۡضِۚ وَٱللَّهُ بِكُلِّ شَيۡءٍ عَلِيمٞ ١٦ يَمُنُّونَ عَلَيۡكَ أَنۡ أَسۡلَمُواْۖ قُل لَّا تَمُنُّواْ عَلَيَّ إِسۡلَٰمَكُمۖ بَلِ ٱللَّهُ يَمُنُّ عَلَيۡكُمۡ أَنۡ هَدَىٰكُمۡ لِلۡإِيمَٰنِ إِن كُنتُمۡ صَٰدِقِينَ ١٧ إِنَّ ٱللَّهَ يَعۡلَمُ غَيۡبَ ٱلسَّمَٰوَٰتِ وَٱلۡأَرۡضِۚ وَٱللَّهُ بَصِيرُۢ بِمَا تَعۡمَلُونَ ١٨ </a:t>
            </a:r>
            <a:endParaRPr lang="en-US" sz="2700" dirty="0"/>
          </a:p>
        </p:txBody>
      </p:sp>
    </p:spTree>
    <p:extLst>
      <p:ext uri="{BB962C8B-B14F-4D97-AF65-F5344CB8AC3E}">
        <p14:creationId xmlns:p14="http://schemas.microsoft.com/office/powerpoint/2010/main" val="439059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6019800"/>
          </a:xfrm>
        </p:spPr>
        <p:txBody>
          <a:bodyPr>
            <a:normAutofit fontScale="92500"/>
          </a:bodyPr>
          <a:lstStyle/>
          <a:p>
            <a:pPr marL="82296" lvl="0" indent="0">
              <a:buNone/>
            </a:pPr>
            <a:r>
              <a:rPr lang="en-US" dirty="0">
                <a:latin typeface="Times New Roman" pitchFamily="18" charset="0"/>
                <a:cs typeface="Times New Roman" pitchFamily="18" charset="0"/>
              </a:rPr>
              <a:t>V-10</a:t>
            </a:r>
          </a:p>
          <a:p>
            <a:r>
              <a:rPr lang="en-US" sz="2400" b="1" dirty="0">
                <a:latin typeface="Times New Roman" pitchFamily="18" charset="0"/>
                <a:cs typeface="Times New Roman" pitchFamily="18" charset="0"/>
              </a:rPr>
              <a:t>The believers are but brothers, so make settlement between your brothers. And fear Allah that you may receive mercy.</a:t>
            </a:r>
          </a:p>
          <a:p>
            <a:pPr lvl="0"/>
            <a:endParaRPr lang="en-US" sz="2400" dirty="0">
              <a:latin typeface="Times New Roman" pitchFamily="18" charset="0"/>
              <a:cs typeface="Times New Roman" pitchFamily="18" charset="0"/>
            </a:endParaRPr>
          </a:p>
          <a:p>
            <a:pPr marL="82296" lvl="0" indent="0">
              <a:buNone/>
            </a:pPr>
            <a:r>
              <a:rPr lang="en-US" dirty="0">
                <a:latin typeface="Times New Roman" pitchFamily="18" charset="0"/>
                <a:cs typeface="Times New Roman" pitchFamily="18" charset="0"/>
              </a:rPr>
              <a:t>V-11</a:t>
            </a:r>
          </a:p>
          <a:p>
            <a:r>
              <a:rPr lang="en-US" sz="2400" b="1" dirty="0">
                <a:latin typeface="Times New Roman" pitchFamily="18" charset="0"/>
                <a:cs typeface="Times New Roman" pitchFamily="18" charset="0"/>
              </a:rPr>
              <a:t>[another] people; perhaps they may be better than them; nor let women </a:t>
            </a:r>
            <a:r>
              <a:rPr lang="en-US" sz="2400" b="1" dirty="0" err="1">
                <a:latin typeface="Times New Roman" pitchFamily="18" charset="0"/>
                <a:cs typeface="Times New Roman" pitchFamily="18" charset="0"/>
              </a:rPr>
              <a:t>ridicul</a:t>
            </a:r>
            <a:r>
              <a:rPr lang="en-US" sz="2400" b="1" dirty="0">
                <a:latin typeface="Times New Roman" pitchFamily="18" charset="0"/>
                <a:cs typeface="Times New Roman" pitchFamily="18" charset="0"/>
              </a:rPr>
              <a:t> O you who have believed, let not a people ridicule e [other] women; perhaps they may be better than them. And do not insult one another and do not call each other by [offensive] nicknames. Wretched is the name of disobedience after [one's] faith. And whoever does not repent - then it is those who are the wrongdoers.</a:t>
            </a:r>
          </a:p>
          <a:p>
            <a:endParaRPr lang="en-US" dirty="0"/>
          </a:p>
        </p:txBody>
      </p:sp>
    </p:spTree>
    <p:extLst>
      <p:ext uri="{BB962C8B-B14F-4D97-AF65-F5344CB8AC3E}">
        <p14:creationId xmlns:p14="http://schemas.microsoft.com/office/powerpoint/2010/main" val="396107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itchFamily="18" charset="0"/>
                <a:cs typeface="Times New Roman" pitchFamily="18" charset="0"/>
              </a:rPr>
              <a:t>Surah </a:t>
            </a:r>
            <a:r>
              <a:rPr lang="en-US" dirty="0" err="1">
                <a:solidFill>
                  <a:schemeClr val="tx1"/>
                </a:solidFill>
                <a:latin typeface="Times New Roman" pitchFamily="18" charset="0"/>
                <a:cs typeface="Times New Roman" pitchFamily="18" charset="0"/>
              </a:rPr>
              <a:t>Baqarah</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b="1" dirty="0">
                <a:latin typeface="Times New Roman" pitchFamily="18" charset="0"/>
                <a:cs typeface="Times New Roman" pitchFamily="18" charset="0"/>
              </a:rPr>
              <a:t>Name</a:t>
            </a:r>
          </a:p>
          <a:p>
            <a:r>
              <a:rPr lang="en-US" dirty="0">
                <a:latin typeface="Times New Roman" pitchFamily="18" charset="0"/>
                <a:cs typeface="Times New Roman" pitchFamily="18" charset="0"/>
              </a:rPr>
              <a:t>Why the name AL-BAQARAH? AL-BAQARAH (the Cow) has been so named from the story of the Cow occurring in this </a:t>
            </a:r>
            <a:r>
              <a:rPr lang="en-US" dirty="0" err="1">
                <a:latin typeface="Times New Roman" pitchFamily="18" charset="0"/>
                <a:cs typeface="Times New Roman" pitchFamily="18" charset="0"/>
              </a:rPr>
              <a:t>Surah</a:t>
            </a:r>
            <a:r>
              <a:rPr lang="en-US" dirty="0">
                <a:latin typeface="Times New Roman" pitchFamily="18" charset="0"/>
                <a:cs typeface="Times New Roman" pitchFamily="18" charset="0"/>
              </a:rPr>
              <a:t> (vv. 67-73). It is only used as a title to indicate that this subject is also present in this Surah. And other topics also exist.</a:t>
            </a:r>
          </a:p>
          <a:p>
            <a:r>
              <a:rPr lang="en-US" b="1" dirty="0">
                <a:latin typeface="Times New Roman" pitchFamily="18" charset="0"/>
                <a:cs typeface="Times New Roman" pitchFamily="18" charset="0"/>
              </a:rPr>
              <a:t>Sequence</a:t>
            </a:r>
          </a:p>
          <a:p>
            <a:r>
              <a:rPr lang="en-US" dirty="0">
                <a:latin typeface="Times New Roman" pitchFamily="18" charset="0"/>
                <a:cs typeface="Times New Roman" pitchFamily="18" charset="0"/>
              </a:rPr>
              <a:t>Though it is a </a:t>
            </a:r>
            <a:r>
              <a:rPr lang="en-US" dirty="0" err="1">
                <a:latin typeface="Times New Roman" pitchFamily="18" charset="0"/>
                <a:cs typeface="Times New Roman" pitchFamily="18" charset="0"/>
              </a:rPr>
              <a:t>Madani</a:t>
            </a:r>
            <a:r>
              <a:rPr lang="en-US" dirty="0">
                <a:latin typeface="Times New Roman" pitchFamily="18" charset="0"/>
                <a:cs typeface="Times New Roman" pitchFamily="18" charset="0"/>
              </a:rPr>
              <a:t> Surah, it follows naturally a </a:t>
            </a:r>
            <a:r>
              <a:rPr lang="en-US" dirty="0" err="1">
                <a:latin typeface="Times New Roman" pitchFamily="18" charset="0"/>
                <a:cs typeface="Times New Roman" pitchFamily="18" charset="0"/>
              </a:rPr>
              <a:t>Makki</a:t>
            </a:r>
            <a:r>
              <a:rPr lang="en-US" dirty="0">
                <a:latin typeface="Times New Roman" pitchFamily="18" charset="0"/>
                <a:cs typeface="Times New Roman" pitchFamily="18" charset="0"/>
              </a:rPr>
              <a:t> Surah Al-</a:t>
            </a:r>
            <a:r>
              <a:rPr lang="en-US" dirty="0" err="1">
                <a:latin typeface="Times New Roman" pitchFamily="18" charset="0"/>
                <a:cs typeface="Times New Roman" pitchFamily="18" charset="0"/>
              </a:rPr>
              <a:t>Fatihah</a:t>
            </a:r>
            <a:r>
              <a:rPr lang="en-US" dirty="0">
                <a:latin typeface="Times New Roman" pitchFamily="18" charset="0"/>
                <a:cs typeface="Times New Roman" pitchFamily="18" charset="0"/>
              </a:rPr>
              <a:t>, which ended with the prayer</a:t>
            </a:r>
          </a:p>
          <a:p>
            <a:pPr algn="r"/>
            <a:r>
              <a:rPr lang="ar-SA" dirty="0">
                <a:latin typeface="Times New Roman" pitchFamily="18" charset="0"/>
                <a:cs typeface="Times New Roman" pitchFamily="18" charset="0"/>
              </a:rPr>
              <a:t>ٱهۡدِنَا ٱلصِّرَٰطَ ٱلۡمُسۡتَقِيمَ</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last verses (284-286) of this Surah which were revealed at </a:t>
            </a:r>
            <a:r>
              <a:rPr lang="en-US" dirty="0" err="1">
                <a:latin typeface="Times New Roman" pitchFamily="18" charset="0"/>
                <a:cs typeface="Times New Roman" pitchFamily="18" charset="0"/>
              </a:rPr>
              <a:t>Makkah</a:t>
            </a:r>
            <a:r>
              <a:rPr lang="en-US" dirty="0">
                <a:latin typeface="Times New Roman" pitchFamily="18" charset="0"/>
                <a:cs typeface="Times New Roman" pitchFamily="18" charset="0"/>
              </a:rPr>
              <a:t> before the migration of the Holy Prophet to Al-</a:t>
            </a:r>
            <a:r>
              <a:rPr lang="en-US" dirty="0" err="1">
                <a:latin typeface="Times New Roman" pitchFamily="18" charset="0"/>
                <a:cs typeface="Times New Roman" pitchFamily="18" charset="0"/>
              </a:rPr>
              <a:t>Madinah</a:t>
            </a:r>
            <a:r>
              <a:rPr lang="en-US" dirty="0">
                <a:latin typeface="Times New Roman" pitchFamily="18" charset="0"/>
                <a:cs typeface="Times New Roman" pitchFamily="18" charset="0"/>
              </a:rPr>
              <a:t> have also been included in 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609600"/>
            <a:ext cx="7498080" cy="5715000"/>
          </a:xfrm>
        </p:spPr>
        <p:txBody>
          <a:bodyPr>
            <a:normAutofit/>
          </a:bodyPr>
          <a:lstStyle/>
          <a:p>
            <a:r>
              <a:rPr lang="en-US" sz="2400" b="1" dirty="0">
                <a:latin typeface="Times New Roman" pitchFamily="18" charset="0"/>
                <a:cs typeface="Times New Roman" pitchFamily="18" charset="0"/>
              </a:rPr>
              <a:t>V-12. O you who have believed, avoid much [negative] assumption. Indeed, some assumption is sin. And do not spy or backbite each other. Would one of you like to eat the flesh of his brother when dead? You would detest it. And fear Allah ; indeed, Allah is Accepting of repentance and Merciful.</a:t>
            </a:r>
          </a:p>
          <a:p>
            <a:r>
              <a:rPr lang="en-US" sz="2400" b="1" dirty="0">
                <a:latin typeface="Times New Roman" pitchFamily="18" charset="0"/>
                <a:cs typeface="Times New Roman" pitchFamily="18" charset="0"/>
              </a:rPr>
              <a:t>V-13. O mankind, indeed We have created you from male and female and made you peoples and tribes that you may know one another. Indeed, the most noble of you in the sight of Allah is the most righteous of you. Indeed, Allah is Knowing and Acquainted.</a:t>
            </a:r>
          </a:p>
          <a:p>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800544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990600"/>
            <a:ext cx="7498080" cy="5638800"/>
          </a:xfrm>
        </p:spPr>
        <p:txBody>
          <a:bodyPr>
            <a:normAutofit fontScale="25000" lnSpcReduction="20000"/>
          </a:bodyPr>
          <a:lstStyle/>
          <a:p>
            <a:pPr>
              <a:buNone/>
            </a:pPr>
            <a:r>
              <a:rPr lang="en-US" sz="8600" dirty="0">
                <a:latin typeface="Times New Roman" pitchFamily="18" charset="0"/>
                <a:cs typeface="Times New Roman" pitchFamily="18" charset="0"/>
              </a:rPr>
              <a:t>V-14</a:t>
            </a:r>
          </a:p>
          <a:p>
            <a:r>
              <a:rPr lang="en-US" sz="10800" dirty="0">
                <a:latin typeface="Times New Roman" pitchFamily="18" charset="0"/>
                <a:cs typeface="Times New Roman" pitchFamily="18" charset="0"/>
              </a:rPr>
              <a:t>O mankind, We have created you from a male and a female; and We have made you into tribes and sub-tribes that you may recognize one another. Verily, the most </a:t>
            </a:r>
            <a:r>
              <a:rPr lang="en-US" sz="10800" dirty="0" err="1">
                <a:latin typeface="Times New Roman" pitchFamily="18" charset="0"/>
                <a:cs typeface="Times New Roman" pitchFamily="18" charset="0"/>
              </a:rPr>
              <a:t>honourable</a:t>
            </a:r>
            <a:r>
              <a:rPr lang="en-US" sz="10800" dirty="0">
                <a:latin typeface="Times New Roman" pitchFamily="18" charset="0"/>
                <a:cs typeface="Times New Roman" pitchFamily="18" charset="0"/>
              </a:rPr>
              <a:t> among you, in the sight of Allah, is he who is the most righteous among you. Surely, Allah is All-knowing, All-Aware.</a:t>
            </a:r>
          </a:p>
          <a:p>
            <a:pPr>
              <a:buNone/>
            </a:pPr>
            <a:r>
              <a:rPr lang="en-US" sz="10800" dirty="0">
                <a:latin typeface="Times New Roman" pitchFamily="18" charset="0"/>
                <a:cs typeface="Times New Roman" pitchFamily="18" charset="0"/>
              </a:rPr>
              <a:t>V-15</a:t>
            </a:r>
          </a:p>
          <a:p>
            <a:pPr algn="just"/>
            <a:r>
              <a:rPr lang="en-US" sz="10800" dirty="0">
                <a:latin typeface="Times New Roman" pitchFamily="18" charset="0"/>
                <a:cs typeface="Times New Roman" pitchFamily="18" charset="0"/>
              </a:rPr>
              <a:t>The Arabs of the desert say, ‘We believe.’ Say, “You have not believed </a:t>
            </a:r>
            <a:r>
              <a:rPr lang="en-US" sz="10800" i="1" dirty="0">
                <a:latin typeface="Times New Roman" pitchFamily="18" charset="0"/>
                <a:cs typeface="Times New Roman" pitchFamily="18" charset="0"/>
              </a:rPr>
              <a:t>yet</a:t>
            </a:r>
            <a:r>
              <a:rPr lang="en-US" sz="10800" dirty="0">
                <a:latin typeface="Times New Roman" pitchFamily="18" charset="0"/>
                <a:cs typeface="Times New Roman" pitchFamily="18" charset="0"/>
              </a:rPr>
              <a:t>; but rather say, ‘We have accepted Islam,’ for the </a:t>
            </a:r>
            <a:r>
              <a:rPr lang="en-US" sz="10800" i="1" dirty="0">
                <a:latin typeface="Times New Roman" pitchFamily="18" charset="0"/>
                <a:cs typeface="Times New Roman" pitchFamily="18" charset="0"/>
              </a:rPr>
              <a:t>true</a:t>
            </a:r>
            <a:r>
              <a:rPr lang="en-US" sz="10800" dirty="0">
                <a:latin typeface="Times New Roman" pitchFamily="18" charset="0"/>
                <a:cs typeface="Times New Roman" pitchFamily="18" charset="0"/>
              </a:rPr>
              <a:t> belief has not yet entered into your hearts.” But if you obey Allah and His Messenger, He will not detract anything from your deeds Surely, Allah is Most Forgiving, Merciful.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304800"/>
            <a:ext cx="7498080" cy="6705600"/>
          </a:xfrm>
        </p:spPr>
        <p:txBody>
          <a:bodyPr>
            <a:normAutofit/>
          </a:bodyPr>
          <a:lstStyle/>
          <a:p>
            <a:pPr marL="82296" indent="0">
              <a:buNone/>
            </a:pPr>
            <a:r>
              <a:rPr lang="en-US" dirty="0">
                <a:latin typeface="Times New Roman" pitchFamily="18" charset="0"/>
                <a:cs typeface="Times New Roman" pitchFamily="18" charset="0"/>
              </a:rPr>
              <a:t>V-16</a:t>
            </a:r>
          </a:p>
          <a:p>
            <a:r>
              <a:rPr lang="en-US" dirty="0">
                <a:latin typeface="Times New Roman" pitchFamily="18" charset="0"/>
                <a:cs typeface="Times New Roman" pitchFamily="18" charset="0"/>
              </a:rPr>
              <a:t>The believers are only those who</a:t>
            </a:r>
            <a:r>
              <a:rPr lang="en-US" i="1" dirty="0">
                <a:latin typeface="Times New Roman" pitchFamily="18" charset="0"/>
                <a:cs typeface="Times New Roman" pitchFamily="18" charset="0"/>
              </a:rPr>
              <a:t> truly </a:t>
            </a:r>
            <a:r>
              <a:rPr lang="en-US" dirty="0">
                <a:latin typeface="Times New Roman" pitchFamily="18" charset="0"/>
                <a:cs typeface="Times New Roman" pitchFamily="18" charset="0"/>
              </a:rPr>
              <a:t>believe in Allah and His Messenger, and then doubt not, but strive with their possessions and their persons in the cause of Allah. It is they who are truthful.</a:t>
            </a:r>
          </a:p>
          <a:p>
            <a:pPr marL="82296" indent="0">
              <a:buNone/>
            </a:pPr>
            <a:r>
              <a:rPr lang="en-US" dirty="0">
                <a:latin typeface="Times New Roman" pitchFamily="18" charset="0"/>
                <a:cs typeface="Times New Roman" pitchFamily="18" charset="0"/>
              </a:rPr>
              <a:t>V-17</a:t>
            </a:r>
          </a:p>
          <a:p>
            <a:r>
              <a:rPr lang="en-US" dirty="0">
                <a:latin typeface="Times New Roman" pitchFamily="18" charset="0"/>
                <a:cs typeface="Times New Roman" pitchFamily="18" charset="0"/>
              </a:rPr>
              <a:t>Say, ‘Will you acquaint Allah with your faith, while Allah knows whatever is in the heavens and whatever is in the earth, and Allah knows all things full well?</a:t>
            </a:r>
          </a:p>
          <a:p>
            <a:pPr marL="82296" indent="0">
              <a:buNone/>
            </a:pPr>
            <a:r>
              <a:rPr lang="en-US" dirty="0">
                <a:latin typeface="Times New Roman" pitchFamily="18" charset="0"/>
                <a:cs typeface="Times New Roman" pitchFamily="18" charset="0"/>
              </a:rPr>
              <a:t>V-18</a:t>
            </a:r>
          </a:p>
          <a:p>
            <a:r>
              <a:rPr lang="en-US" dirty="0">
                <a:latin typeface="Times New Roman" pitchFamily="18" charset="0"/>
                <a:cs typeface="Times New Roman" pitchFamily="18" charset="0"/>
              </a:rPr>
              <a:t>They think they have done thee a </a:t>
            </a:r>
            <a:r>
              <a:rPr lang="en-US" dirty="0" err="1">
                <a:latin typeface="Times New Roman" pitchFamily="18" charset="0"/>
                <a:cs typeface="Times New Roman" pitchFamily="18" charset="0"/>
              </a:rPr>
              <a:t>favour</a:t>
            </a:r>
            <a:r>
              <a:rPr lang="en-US" dirty="0">
                <a:latin typeface="Times New Roman" pitchFamily="18" charset="0"/>
                <a:cs typeface="Times New Roman" pitchFamily="18" charset="0"/>
              </a:rPr>
              <a:t> by their embracing Islam. Say, ‘Deem not your embracing Islam a </a:t>
            </a:r>
            <a:r>
              <a:rPr lang="en-US" dirty="0" err="1">
                <a:latin typeface="Times New Roman" pitchFamily="18" charset="0"/>
                <a:cs typeface="Times New Roman" pitchFamily="18" charset="0"/>
              </a:rPr>
              <a:t>favour</a:t>
            </a:r>
            <a:r>
              <a:rPr lang="en-US" dirty="0">
                <a:latin typeface="Times New Roman" pitchFamily="18" charset="0"/>
                <a:cs typeface="Times New Roman" pitchFamily="18" charset="0"/>
              </a:rPr>
              <a:t> unto me. On the contrary, Allah has bestowed a </a:t>
            </a:r>
            <a:r>
              <a:rPr lang="en-US" dirty="0" err="1">
                <a:latin typeface="Times New Roman" pitchFamily="18" charset="0"/>
                <a:cs typeface="Times New Roman" pitchFamily="18" charset="0"/>
              </a:rPr>
              <a:t>favour</a:t>
            </a:r>
            <a:r>
              <a:rPr lang="en-US" dirty="0">
                <a:latin typeface="Times New Roman" pitchFamily="18" charset="0"/>
                <a:cs typeface="Times New Roman" pitchFamily="18" charset="0"/>
              </a:rPr>
              <a:t> upon you in that He has guided you to the </a:t>
            </a:r>
            <a:r>
              <a:rPr lang="en-US" i="1" dirty="0">
                <a:latin typeface="Times New Roman" pitchFamily="18" charset="0"/>
                <a:cs typeface="Times New Roman" pitchFamily="18" charset="0"/>
              </a:rPr>
              <a:t>true </a:t>
            </a:r>
            <a:r>
              <a:rPr lang="en-US" dirty="0">
                <a:latin typeface="Times New Roman" pitchFamily="18" charset="0"/>
                <a:cs typeface="Times New Roman" pitchFamily="18" charset="0"/>
              </a:rPr>
              <a:t>Faith, if you are truthful.’</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54504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9660" y="76200"/>
            <a:ext cx="7991606" cy="6781800"/>
          </a:xfrm>
        </p:spPr>
        <p:txBody>
          <a:bodyPr>
            <a:noAutofit/>
          </a:bodyPr>
          <a:lstStyle/>
          <a:p>
            <a:r>
              <a:rPr lang="en-US" sz="2000" dirty="0">
                <a:latin typeface="Times New Roman" pitchFamily="18" charset="0"/>
                <a:cs typeface="Times New Roman" pitchFamily="18" charset="0"/>
              </a:rPr>
              <a:t>This does not imply all the desert Arabs but only a few particular groups of the Bedouins who had become Muslims, seeing the increasing power of Islam, thinking that they would not only remain safe from any attack by the Muslims but would also gain materially from the Islamic conquests. These people had not embraced Islam sincerely but had professed faith only verbally in order to be counted among the Muslims, and their this inner state became exposed whenever they would come before the Holy Prophet with different sorts of demands and would enumerate and mention their rights as if they had done him a great favor by accepting Islam. Traditions mention several of such tribal groups, e.g. </a:t>
            </a:r>
            <a:r>
              <a:rPr lang="en-US" sz="2000" dirty="0" err="1">
                <a:latin typeface="Times New Roman" pitchFamily="18" charset="0"/>
                <a:cs typeface="Times New Roman" pitchFamily="18" charset="0"/>
              </a:rPr>
              <a:t>Muzainah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Juhainah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Aslam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Ashja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Ghifar</a:t>
            </a:r>
            <a:r>
              <a:rPr lang="en-US" sz="2000" dirty="0">
                <a:latin typeface="Times New Roman" pitchFamily="18" charset="0"/>
                <a:cs typeface="Times New Roman" pitchFamily="18" charset="0"/>
              </a:rPr>
              <a:t>, etc. About the </a:t>
            </a:r>
            <a:r>
              <a:rPr lang="en-US" sz="2000" dirty="0" err="1">
                <a:latin typeface="Times New Roman" pitchFamily="18" charset="0"/>
                <a:cs typeface="Times New Roman" pitchFamily="18" charset="0"/>
              </a:rPr>
              <a:t>Bani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Asad</a:t>
            </a:r>
            <a:r>
              <a:rPr lang="en-US" sz="2000" dirty="0">
                <a:latin typeface="Times New Roman" pitchFamily="18" charset="0"/>
                <a:cs typeface="Times New Roman" pitchFamily="18" charset="0"/>
              </a:rPr>
              <a:t> bin </a:t>
            </a:r>
            <a:r>
              <a:rPr lang="en-US" sz="2000" dirty="0" err="1">
                <a:latin typeface="Times New Roman" pitchFamily="18" charset="0"/>
                <a:cs typeface="Times New Roman" pitchFamily="18" charset="0"/>
              </a:rPr>
              <a:t>Khuzaimah</a:t>
            </a:r>
            <a:r>
              <a:rPr lang="en-US" sz="2000" dirty="0">
                <a:latin typeface="Times New Roman" pitchFamily="18" charset="0"/>
                <a:cs typeface="Times New Roman" pitchFamily="18" charset="0"/>
              </a:rPr>
              <a:t> in particular, </a:t>
            </a:r>
            <a:r>
              <a:rPr lang="en-US" sz="2000" dirty="0" err="1">
                <a:latin typeface="Times New Roman" pitchFamily="18" charset="0"/>
                <a:cs typeface="Times New Roman" pitchFamily="18" charset="0"/>
              </a:rPr>
              <a:t>Ibn</a:t>
            </a:r>
            <a:r>
              <a:rPr lang="en-US" sz="2000" dirty="0">
                <a:latin typeface="Times New Roman" pitchFamily="18" charset="0"/>
                <a:cs typeface="Times New Roman" pitchFamily="18" charset="0"/>
              </a:rPr>
              <a:t> 'Abbas and Said bin </a:t>
            </a:r>
            <a:r>
              <a:rPr lang="en-US" sz="2000" dirty="0" err="1">
                <a:latin typeface="Times New Roman" pitchFamily="18" charset="0"/>
                <a:cs typeface="Times New Roman" pitchFamily="18" charset="0"/>
              </a:rPr>
              <a:t>Jubair</a:t>
            </a:r>
            <a:r>
              <a:rPr lang="en-US" sz="2000" dirty="0">
                <a:latin typeface="Times New Roman" pitchFamily="18" charset="0"/>
                <a:cs typeface="Times New Roman" pitchFamily="18" charset="0"/>
              </a:rPr>
              <a:t> have stated that once during a drought they came to </a:t>
            </a:r>
            <a:r>
              <a:rPr lang="en-US" sz="2000" dirty="0" err="1">
                <a:latin typeface="Times New Roman" pitchFamily="18" charset="0"/>
                <a:cs typeface="Times New Roman" pitchFamily="18" charset="0"/>
              </a:rPr>
              <a:t>Madinah</a:t>
            </a:r>
            <a:r>
              <a:rPr lang="en-US" sz="2000" dirty="0">
                <a:latin typeface="Times New Roman" pitchFamily="18" charset="0"/>
                <a:cs typeface="Times New Roman" pitchFamily="18" charset="0"/>
              </a:rPr>
              <a:t> and making a demand for financial help they said to the Holy Prophet again and again: "We became Muslims without any conflict: we did not fight against you as have such and such other tribes fought." By this they clearly meant to point out that their refraining from fighting against the Messenger of Allah and their accepting Islam was a </a:t>
            </a:r>
            <a:r>
              <a:rPr lang="en-US" sz="2000" dirty="0" err="1">
                <a:latin typeface="Times New Roman" pitchFamily="18" charset="0"/>
                <a:cs typeface="Times New Roman" pitchFamily="18" charset="0"/>
              </a:rPr>
              <a:t>favour</a:t>
            </a:r>
            <a:r>
              <a:rPr lang="en-US" sz="2000" dirty="0">
                <a:latin typeface="Times New Roman" pitchFamily="18" charset="0"/>
                <a:cs typeface="Times New Roman" pitchFamily="18" charset="0"/>
              </a:rPr>
              <a:t> for which they must be rewarded by the Messenger and the Muslims. It was this same attitude and conduct of the Bedouin group living around </a:t>
            </a:r>
            <a:r>
              <a:rPr lang="en-US" sz="2000" dirty="0" err="1">
                <a:latin typeface="Times New Roman" pitchFamily="18" charset="0"/>
                <a:cs typeface="Times New Roman" pitchFamily="18" charset="0"/>
              </a:rPr>
              <a:t>Madinah</a:t>
            </a:r>
            <a:r>
              <a:rPr lang="en-US" sz="2000" dirty="0">
                <a:latin typeface="Times New Roman" pitchFamily="18" charset="0"/>
                <a:cs typeface="Times New Roman" pitchFamily="18" charset="0"/>
              </a:rPr>
              <a:t>, which has been commented upon in these verses. </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56184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457200"/>
            <a:ext cx="7943088" cy="6400800"/>
          </a:xfrm>
        </p:spPr>
        <p:txBody>
          <a:bodyPr>
            <a:noAutofit/>
          </a:bodyPr>
          <a:lstStyle/>
          <a:p>
            <a:pPr marL="82296" indent="0" algn="r">
              <a:buNone/>
            </a:pPr>
            <a:r>
              <a:rPr lang="en-US" sz="3600" dirty="0">
                <a:latin typeface="Times New Roman" pitchFamily="18" charset="0"/>
                <a:cs typeface="Times New Roman" pitchFamily="18" charset="0"/>
              </a:rPr>
              <a:t>V-284</a:t>
            </a:r>
          </a:p>
          <a:p>
            <a:pPr marL="82296" indent="0" algn="r">
              <a:buNone/>
            </a:pPr>
            <a:r>
              <a:rPr lang="ar-SA" dirty="0">
                <a:latin typeface="Times New Roman" pitchFamily="18" charset="0"/>
                <a:cs typeface="Times New Roman" pitchFamily="18" charset="0"/>
              </a:rPr>
              <a:t>لِّلَّهِ مَا فِي ٱلسَّمَٰوَٰتِ وَمَا فِي ٱلۡأَرۡضِۗ وَإِن تُبۡدُواْ مَا فِيٓ أَنفُسِكُمۡ أَوۡ تُخۡفُوهُ يُحَاسِبۡكُم بِهِ ٱللَّهُۖ فَيَغۡفِرُ لِمَن يَشَآءُ وَيُعَذِّبُ مَن يَشَآءُۗ وَٱللَّهُ عَلَىٰ كُلِّ شَيۡءٖ قَدِيرٌ</a:t>
            </a:r>
            <a:endParaRPr lang="en-US" dirty="0">
              <a:latin typeface="Times New Roman" pitchFamily="18" charset="0"/>
              <a:cs typeface="Times New Roman" pitchFamily="18" charset="0"/>
            </a:endParaRPr>
          </a:p>
          <a:p>
            <a:pPr marL="82296" indent="0" algn="r">
              <a:buNone/>
            </a:pPr>
            <a:r>
              <a:rPr lang="en-US" dirty="0">
                <a:latin typeface="Times New Roman" pitchFamily="18" charset="0"/>
                <a:cs typeface="Times New Roman" pitchFamily="18" charset="0"/>
              </a:rPr>
              <a:t>To Allah belongs whatever is in the heavens and whatever         is in the earth. Whether you show what is within   yourselves or conceal it, Allah will bring you to account for it. Then He will forgive whom He wills and punish whom    He wills, and Allah is over all things competent</a:t>
            </a:r>
            <a:r>
              <a:rPr lang="en-US" dirty="0"/>
              <a:t>.</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838200"/>
            <a:ext cx="7498080" cy="5410200"/>
          </a:xfrm>
        </p:spPr>
        <p:txBody>
          <a:bodyPr>
            <a:normAutofit/>
          </a:bodyPr>
          <a:lstStyle/>
          <a:p>
            <a:r>
              <a:rPr lang="en-US" dirty="0">
                <a:latin typeface="Times New Roman" pitchFamily="18" charset="0"/>
                <a:cs typeface="Times New Roman" pitchFamily="18" charset="0"/>
              </a:rPr>
              <a:t>This is information from Allah ; that , Everything that is in the heavens and on the earth : belongs to Him. He created all of them , and sustained them , and guided them to that which is beneficial to them – in the worldly affairs and the religion. So they are all His slaves He will take them to account to that which they committed openly and secretly</a:t>
            </a:r>
          </a:p>
          <a:p>
            <a:r>
              <a:rPr lang="en-US" dirty="0">
                <a:latin typeface="Times New Roman" pitchFamily="18" charset="0"/>
                <a:cs typeface="Times New Roman" pitchFamily="18" charset="0"/>
              </a:rPr>
              <a:t>And it is those who achieve the reasons of getting forgiveness .And He and punishes whom He wills ; for what they have committed of sins . Those who did not attain.</a:t>
            </a:r>
          </a:p>
          <a:p>
            <a:r>
              <a:rPr lang="en-US" dirty="0">
                <a:latin typeface="Times New Roman" pitchFamily="18" charset="0"/>
                <a:cs typeface="Times New Roman" pitchFamily="18" charset="0"/>
              </a:rPr>
              <a:t>There is nothing that is hard for Him .In fact all the creations are submissive to His subjugation, and His will and His reward.</a:t>
            </a:r>
          </a:p>
          <a:p>
            <a:endParaRPr lang="en-US" dirty="0"/>
          </a:p>
        </p:txBody>
      </p:sp>
    </p:spTree>
    <p:extLst>
      <p:ext uri="{BB962C8B-B14F-4D97-AF65-F5344CB8AC3E}">
        <p14:creationId xmlns:p14="http://schemas.microsoft.com/office/powerpoint/2010/main" val="163236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304800"/>
            <a:ext cx="7498080" cy="6477000"/>
          </a:xfrm>
        </p:spPr>
        <p:txBody>
          <a:bodyPr>
            <a:normAutofit/>
          </a:bodyPr>
          <a:lstStyle/>
          <a:p>
            <a:pPr marL="82296" indent="0" algn="r">
              <a:buNone/>
            </a:pPr>
            <a:r>
              <a:rPr lang="en-US" dirty="0">
                <a:latin typeface="Times New Roman" pitchFamily="18" charset="0"/>
                <a:cs typeface="Times New Roman" pitchFamily="18" charset="0"/>
              </a:rPr>
              <a:t>V-285</a:t>
            </a:r>
          </a:p>
          <a:p>
            <a:pPr marL="82296" indent="0" algn="r">
              <a:buNone/>
            </a:pPr>
            <a:r>
              <a:rPr lang="ar-SA" dirty="0">
                <a:latin typeface="Times New Roman" pitchFamily="18" charset="0"/>
                <a:cs typeface="Times New Roman" pitchFamily="18" charset="0"/>
              </a:rPr>
              <a:t>ءَامَنَ ٱلرَّسُولُ بِمَآ أُنزِلَ إِلَيۡهِ مِن رَّبِّهِۦ وَٱلۡمُؤۡمِنُونَۚ كُلٌّ ءَامَنَ بِٱللَّهِ وَمَلَٰٓئِكَتِهِۦ وَكُتُبِهِۦ وَرُسُلِهِۦ لَا نُفَرِّقُ بَيۡنَ أَحَدٖ مِّن رُّسُلِهِۦۚ وَقَالُواْ سَمِعۡنَا وَأَطَعۡنَاۖ غُفۡرَانَكَ رَبَّنَا وَإِلَيۡكَ ٱلۡمَصِيرُ</a:t>
            </a:r>
            <a:endParaRPr lang="en-US" dirty="0">
              <a:latin typeface="Times New Roman" pitchFamily="18" charset="0"/>
              <a:cs typeface="Times New Roman" pitchFamily="18" charset="0"/>
            </a:endParaRPr>
          </a:p>
          <a:p>
            <a:pPr marL="82296" indent="0">
              <a:buNone/>
            </a:pPr>
            <a:r>
              <a:rPr lang="en-US" dirty="0">
                <a:latin typeface="Times New Roman" pitchFamily="18" charset="0"/>
                <a:cs typeface="Times New Roman" pitchFamily="18" charset="0"/>
              </a:rPr>
              <a:t>And they say, "We hear and we obey. [We The Messenger has believed in what was revealed to him from his Lord, and [so have] the believers. All of them have believed in Allah and His angels and His books and His messengers, [saying], "We make no distinction between any of His messengers." eek] Your forgiveness, our Lord, and to You is the [final] destination."</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4604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6132534"/>
          </a:xfrm>
        </p:spPr>
        <p:txBody>
          <a:bodyPr>
            <a:noAutofit/>
          </a:bodyPr>
          <a:lstStyle/>
          <a:p>
            <a:r>
              <a:rPr lang="en-US" sz="2200" dirty="0">
                <a:latin typeface="Times New Roman" pitchFamily="18" charset="0"/>
                <a:cs typeface="Times New Roman" pitchFamily="18" charset="0"/>
              </a:rPr>
              <a:t>Allah informs of the belief of the Messengers and The believers with them : and their submission , and their obedience . So Allah informs that they believe in Allah, His Angels, His Books, and His Messengers :and this encompasses having belief in all that Allah has said about Himself , and what His Messenger has informed [described] about Him </a:t>
            </a:r>
          </a:p>
          <a:p>
            <a:r>
              <a:rPr lang="en-US" sz="2200" dirty="0">
                <a:latin typeface="Times New Roman" pitchFamily="18" charset="0"/>
                <a:cs typeface="Times New Roman" pitchFamily="18" charset="0"/>
              </a:rPr>
              <a:t>And this [belief mentioned in the verse] also carries the belief in Angels , as provided in the Sharia – in detail and in specific. And this [belief mentioned in the verse] also carries the belief in all the Messengers and Books .Meaning : believing in all that which the Messengers informed , and what is comprised in the Books : from the commands and the prohibitions. And that they [ the believers ] don’t distinguish between any of the Messengers , rather they believe in all of them.</a:t>
            </a:r>
          </a:p>
        </p:txBody>
      </p:sp>
    </p:spTree>
    <p:extLst>
      <p:ext uri="{BB962C8B-B14F-4D97-AF65-F5344CB8AC3E}">
        <p14:creationId xmlns:p14="http://schemas.microsoft.com/office/powerpoint/2010/main" val="2670798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219200"/>
            <a:ext cx="7498080" cy="5029200"/>
          </a:xfrm>
        </p:spPr>
        <p:txBody>
          <a:bodyPr>
            <a:normAutofit/>
          </a:bodyPr>
          <a:lstStyle/>
          <a:p>
            <a:r>
              <a:rPr lang="en-US" dirty="0">
                <a:latin typeface="Times New Roman" pitchFamily="18" charset="0"/>
                <a:cs typeface="Times New Roman" pitchFamily="18" charset="0"/>
              </a:rPr>
              <a:t>The Messenger (S.A.W.) believes in what has been sent down to him from his Lord, and (so do) the believers. Each one believes in Allah, His Angels, His Books, and His Messengers. They say, "We make no distinction between one another of His Messengers" - and they say, "We hear, and we obey. (We seek) Your Forgiveness, our Lord, and to You is the return (of all)." </a:t>
            </a:r>
          </a:p>
          <a:p>
            <a:r>
              <a:rPr lang="en-US" dirty="0">
                <a:latin typeface="Times New Roman" pitchFamily="18" charset="0"/>
                <a:cs typeface="Times New Roman" pitchFamily="18" charset="0"/>
              </a:rPr>
              <a:t>When they heard and obeyed , </a:t>
            </a:r>
            <a:r>
              <a:rPr lang="en-US" dirty="0" err="1">
                <a:latin typeface="Times New Roman" pitchFamily="18" charset="0"/>
                <a:cs typeface="Times New Roman" pitchFamily="18" charset="0"/>
              </a:rPr>
              <a:t>Allaah</a:t>
            </a:r>
            <a:r>
              <a:rPr lang="en-US" dirty="0">
                <a:latin typeface="Times New Roman" pitchFamily="18" charset="0"/>
                <a:cs typeface="Times New Roman" pitchFamily="18" charset="0"/>
              </a:rPr>
              <a:t> revealed an alleviation.</a:t>
            </a:r>
          </a:p>
          <a:p>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62102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1447800" y="304800"/>
            <a:ext cx="7498080" cy="6324600"/>
          </a:xfrm>
        </p:spPr>
        <p:txBody>
          <a:bodyPr>
            <a:normAutofit fontScale="85000" lnSpcReduction="20000"/>
          </a:bodyPr>
          <a:lstStyle/>
          <a:p>
            <a:pPr marL="82296" indent="0" algn="r">
              <a:buNone/>
            </a:pPr>
            <a:r>
              <a:rPr lang="en-US" sz="2800" dirty="0"/>
              <a:t>V-286</a:t>
            </a:r>
          </a:p>
          <a:p>
            <a:pPr marL="82296" indent="0" algn="r">
              <a:buNone/>
            </a:pPr>
            <a:r>
              <a:rPr lang="ar-SA" sz="2800" dirty="0"/>
              <a:t>لَا يُكَلِّفُ ٱللَّهُ نَفۡسًا إِلَّا وُسۡعَهَاۚ لَهَا مَا كَسَبَتۡ وَعَلَيۡهَا مَا ٱكۡتَسَبَتۡۗ رَبَّنَا لَا تُؤَاخِذۡنَآ إِن نَّسِينَآ أَوۡ أَخۡطَأۡنَاۚ رَبَّنَا وَلَا تَحۡمِلۡ عَلَيۡنَآ إِصۡرٗا كَمَا حَمَلۡتَهُۥ عَلَى ٱلَّذِينَ مِن قَبۡلِنَاۚ رَبَّنَا وَلَا تُحَمِّلۡنَا مَا لَا طَاقَةَ لَنَا بِهِۦۖ وَٱعۡفُ عَنَّا وَٱغۡفِرۡ لَنَا وَٱرۡحَمۡنَآۚ أَنتَ مَوۡلَىٰنَا فَٱنصُرۡنَا عَلَى ٱلۡقَوۡمِ ٱلۡكَٰفِرِينَ</a:t>
            </a:r>
            <a:endParaRPr lang="en-US" sz="2800" dirty="0"/>
          </a:p>
          <a:p>
            <a:pPr marL="82296" indent="0">
              <a:buNone/>
            </a:pPr>
            <a:r>
              <a:rPr lang="en-US" sz="2800" dirty="0">
                <a:latin typeface="Times New Roman" pitchFamily="18" charset="0"/>
                <a:cs typeface="Times New Roman" pitchFamily="18" charset="0"/>
              </a:rPr>
              <a:t>Allah does not charge a soul except [with that within] its capacity. It will have [the consequence of] what [good] it has gained, and it will bear [the consequence of] what [evil] it has earned. "Our Lord, do not impose blame upon us if we have forgotten or erred. Our Lord, and lay not upon us a burden like that which You laid upon those before us. Our Lord, and burden us not with that which we have no ability to bear. And pardon us; and forgive us; and have mercy upon us. You are our protector, so give us victory over the disbelieving people."</a:t>
            </a:r>
          </a:p>
          <a:p>
            <a:pPr marL="82296" indent="0">
              <a:buNone/>
            </a:pPr>
            <a:endParaRPr lang="en-US" sz="2800" dirty="0"/>
          </a:p>
        </p:txBody>
      </p:sp>
    </p:spTree>
    <p:extLst>
      <p:ext uri="{BB962C8B-B14F-4D97-AF65-F5344CB8AC3E}">
        <p14:creationId xmlns:p14="http://schemas.microsoft.com/office/powerpoint/2010/main" val="204290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8001000" cy="6477000"/>
          </a:xfrm>
        </p:spPr>
        <p:txBody>
          <a:bodyPr>
            <a:noAutofit/>
          </a:bodyPr>
          <a:lstStyle/>
          <a:p>
            <a:r>
              <a:rPr lang="en-US" sz="2700" dirty="0">
                <a:latin typeface="Times New Roman" pitchFamily="18" charset="0"/>
                <a:cs typeface="Times New Roman" pitchFamily="18" charset="0"/>
              </a:rPr>
              <a:t>“ Allah burdens not a person beyond his scope. He gets reward for that (good) which he has earned, and he is punished for that (evil) which he has earned. "Our Lord! Punish us not if we forget or fall into error,</a:t>
            </a:r>
          </a:p>
          <a:p>
            <a:r>
              <a:rPr lang="en-US" sz="2700" dirty="0">
                <a:latin typeface="Times New Roman" pitchFamily="18" charset="0"/>
                <a:cs typeface="Times New Roman" pitchFamily="18" charset="0"/>
              </a:rPr>
              <a:t>He (</a:t>
            </a:r>
            <a:r>
              <a:rPr lang="en-US" sz="2700" dirty="0" err="1">
                <a:latin typeface="Times New Roman" pitchFamily="18" charset="0"/>
                <a:cs typeface="Times New Roman" pitchFamily="18" charset="0"/>
              </a:rPr>
              <a:t>Allaah</a:t>
            </a:r>
            <a:r>
              <a:rPr lang="en-US" sz="2700" dirty="0">
                <a:latin typeface="Times New Roman" pitchFamily="18" charset="0"/>
                <a:cs typeface="Times New Roman" pitchFamily="18" charset="0"/>
              </a:rPr>
              <a:t>) said : “</a:t>
            </a:r>
          </a:p>
          <a:p>
            <a:r>
              <a:rPr lang="en-US" sz="2700" dirty="0">
                <a:latin typeface="Times New Roman" pitchFamily="18" charset="0"/>
                <a:cs typeface="Times New Roman" pitchFamily="18" charset="0"/>
              </a:rPr>
              <a:t>Yes “</a:t>
            </a:r>
          </a:p>
          <a:p>
            <a:r>
              <a:rPr lang="en-US" sz="2700" dirty="0">
                <a:latin typeface="Times New Roman" pitchFamily="18" charset="0"/>
                <a:cs typeface="Times New Roman" pitchFamily="18" charset="0"/>
              </a:rPr>
              <a:t>“ our Lord! Lay not on us a burden like that which You did lay on those before us ;</a:t>
            </a:r>
          </a:p>
          <a:p>
            <a:r>
              <a:rPr lang="en-US" sz="2700" dirty="0">
                <a:latin typeface="Times New Roman" pitchFamily="18" charset="0"/>
                <a:cs typeface="Times New Roman" pitchFamily="18" charset="0"/>
              </a:rPr>
              <a:t>He (</a:t>
            </a:r>
            <a:r>
              <a:rPr lang="en-US" sz="2700" dirty="0" err="1">
                <a:latin typeface="Times New Roman" pitchFamily="18" charset="0"/>
                <a:cs typeface="Times New Roman" pitchFamily="18" charset="0"/>
              </a:rPr>
              <a:t>Allaah</a:t>
            </a:r>
            <a:r>
              <a:rPr lang="en-US" sz="2700" dirty="0">
                <a:latin typeface="Times New Roman" pitchFamily="18" charset="0"/>
                <a:cs typeface="Times New Roman" pitchFamily="18" charset="0"/>
              </a:rPr>
              <a:t>) said : “</a:t>
            </a:r>
          </a:p>
          <a:p>
            <a:r>
              <a:rPr lang="en-US" sz="2700" dirty="0">
                <a:latin typeface="Times New Roman" pitchFamily="18" charset="0"/>
                <a:cs typeface="Times New Roman" pitchFamily="18" charset="0"/>
              </a:rPr>
              <a:t>Yes “</a:t>
            </a:r>
          </a:p>
          <a:p>
            <a:pPr marL="82296" indent="0">
              <a:buNone/>
            </a:pPr>
            <a:r>
              <a:rPr lang="en-US" sz="2700" dirty="0">
                <a:latin typeface="Times New Roman" pitchFamily="18" charset="0"/>
                <a:cs typeface="Times New Roman" pitchFamily="18" charset="0"/>
              </a:rPr>
              <a:t> </a:t>
            </a:r>
          </a:p>
          <a:p>
            <a:endParaRPr lang="en-US" sz="27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412</TotalTime>
  <Words>2308</Words>
  <Application>Microsoft Office PowerPoint</Application>
  <PresentationFormat>On-screen Show (4:3)</PresentationFormat>
  <Paragraphs>91</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Arabic Typesetting</vt:lpstr>
      <vt:lpstr>Arial</vt:lpstr>
      <vt:lpstr>Calibri</vt:lpstr>
      <vt:lpstr>Gill Sans MT</vt:lpstr>
      <vt:lpstr>KFGQPC Uthmanic Script HAFS</vt:lpstr>
      <vt:lpstr>Times New Roman</vt:lpstr>
      <vt:lpstr>Gallery</vt:lpstr>
      <vt:lpstr>PowerPoint Presentation</vt:lpstr>
      <vt:lpstr>Surah Baqarah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(Surah-Al-Hujuraat 1-18)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Mohammad Omer Rafique</cp:lastModifiedBy>
  <cp:revision>72</cp:revision>
  <dcterms:created xsi:type="dcterms:W3CDTF">2017-07-13T09:10:32Z</dcterms:created>
  <dcterms:modified xsi:type="dcterms:W3CDTF">2018-02-26T14:42:42Z</dcterms:modified>
</cp:coreProperties>
</file>