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8" r:id="rId2"/>
    <p:sldId id="266" r:id="rId3"/>
    <p:sldId id="276" r:id="rId4"/>
    <p:sldId id="277" r:id="rId5"/>
    <p:sldId id="278" r:id="rId6"/>
    <p:sldId id="281" r:id="rId7"/>
    <p:sldId id="267" r:id="rId8"/>
    <p:sldId id="268" r:id="rId9"/>
    <p:sldId id="269" r:id="rId10"/>
    <p:sldId id="279" r:id="rId11"/>
    <p:sldId id="280" r:id="rId12"/>
    <p:sldId id="270" r:id="rId13"/>
    <p:sldId id="271" r:id="rId14"/>
    <p:sldId id="282" r:id="rId15"/>
    <p:sldId id="283" r:id="rId16"/>
    <p:sldId id="272" r:id="rId17"/>
    <p:sldId id="284" r:id="rId18"/>
    <p:sldId id="273" r:id="rId19"/>
    <p:sldId id="274" r:id="rId20"/>
    <p:sldId id="285" r:id="rId21"/>
    <p:sldId id="286" r:id="rId22"/>
    <p:sldId id="287"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EE797-1874-4AF6-A73D-7C15C6582A86}" type="datetimeFigureOut">
              <a:rPr lang="en-US" smtClean="0"/>
              <a:pPr/>
              <a:t>11/15/2017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51DB7-DA82-4089-BB85-196363462633}" type="slidenum">
              <a:rPr lang="en-US" smtClean="0"/>
              <a:pPr/>
              <a:t>‹#›</a:t>
            </a:fld>
            <a:endParaRPr lang="en-US"/>
          </a:p>
        </p:txBody>
      </p:sp>
    </p:spTree>
    <p:extLst>
      <p:ext uri="{BB962C8B-B14F-4D97-AF65-F5344CB8AC3E}">
        <p14:creationId xmlns:p14="http://schemas.microsoft.com/office/powerpoint/2010/main" val="166242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1DB7-DA82-4089-BB85-196363462633}" type="slidenum">
              <a:rPr lang="en-US" smtClean="0"/>
              <a:pPr/>
              <a:t>1</a:t>
            </a:fld>
            <a:endParaRPr lang="en-US"/>
          </a:p>
        </p:txBody>
      </p:sp>
    </p:spTree>
    <p:extLst>
      <p:ext uri="{BB962C8B-B14F-4D97-AF65-F5344CB8AC3E}">
        <p14:creationId xmlns:p14="http://schemas.microsoft.com/office/powerpoint/2010/main" val="17006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E6CAD5DF-9EB4-4D99-8808-8056B2D548C5}" type="datetimeFigureOut">
              <a:rPr lang="en-US" smtClean="0"/>
              <a:pPr/>
              <a:t>11/15/2017</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89EAFF-7CE2-4C2D-9C07-2F12725026B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6CAD5DF-9EB4-4D99-8808-8056B2D548C5}"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CAD5DF-9EB4-4D99-8808-8056B2D548C5}"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6CAD5DF-9EB4-4D99-8808-8056B2D548C5}" type="datetimeFigureOut">
              <a:rPr lang="en-US" smtClean="0"/>
              <a:pPr/>
              <a:t>11/15/2017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E6CAD5DF-9EB4-4D99-8808-8056B2D548C5}" type="datetimeFigureOut">
              <a:rPr lang="en-US" smtClean="0"/>
              <a:pPr/>
              <a:t>11/15/2017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E6CAD5DF-9EB4-4D99-8808-8056B2D548C5}" type="datetimeFigureOut">
              <a:rPr lang="en-US" smtClean="0"/>
              <a:pPr/>
              <a:t>11/15/2017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9EAFF-7CE2-4C2D-9C07-2F12725026B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CAD5DF-9EB4-4D99-8808-8056B2D548C5}"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6CAD5DF-9EB4-4D99-8808-8056B2D548C5}"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6CAD5DF-9EB4-4D99-8808-8056B2D548C5}" type="datetimeFigureOut">
              <a:rPr lang="en-US" smtClean="0"/>
              <a:pPr/>
              <a:t>11/15/2017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689EAFF-7CE2-4C2D-9C07-2F12725026B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sz="4300" dirty="0"/>
              <a:t>10. 			</a:t>
            </a:r>
            <a:r>
              <a:rPr lang="en-US" sz="3900" b="1" dirty="0" err="1">
                <a:latin typeface="Times New Roman" pitchFamily="18" charset="0"/>
                <a:cs typeface="Times New Roman" pitchFamily="18" charset="0"/>
              </a:rPr>
              <a:t>Seerat</a:t>
            </a:r>
            <a:r>
              <a:rPr lang="en-US" sz="3900" b="1" dirty="0">
                <a:latin typeface="Times New Roman" pitchFamily="18" charset="0"/>
                <a:cs typeface="Times New Roman" pitchFamily="18" charset="0"/>
              </a:rPr>
              <a:t> of </a:t>
            </a:r>
          </a:p>
          <a:p>
            <a:pPr marL="0" indent="0">
              <a:buNone/>
            </a:pPr>
            <a:r>
              <a:rPr lang="en-US" sz="3900" b="1" dirty="0">
                <a:latin typeface="Times New Roman" pitchFamily="18" charset="0"/>
                <a:cs typeface="Times New Roman" pitchFamily="18" charset="0"/>
              </a:rPr>
              <a:t>	   Holy Prophet (S.A.W.W) II</a:t>
            </a:r>
            <a:endParaRPr lang="en-US" sz="3900" dirty="0">
              <a:latin typeface="Times New Roman" pitchFamily="18" charset="0"/>
              <a:cs typeface="Times New Roman" pitchFamily="18" charset="0"/>
            </a:endParaRPr>
          </a:p>
          <a:p>
            <a:pPr marL="0" indent="0">
              <a:buNone/>
            </a:pPr>
            <a:endParaRPr lang="en-US" sz="3600" dirty="0"/>
          </a:p>
          <a:p>
            <a:pPr marL="0" indent="0" algn="ctr">
              <a:buNone/>
            </a:pPr>
            <a:r>
              <a:rPr lang="en-US" sz="3500" dirty="0">
                <a:latin typeface="Times New Roman" pitchFamily="18" charset="0"/>
                <a:cs typeface="Times New Roman" pitchFamily="18" charset="0"/>
              </a:rPr>
              <a:t>(</a:t>
            </a:r>
            <a:r>
              <a:rPr lang="en-US" sz="3500" b="1" u="sng" dirty="0">
                <a:latin typeface="Times New Roman" pitchFamily="18" charset="0"/>
                <a:cs typeface="Times New Roman" pitchFamily="18" charset="0"/>
              </a:rPr>
              <a:t>BATTLE OF UHUD</a:t>
            </a:r>
            <a:r>
              <a:rPr lang="en-US" sz="3500" dirty="0">
                <a:latin typeface="Times New Roman" pitchFamily="18" charset="0"/>
                <a:cs typeface="Times New Roman" pitchFamily="18" charset="0"/>
              </a:rPr>
              <a:t>)</a:t>
            </a:r>
          </a:p>
          <a:p>
            <a:pPr marL="82296" indent="0" algn="ctr">
              <a:buNone/>
            </a:pPr>
            <a:endParaRPr lang="en-US" sz="6000" dirty="0"/>
          </a:p>
          <a:p>
            <a:pPr marL="82296" indent="0">
              <a:buNone/>
            </a:pPr>
            <a:endParaRPr lang="en-US" dirty="0"/>
          </a:p>
          <a:p>
            <a:pPr marL="82296" indent="0" algn="ctr">
              <a:buNone/>
            </a:pPr>
            <a:r>
              <a:rPr lang="en-US" dirty="0"/>
              <a:t>Course Instructor </a:t>
            </a:r>
          </a:p>
          <a:p>
            <a:pPr marL="82296" indent="0" algn="ctr">
              <a:buNone/>
            </a:pPr>
            <a:r>
              <a:rPr lang="en-US" dirty="0"/>
              <a:t>Islamic Studies:</a:t>
            </a:r>
            <a:endParaRPr lang="en-US" sz="4400" b="1" dirty="0"/>
          </a:p>
          <a:p>
            <a:pPr marL="82296" indent="0" algn="ctr">
              <a:buNone/>
            </a:pPr>
            <a:r>
              <a:rPr lang="en-US" sz="4400" b="1" dirty="0"/>
              <a:t>Mufti Omer </a:t>
            </a:r>
            <a:r>
              <a:rPr lang="en-US" sz="4400" b="1" dirty="0" err="1"/>
              <a:t>rafique</a:t>
            </a:r>
            <a:endParaRPr lang="en-US" dirty="0"/>
          </a:p>
        </p:txBody>
      </p:sp>
      <p:pic>
        <p:nvPicPr>
          <p:cNvPr id="5" name="Picture 4" descr="http://www.bahria.edu.pk/wp-content/uploads/logo1.png"/>
          <p:cNvPicPr/>
          <p:nvPr/>
        </p:nvPicPr>
        <p:blipFill>
          <a:blip r:embed="rId3" cstate="print"/>
          <a:srcRect/>
          <a:stretch>
            <a:fillRect/>
          </a:stretch>
        </p:blipFill>
        <p:spPr bwMode="auto">
          <a:xfrm>
            <a:off x="3110230" y="381000"/>
            <a:ext cx="3747770" cy="749935"/>
          </a:xfrm>
          <a:prstGeom prst="rect">
            <a:avLst/>
          </a:prstGeom>
          <a:noFill/>
          <a:ln w="9525">
            <a:noFill/>
            <a:miter lim="800000"/>
            <a:headEnd/>
            <a:tailEnd/>
          </a:ln>
        </p:spPr>
      </p:pic>
    </p:spTree>
    <p:extLst>
      <p:ext uri="{BB962C8B-B14F-4D97-AF65-F5344CB8AC3E}">
        <p14:creationId xmlns:p14="http://schemas.microsoft.com/office/powerpoint/2010/main" val="29691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7F82F-B55A-4936-B9A3-DB9CACE248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9C444C-B66F-4937-B398-FDCE06F9A4A5}"/>
              </a:ext>
            </a:extLst>
          </p:cNvPr>
          <p:cNvSpPr>
            <a:spLocks noGrp="1"/>
          </p:cNvSpPr>
          <p:nvPr>
            <p:ph idx="1"/>
          </p:nvPr>
        </p:nvSpPr>
        <p:spPr/>
        <p:txBody>
          <a:bodyPr/>
          <a:lstStyle/>
          <a:p>
            <a:endParaRPr lang="en-US"/>
          </a:p>
        </p:txBody>
      </p:sp>
      <p:pic>
        <p:nvPicPr>
          <p:cNvPr id="4098" name="Picture 2" descr="Image result for map of khandaq">
            <a:extLst>
              <a:ext uri="{FF2B5EF4-FFF2-40B4-BE49-F238E27FC236}">
                <a16:creationId xmlns:a16="http://schemas.microsoft.com/office/drawing/2014/main" id="{BFAE4F06-8CCB-447E-8403-9A19200959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893368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35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6FB0-4FED-4C1C-B8B9-0B36939F87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923A9A-0702-4B73-A562-BB9957FE1FC6}"/>
              </a:ext>
            </a:extLst>
          </p:cNvPr>
          <p:cNvSpPr>
            <a:spLocks noGrp="1"/>
          </p:cNvSpPr>
          <p:nvPr>
            <p:ph idx="1"/>
          </p:nvPr>
        </p:nvSpPr>
        <p:spPr/>
        <p:txBody>
          <a:bodyPr/>
          <a:lstStyle/>
          <a:p>
            <a:endParaRPr lang="en-US"/>
          </a:p>
        </p:txBody>
      </p:sp>
      <p:pic>
        <p:nvPicPr>
          <p:cNvPr id="5122" name="Picture 2" descr="Related image">
            <a:extLst>
              <a:ext uri="{FF2B5EF4-FFF2-40B4-BE49-F238E27FC236}">
                <a16:creationId xmlns:a16="http://schemas.microsoft.com/office/drawing/2014/main" id="{926FFA8F-16CC-49E0-A23C-BC1D2C21C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315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400" dirty="0">
                <a:latin typeface="Times New Roman" pitchFamily="18" charset="0"/>
                <a:cs typeface="Times New Roman" pitchFamily="18" charset="0"/>
              </a:rPr>
              <a:t>Total number of non-Muslim forces was 10000.</a:t>
            </a:r>
          </a:p>
          <a:p>
            <a:r>
              <a:rPr lang="en-US" sz="2400" dirty="0">
                <a:latin typeface="Times New Roman" pitchFamily="18" charset="0"/>
                <a:cs typeface="Times New Roman" pitchFamily="18" charset="0"/>
              </a:rPr>
              <a:t>With the advise of </a:t>
            </a:r>
            <a:r>
              <a:rPr lang="en-US" sz="2400" dirty="0" err="1">
                <a:latin typeface="Times New Roman" pitchFamily="18" charset="0"/>
                <a:cs typeface="Times New Roman" pitchFamily="18" charset="0"/>
              </a:rPr>
              <a:t>Hazrat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Salman</a:t>
            </a:r>
            <a:r>
              <a:rPr lang="en-US" sz="2400" dirty="0">
                <a:latin typeface="Times New Roman" pitchFamily="18" charset="0"/>
                <a:cs typeface="Times New Roman" pitchFamily="18" charset="0"/>
              </a:rPr>
              <a:t> Farsi(R.A), a new technique was adopted and the trenches were dig out for the safety of </a:t>
            </a:r>
            <a:r>
              <a:rPr lang="en-US" sz="2400" dirty="0" err="1">
                <a:latin typeface="Times New Roman" pitchFamily="18" charset="0"/>
                <a:cs typeface="Times New Roman" pitchFamily="18" charset="0"/>
              </a:rPr>
              <a:t>Madinah</a:t>
            </a:r>
            <a:r>
              <a:rPr lang="en-US" sz="2400" dirty="0">
                <a:latin typeface="Times New Roman" pitchFamily="18" charset="0"/>
                <a:cs typeface="Times New Roman" pitchFamily="18" charset="0"/>
              </a:rPr>
              <a:t> from three sides. The total depth was 5 yards.</a:t>
            </a:r>
          </a:p>
          <a:p>
            <a:r>
              <a:rPr lang="en-US" sz="2400" dirty="0">
                <a:latin typeface="Times New Roman" pitchFamily="18" charset="0"/>
                <a:cs typeface="Times New Roman" pitchFamily="18" charset="0"/>
              </a:rPr>
              <a:t>Holy Prophet (SAW) himself participated for the digging of the trenches.</a:t>
            </a:r>
          </a:p>
          <a:p>
            <a:r>
              <a:rPr lang="en-US" sz="2400" dirty="0">
                <a:latin typeface="Times New Roman" pitchFamily="18" charset="0"/>
                <a:cs typeface="Times New Roman" pitchFamily="18" charset="0"/>
              </a:rPr>
              <a:t>Non-Muslim forces surrounded </a:t>
            </a:r>
            <a:r>
              <a:rPr lang="en-US" sz="2400" dirty="0" err="1">
                <a:latin typeface="Times New Roman" pitchFamily="18" charset="0"/>
                <a:cs typeface="Times New Roman" pitchFamily="18" charset="0"/>
              </a:rPr>
              <a:t>Madinah</a:t>
            </a:r>
            <a:r>
              <a:rPr lang="en-US" sz="2400" dirty="0">
                <a:latin typeface="Times New Roman" pitchFamily="18" charset="0"/>
                <a:cs typeface="Times New Roman" pitchFamily="18" charset="0"/>
              </a:rPr>
              <a:t> for one month but did not cross the trenches.</a:t>
            </a:r>
          </a:p>
          <a:p>
            <a:r>
              <a:rPr lang="en-US" sz="2400" dirty="0">
                <a:latin typeface="Times New Roman" pitchFamily="18" charset="0"/>
                <a:cs typeface="Times New Roman" pitchFamily="18" charset="0"/>
              </a:rPr>
              <a:t>The non-Muslims were facing difficulties and hardship.</a:t>
            </a:r>
          </a:p>
          <a:p>
            <a:r>
              <a:rPr lang="en-US" sz="2400" dirty="0">
                <a:latin typeface="Times New Roman" pitchFamily="18" charset="0"/>
                <a:cs typeface="Times New Roman" pitchFamily="18" charset="0"/>
              </a:rPr>
              <a:t>Allah gave special help for believers by fast wind and also tension and cold wind defeated enemy.</a:t>
            </a:r>
          </a:p>
          <a:p>
            <a:r>
              <a:rPr lang="en-US" sz="2400" dirty="0">
                <a:latin typeface="Times New Roman" pitchFamily="18" charset="0"/>
                <a:cs typeface="Times New Roman" pitchFamily="18" charset="0"/>
              </a:rPr>
              <a:t>Due to fast wind, their tents became </a:t>
            </a:r>
            <a:r>
              <a:rPr lang="en-US" sz="2400" dirty="0" err="1">
                <a:latin typeface="Times New Roman" pitchFamily="18" charset="0"/>
                <a:cs typeface="Times New Roman" pitchFamily="18" charset="0"/>
              </a:rPr>
              <a:t>disbalanced</a:t>
            </a:r>
            <a:r>
              <a:rPr lang="en-US" sz="2400" dirty="0">
                <a:latin typeface="Times New Roman" pitchFamily="18" charset="0"/>
                <a:cs typeface="Times New Roman" pitchFamily="18" charset="0"/>
              </a:rPr>
              <a:t> and they left the place of battle without any </a:t>
            </a:r>
            <a:r>
              <a:rPr lang="en-US" sz="2400" dirty="0" err="1">
                <a:latin typeface="Times New Roman" pitchFamily="18" charset="0"/>
                <a:cs typeface="Times New Roman" pitchFamily="18" charset="0"/>
              </a:rPr>
              <a:t>decesion</a:t>
            </a:r>
            <a:r>
              <a:rPr lang="en-US" sz="2400" dirty="0">
                <a:latin typeface="Times New Roman" pitchFamily="18" charset="0"/>
                <a:cs typeface="Times New Roman" pitchFamily="18" charset="0"/>
              </a:rPr>
              <a:t>.</a:t>
            </a:r>
          </a:p>
        </p:txBody>
      </p:sp>
    </p:spTree>
  </p:cSld>
  <p:clrMapOvr>
    <a:masterClrMapping/>
  </p:clrMapOvr>
  <p:transition>
    <p:newsfla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066800"/>
            <a:ext cx="7498080" cy="5257800"/>
          </a:xfrm>
        </p:spPr>
        <p:txBody>
          <a:bodyPr>
            <a:normAutofit fontScale="92500" lnSpcReduction="20000"/>
          </a:bodyPr>
          <a:lstStyle/>
          <a:p>
            <a:pPr>
              <a:buNone/>
            </a:pPr>
            <a:r>
              <a:rPr lang="en-US" sz="3500" b="1" u="sng" dirty="0">
                <a:latin typeface="Times New Roman" pitchFamily="18" charset="0"/>
                <a:cs typeface="Times New Roman" pitchFamily="18" charset="0"/>
              </a:rPr>
              <a:t>Treaty Of </a:t>
            </a:r>
            <a:r>
              <a:rPr lang="en-US" sz="3500" b="1" u="sng" dirty="0" err="1">
                <a:latin typeface="Times New Roman" pitchFamily="18" charset="0"/>
                <a:cs typeface="Times New Roman" pitchFamily="18" charset="0"/>
              </a:rPr>
              <a:t>Hudaibyah</a:t>
            </a:r>
            <a:endParaRPr lang="en-US" sz="3500" b="1" u="sng"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In 6</a:t>
            </a:r>
            <a:r>
              <a:rPr lang="en-US" sz="2400" baseline="30000" dirty="0">
                <a:latin typeface="Times New Roman" pitchFamily="18" charset="0"/>
                <a:cs typeface="Times New Roman" pitchFamily="18" charset="0"/>
              </a:rPr>
              <a:t>th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Hijrah</a:t>
            </a:r>
            <a:r>
              <a:rPr lang="en-US" sz="2400" dirty="0">
                <a:latin typeface="Times New Roman" pitchFamily="18" charset="0"/>
                <a:cs typeface="Times New Roman" pitchFamily="18" charset="0"/>
              </a:rPr>
              <a:t>, Holy Prophet(SAW) decided to proceed </a:t>
            </a:r>
            <a:r>
              <a:rPr lang="en-US" sz="2400" dirty="0" err="1">
                <a:latin typeface="Times New Roman" pitchFamily="18" charset="0"/>
                <a:cs typeface="Times New Roman" pitchFamily="18" charset="0"/>
              </a:rPr>
              <a:t>Makkah</a:t>
            </a:r>
            <a:r>
              <a:rPr lang="en-US" sz="2400" dirty="0">
                <a:latin typeface="Times New Roman" pitchFamily="18" charset="0"/>
                <a:cs typeface="Times New Roman" pitchFamily="18" charset="0"/>
              </a:rPr>
              <a:t> for the performance of </a:t>
            </a:r>
            <a:r>
              <a:rPr lang="en-US" sz="2400" dirty="0" err="1">
                <a:latin typeface="Times New Roman" pitchFamily="18" charset="0"/>
                <a:cs typeface="Times New Roman" pitchFamily="18" charset="0"/>
              </a:rPr>
              <a:t>Umrah</a:t>
            </a:r>
            <a:r>
              <a:rPr lang="en-US" sz="2400" dirty="0">
                <a:latin typeface="Times New Roman" pitchFamily="18" charset="0"/>
                <a:cs typeface="Times New Roman" pitchFamily="18" charset="0"/>
              </a:rPr>
              <a:t> </a:t>
            </a:r>
          </a:p>
          <a:p>
            <a:pPr>
              <a:buFont typeface="Wingdings" pitchFamily="2" charset="2"/>
              <a:buChar char="Ø"/>
            </a:pPr>
            <a:r>
              <a:rPr lang="en-US" sz="2400" dirty="0">
                <a:latin typeface="Times New Roman" pitchFamily="18" charset="0"/>
                <a:cs typeface="Times New Roman" pitchFamily="18" charset="0"/>
              </a:rPr>
              <a:t>He prepared his companions for this </a:t>
            </a:r>
            <a:r>
              <a:rPr lang="en-US" sz="2400" dirty="0" err="1">
                <a:latin typeface="Times New Roman" pitchFamily="18" charset="0"/>
                <a:cs typeface="Times New Roman" pitchFamily="18" charset="0"/>
              </a:rPr>
              <a:t>Umrah</a:t>
            </a:r>
            <a:r>
              <a:rPr lang="en-US" sz="2400" dirty="0">
                <a:latin typeface="Times New Roman" pitchFamily="18" charset="0"/>
                <a:cs typeface="Times New Roman" pitchFamily="18" charset="0"/>
              </a:rPr>
              <a:t> </a:t>
            </a:r>
          </a:p>
          <a:p>
            <a:pPr>
              <a:buFont typeface="Wingdings" pitchFamily="2" charset="2"/>
              <a:buChar char="Ø"/>
            </a:pPr>
            <a:r>
              <a:rPr lang="en-US" sz="2400" dirty="0">
                <a:latin typeface="Times New Roman" pitchFamily="18" charset="0"/>
                <a:cs typeface="Times New Roman" pitchFamily="18" charset="0"/>
              </a:rPr>
              <a:t>1400 </a:t>
            </a:r>
            <a:r>
              <a:rPr lang="en-US" sz="2400" dirty="0" err="1">
                <a:latin typeface="Times New Roman" pitchFamily="18" charset="0"/>
                <a:cs typeface="Times New Roman" pitchFamily="18" charset="0"/>
              </a:rPr>
              <a:t>Sahaba</a:t>
            </a:r>
            <a:r>
              <a:rPr lang="en-US" sz="2400" dirty="0">
                <a:latin typeface="Times New Roman" pitchFamily="18" charset="0"/>
                <a:cs typeface="Times New Roman" pitchFamily="18" charset="0"/>
              </a:rPr>
              <a:t>-e-</a:t>
            </a:r>
            <a:r>
              <a:rPr lang="en-US" sz="2400" dirty="0" err="1">
                <a:latin typeface="Times New Roman" pitchFamily="18" charset="0"/>
                <a:cs typeface="Times New Roman" pitchFamily="18" charset="0"/>
              </a:rPr>
              <a:t>Karam</a:t>
            </a:r>
            <a:r>
              <a:rPr lang="en-US" sz="2400" dirty="0">
                <a:latin typeface="Times New Roman" pitchFamily="18" charset="0"/>
                <a:cs typeface="Times New Roman" pitchFamily="18" charset="0"/>
              </a:rPr>
              <a:t> were with Him</a:t>
            </a:r>
          </a:p>
          <a:p>
            <a:pPr>
              <a:buFont typeface="Wingdings" pitchFamily="2" charset="2"/>
              <a:buChar char="Ø"/>
            </a:pPr>
            <a:r>
              <a:rPr lang="en-US" sz="2400" dirty="0">
                <a:latin typeface="Times New Roman" pitchFamily="18" charset="0"/>
                <a:cs typeface="Times New Roman" pitchFamily="18" charset="0"/>
              </a:rPr>
              <a:t>Non-Muslims of </a:t>
            </a:r>
            <a:r>
              <a:rPr lang="en-US" sz="2400" dirty="0" err="1">
                <a:latin typeface="Times New Roman" pitchFamily="18" charset="0"/>
                <a:cs typeface="Times New Roman" pitchFamily="18" charset="0"/>
              </a:rPr>
              <a:t>Makkah</a:t>
            </a:r>
            <a:r>
              <a:rPr lang="en-US" sz="2400" dirty="0">
                <a:latin typeface="Times New Roman" pitchFamily="18" charset="0"/>
                <a:cs typeface="Times New Roman" pitchFamily="18" charset="0"/>
              </a:rPr>
              <a:t> prepare for war </a:t>
            </a:r>
          </a:p>
          <a:p>
            <a:pPr>
              <a:buFont typeface="Wingdings" pitchFamily="2" charset="2"/>
              <a:buChar char="Ø"/>
            </a:pPr>
            <a:r>
              <a:rPr lang="en-US" sz="2400" dirty="0">
                <a:latin typeface="Times New Roman" pitchFamily="18" charset="0"/>
                <a:cs typeface="Times New Roman" pitchFamily="18" charset="0"/>
              </a:rPr>
              <a:t>Holy Prophet(SAW) sent </a:t>
            </a:r>
            <a:r>
              <a:rPr lang="en-US" sz="2400" dirty="0" err="1">
                <a:latin typeface="Times New Roman" pitchFamily="18" charset="0"/>
                <a:cs typeface="Times New Roman" pitchFamily="18" charset="0"/>
              </a:rPr>
              <a:t>Hazrat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Usman</a:t>
            </a:r>
            <a:r>
              <a:rPr lang="en-US" sz="2400" dirty="0">
                <a:latin typeface="Times New Roman" pitchFamily="18" charset="0"/>
                <a:cs typeface="Times New Roman" pitchFamily="18" charset="0"/>
              </a:rPr>
              <a:t>(R.A) with message that we did not come here for fighting but only to perform </a:t>
            </a:r>
            <a:r>
              <a:rPr lang="en-US" sz="2400" dirty="0" err="1">
                <a:latin typeface="Times New Roman" pitchFamily="18" charset="0"/>
                <a:cs typeface="Times New Roman" pitchFamily="18" charset="0"/>
              </a:rPr>
              <a:t>Umrah</a:t>
            </a:r>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 After the departure of </a:t>
            </a:r>
            <a:r>
              <a:rPr lang="en-US" sz="2400" dirty="0" err="1">
                <a:latin typeface="Times New Roman" pitchFamily="18" charset="0"/>
                <a:cs typeface="Times New Roman" pitchFamily="18" charset="0"/>
              </a:rPr>
              <a:t>Hazrat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Usman</a:t>
            </a:r>
            <a:r>
              <a:rPr lang="en-US" sz="2400" dirty="0">
                <a:latin typeface="Times New Roman" pitchFamily="18" charset="0"/>
                <a:cs typeface="Times New Roman" pitchFamily="18" charset="0"/>
              </a:rPr>
              <a:t> (R.A), it was announced that </a:t>
            </a:r>
            <a:r>
              <a:rPr lang="en-US" sz="2400" dirty="0" err="1">
                <a:latin typeface="Times New Roman" pitchFamily="18" charset="0"/>
                <a:cs typeface="Times New Roman" pitchFamily="18" charset="0"/>
              </a:rPr>
              <a:t>Hazrat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Usman</a:t>
            </a:r>
            <a:r>
              <a:rPr lang="en-US" sz="2400" dirty="0">
                <a:latin typeface="Times New Roman" pitchFamily="18" charset="0"/>
                <a:cs typeface="Times New Roman" pitchFamily="18" charset="0"/>
              </a:rPr>
              <a:t> (R.A) has been killed in </a:t>
            </a:r>
            <a:r>
              <a:rPr lang="en-US" sz="2400" dirty="0" err="1">
                <a:latin typeface="Times New Roman" pitchFamily="18" charset="0"/>
                <a:cs typeface="Times New Roman" pitchFamily="18" charset="0"/>
              </a:rPr>
              <a:t>Makkah</a:t>
            </a:r>
            <a:r>
              <a:rPr lang="en-US" sz="2400" dirty="0">
                <a:latin typeface="Times New Roman" pitchFamily="18" charset="0"/>
                <a:cs typeface="Times New Roman" pitchFamily="18" charset="0"/>
              </a:rPr>
              <a:t>.</a:t>
            </a:r>
          </a:p>
          <a:p>
            <a:pPr>
              <a:buFont typeface="Wingdings" pitchFamily="2" charset="2"/>
              <a:buChar char="Ø"/>
            </a:pPr>
            <a:r>
              <a:rPr lang="en-US" sz="2400" dirty="0">
                <a:latin typeface="Times New Roman" pitchFamily="18" charset="0"/>
                <a:cs typeface="Times New Roman" pitchFamily="18" charset="0"/>
              </a:rPr>
              <a:t>Holy Prophet (SAW) taken an oath from </a:t>
            </a:r>
            <a:r>
              <a:rPr lang="en-US" sz="2400" dirty="0" err="1">
                <a:latin typeface="Times New Roman" pitchFamily="18" charset="0"/>
                <a:cs typeface="Times New Roman" pitchFamily="18" charset="0"/>
              </a:rPr>
              <a:t>Sahab</a:t>
            </a:r>
            <a:r>
              <a:rPr lang="en-US" sz="2400" dirty="0">
                <a:latin typeface="Times New Roman" pitchFamily="18" charset="0"/>
                <a:cs typeface="Times New Roman" pitchFamily="18" charset="0"/>
              </a:rPr>
              <a:t>-e-</a:t>
            </a:r>
            <a:r>
              <a:rPr lang="en-US" sz="2400" dirty="0" err="1">
                <a:latin typeface="Times New Roman" pitchFamily="18" charset="0"/>
                <a:cs typeface="Times New Roman" pitchFamily="18" charset="0"/>
              </a:rPr>
              <a:t>Ikram</a:t>
            </a:r>
            <a:r>
              <a:rPr lang="en-US" sz="2400" dirty="0">
                <a:latin typeface="Times New Roman" pitchFamily="18" charset="0"/>
                <a:cs typeface="Times New Roman" pitchFamily="18" charset="0"/>
              </a:rPr>
              <a:t> for the revenge of </a:t>
            </a:r>
            <a:r>
              <a:rPr lang="en-US" sz="2400" dirty="0" err="1">
                <a:latin typeface="Times New Roman" pitchFamily="18" charset="0"/>
                <a:cs typeface="Times New Roman" pitchFamily="18" charset="0"/>
              </a:rPr>
              <a:t>Hazrat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Usman</a:t>
            </a:r>
            <a:r>
              <a:rPr lang="en-US" sz="2400" dirty="0">
                <a:latin typeface="Times New Roman" pitchFamily="18" charset="0"/>
                <a:cs typeface="Times New Roman" pitchFamily="18" charset="0"/>
              </a:rPr>
              <a:t> (R.A) which is known as Bait-e-</a:t>
            </a:r>
            <a:r>
              <a:rPr lang="en-US" sz="2400" dirty="0" err="1">
                <a:latin typeface="Times New Roman" pitchFamily="18" charset="0"/>
                <a:cs typeface="Times New Roman" pitchFamily="18" charset="0"/>
              </a:rPr>
              <a:t>Rizwan</a:t>
            </a:r>
            <a:r>
              <a:rPr lang="en-US" sz="2400" dirty="0">
                <a:latin typeface="Times New Roman" pitchFamily="18" charset="0"/>
                <a:cs typeface="Times New Roman" pitchFamily="18" charset="0"/>
              </a:rPr>
              <a:t>.</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07E89-C4DC-4749-81AA-09BEAB2DDF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DEF78D-8BEF-42C4-BA41-ED41913637EA}"/>
              </a:ext>
            </a:extLst>
          </p:cNvPr>
          <p:cNvSpPr>
            <a:spLocks noGrp="1"/>
          </p:cNvSpPr>
          <p:nvPr>
            <p:ph idx="1"/>
          </p:nvPr>
        </p:nvSpPr>
        <p:spPr/>
        <p:txBody>
          <a:bodyPr/>
          <a:lstStyle/>
          <a:p>
            <a:endParaRPr lang="en-US"/>
          </a:p>
        </p:txBody>
      </p:sp>
      <p:pic>
        <p:nvPicPr>
          <p:cNvPr id="4" name="Picture 3" descr="Related image">
            <a:extLst>
              <a:ext uri="{FF2B5EF4-FFF2-40B4-BE49-F238E27FC236}">
                <a16:creationId xmlns:a16="http://schemas.microsoft.com/office/drawing/2014/main" id="{F58E547E-F584-4C88-AA92-ED8D5836499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4048" y="121335"/>
            <a:ext cx="8835904" cy="6615331"/>
          </a:xfrm>
          <a:prstGeom prst="rect">
            <a:avLst/>
          </a:prstGeom>
          <a:noFill/>
          <a:ln>
            <a:noFill/>
          </a:ln>
        </p:spPr>
      </p:pic>
    </p:spTree>
    <p:extLst>
      <p:ext uri="{BB962C8B-B14F-4D97-AF65-F5344CB8AC3E}">
        <p14:creationId xmlns:p14="http://schemas.microsoft.com/office/powerpoint/2010/main" val="1724804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8A2CA-702B-466F-84A9-A9C52DB5D8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711D92-8C3E-4EB5-955E-03AA70BE798D}"/>
              </a:ext>
            </a:extLst>
          </p:cNvPr>
          <p:cNvSpPr>
            <a:spLocks noGrp="1"/>
          </p:cNvSpPr>
          <p:nvPr>
            <p:ph idx="1"/>
          </p:nvPr>
        </p:nvSpPr>
        <p:spPr/>
        <p:txBody>
          <a:bodyPr/>
          <a:lstStyle/>
          <a:p>
            <a:endParaRPr lang="en-US"/>
          </a:p>
        </p:txBody>
      </p:sp>
      <p:pic>
        <p:nvPicPr>
          <p:cNvPr id="4" name="Picture 3" descr="Related image">
            <a:extLst>
              <a:ext uri="{FF2B5EF4-FFF2-40B4-BE49-F238E27FC236}">
                <a16:creationId xmlns:a16="http://schemas.microsoft.com/office/drawing/2014/main" id="{8D3428F0-5624-4F61-B457-EAFEA1A3F0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4048" y="121335"/>
            <a:ext cx="8835904" cy="6615331"/>
          </a:xfrm>
          <a:prstGeom prst="rect">
            <a:avLst/>
          </a:prstGeom>
          <a:noFill/>
          <a:ln>
            <a:noFill/>
          </a:ln>
        </p:spPr>
      </p:pic>
    </p:spTree>
    <p:extLst>
      <p:ext uri="{BB962C8B-B14F-4D97-AF65-F5344CB8AC3E}">
        <p14:creationId xmlns:p14="http://schemas.microsoft.com/office/powerpoint/2010/main" val="1526794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200" dirty="0">
                <a:latin typeface="Times New Roman" pitchFamily="18" charset="0"/>
                <a:cs typeface="Times New Roman" pitchFamily="18" charset="0"/>
              </a:rPr>
              <a:t>The news was false as </a:t>
            </a:r>
            <a:r>
              <a:rPr lang="en-US" sz="2200" dirty="0" err="1">
                <a:latin typeface="Times New Roman" pitchFamily="18" charset="0"/>
                <a:cs typeface="Times New Roman" pitchFamily="18" charset="0"/>
              </a:rPr>
              <a:t>Hazrat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Usman</a:t>
            </a:r>
            <a:r>
              <a:rPr lang="en-US" sz="2200" dirty="0">
                <a:latin typeface="Times New Roman" pitchFamily="18" charset="0"/>
                <a:cs typeface="Times New Roman" pitchFamily="18" charset="0"/>
              </a:rPr>
              <a:t> (R.A) came back and the Non Muslims of </a:t>
            </a:r>
            <a:r>
              <a:rPr lang="en-US" sz="2200" dirty="0" err="1">
                <a:latin typeface="Times New Roman" pitchFamily="18" charset="0"/>
                <a:cs typeface="Times New Roman" pitchFamily="18" charset="0"/>
              </a:rPr>
              <a:t>Makkah</a:t>
            </a:r>
            <a:r>
              <a:rPr lang="en-US" sz="2200" dirty="0">
                <a:latin typeface="Times New Roman" pitchFamily="18" charset="0"/>
                <a:cs typeface="Times New Roman" pitchFamily="18" charset="0"/>
              </a:rPr>
              <a:t> sent </a:t>
            </a:r>
            <a:r>
              <a:rPr lang="en-US" sz="2200" dirty="0" err="1">
                <a:latin typeface="Times New Roman" pitchFamily="18" charset="0"/>
                <a:cs typeface="Times New Roman" pitchFamily="18" charset="0"/>
              </a:rPr>
              <a:t>Sohail</a:t>
            </a:r>
            <a:r>
              <a:rPr lang="en-US" sz="2200" dirty="0">
                <a:latin typeface="Times New Roman" pitchFamily="18" charset="0"/>
                <a:cs typeface="Times New Roman" pitchFamily="18" charset="0"/>
              </a:rPr>
              <a:t> Bin </a:t>
            </a:r>
            <a:r>
              <a:rPr lang="en-US" sz="2200" dirty="0" err="1">
                <a:latin typeface="Times New Roman" pitchFamily="18" charset="0"/>
                <a:cs typeface="Times New Roman" pitchFamily="18" charset="0"/>
              </a:rPr>
              <a:t>Amar</a:t>
            </a:r>
            <a:r>
              <a:rPr lang="en-US" sz="2200" dirty="0">
                <a:latin typeface="Times New Roman" pitchFamily="18" charset="0"/>
                <a:cs typeface="Times New Roman" pitchFamily="18" charset="0"/>
              </a:rPr>
              <a:t> for an agreement with the Muslims.</a:t>
            </a:r>
          </a:p>
          <a:p>
            <a:r>
              <a:rPr lang="en-US" sz="2200" dirty="0">
                <a:latin typeface="Times New Roman" pitchFamily="18" charset="0"/>
                <a:cs typeface="Times New Roman" pitchFamily="18" charset="0"/>
              </a:rPr>
              <a:t>A treaty (Agreement) was signed at the place of </a:t>
            </a:r>
            <a:r>
              <a:rPr lang="en-US" sz="2200" dirty="0" err="1">
                <a:latin typeface="Times New Roman" pitchFamily="18" charset="0"/>
                <a:cs typeface="Times New Roman" pitchFamily="18" charset="0"/>
              </a:rPr>
              <a:t>Hudaibiya</a:t>
            </a:r>
            <a:r>
              <a:rPr lang="en-US" sz="2200" dirty="0">
                <a:latin typeface="Times New Roman" pitchFamily="18" charset="0"/>
                <a:cs typeface="Times New Roman" pitchFamily="18" charset="0"/>
              </a:rPr>
              <a:t> with the following points. </a:t>
            </a:r>
          </a:p>
          <a:p>
            <a:pPr>
              <a:buNone/>
            </a:pPr>
            <a:r>
              <a:rPr lang="en-US" sz="2200" dirty="0">
                <a:latin typeface="Times New Roman" pitchFamily="18" charset="0"/>
                <a:cs typeface="Times New Roman" pitchFamily="18" charset="0"/>
              </a:rPr>
              <a:t>         </a:t>
            </a:r>
            <a:r>
              <a:rPr lang="en-US" sz="2000" dirty="0">
                <a:latin typeface="Times New Roman" pitchFamily="18" charset="0"/>
                <a:cs typeface="Times New Roman" pitchFamily="18" charset="0"/>
              </a:rPr>
              <a:t>1. Go back this year without </a:t>
            </a:r>
            <a:r>
              <a:rPr lang="en-US" sz="2000" dirty="0" err="1">
                <a:latin typeface="Times New Roman" pitchFamily="18" charset="0"/>
                <a:cs typeface="Times New Roman" pitchFamily="18" charset="0"/>
              </a:rPr>
              <a:t>Umrah</a:t>
            </a: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          2. Come next year only for three days.</a:t>
            </a:r>
          </a:p>
          <a:p>
            <a:pPr>
              <a:buNone/>
            </a:pPr>
            <a:r>
              <a:rPr lang="en-US" sz="2000" dirty="0">
                <a:latin typeface="Times New Roman" pitchFamily="18" charset="0"/>
                <a:cs typeface="Times New Roman" pitchFamily="18" charset="0"/>
              </a:rPr>
              <a:t>          3.  You will come without weapons.</a:t>
            </a:r>
          </a:p>
          <a:p>
            <a:pPr>
              <a:buNone/>
            </a:pPr>
            <a:r>
              <a:rPr lang="en-US" sz="2000" dirty="0">
                <a:latin typeface="Times New Roman" pitchFamily="18" charset="0"/>
                <a:cs typeface="Times New Roman" pitchFamily="18" charset="0"/>
              </a:rPr>
              <a:t>          4. If any Muslim or Non Muslim will reach at </a:t>
            </a:r>
            <a:r>
              <a:rPr lang="en-US" sz="2000" dirty="0" err="1">
                <a:latin typeface="Times New Roman" pitchFamily="18" charset="0"/>
                <a:cs typeface="Times New Roman" pitchFamily="18" charset="0"/>
              </a:rPr>
              <a:t>Madinah</a:t>
            </a:r>
            <a:r>
              <a:rPr lang="en-US" sz="2000" dirty="0">
                <a:latin typeface="Times New Roman" pitchFamily="18" charset="0"/>
                <a:cs typeface="Times New Roman" pitchFamily="18" charset="0"/>
              </a:rPr>
              <a:t>                                      from </a:t>
            </a:r>
            <a:r>
              <a:rPr lang="en-US" sz="2000" dirty="0" err="1">
                <a:latin typeface="Times New Roman" pitchFamily="18" charset="0"/>
                <a:cs typeface="Times New Roman" pitchFamily="18" charset="0"/>
              </a:rPr>
              <a:t>Makkah</a:t>
            </a:r>
            <a:r>
              <a:rPr lang="en-US" sz="2000" dirty="0">
                <a:latin typeface="Times New Roman" pitchFamily="18" charset="0"/>
                <a:cs typeface="Times New Roman" pitchFamily="18" charset="0"/>
              </a:rPr>
              <a:t> he would be sent back to </a:t>
            </a:r>
            <a:r>
              <a:rPr lang="en-US" sz="2000" dirty="0" err="1">
                <a:latin typeface="Times New Roman" pitchFamily="18" charset="0"/>
                <a:cs typeface="Times New Roman" pitchFamily="18" charset="0"/>
              </a:rPr>
              <a:t>Makkah</a:t>
            </a:r>
            <a:r>
              <a:rPr lang="en-US" sz="2000" dirty="0">
                <a:latin typeface="Times New Roman" pitchFamily="18" charset="0"/>
                <a:cs typeface="Times New Roman" pitchFamily="18" charset="0"/>
              </a:rPr>
              <a:t>.</a:t>
            </a:r>
          </a:p>
          <a:p>
            <a:pPr>
              <a:buNone/>
            </a:pPr>
            <a:r>
              <a:rPr lang="en-US" sz="2000" dirty="0">
                <a:latin typeface="Times New Roman" pitchFamily="18" charset="0"/>
                <a:cs typeface="Times New Roman" pitchFamily="18" charset="0"/>
              </a:rPr>
              <a:t>         5. If any Muslim will reach at </a:t>
            </a:r>
            <a:r>
              <a:rPr lang="en-US" sz="2000" dirty="0" err="1">
                <a:latin typeface="Times New Roman" pitchFamily="18" charset="0"/>
                <a:cs typeface="Times New Roman" pitchFamily="18" charset="0"/>
              </a:rPr>
              <a:t>Makkah</a:t>
            </a:r>
            <a:r>
              <a:rPr lang="en-US" sz="2000" dirty="0">
                <a:latin typeface="Times New Roman" pitchFamily="18" charset="0"/>
                <a:cs typeface="Times New Roman" pitchFamily="18" charset="0"/>
              </a:rPr>
              <a:t> he would not be sent back to </a:t>
            </a:r>
            <a:r>
              <a:rPr lang="en-US" sz="2000" dirty="0" err="1">
                <a:latin typeface="Times New Roman" pitchFamily="18" charset="0"/>
                <a:cs typeface="Times New Roman" pitchFamily="18" charset="0"/>
              </a:rPr>
              <a:t>Madinah</a:t>
            </a:r>
            <a:r>
              <a:rPr lang="en-US" sz="2000" dirty="0">
                <a:latin typeface="Times New Roman" pitchFamily="18" charset="0"/>
                <a:cs typeface="Times New Roman" pitchFamily="18" charset="0"/>
              </a:rPr>
              <a:t>.</a:t>
            </a:r>
          </a:p>
          <a:p>
            <a:pPr>
              <a:buNone/>
            </a:pPr>
            <a:r>
              <a:rPr lang="en-US" sz="2000" dirty="0">
                <a:latin typeface="Times New Roman" pitchFamily="18" charset="0"/>
                <a:cs typeface="Times New Roman" pitchFamily="18" charset="0"/>
              </a:rPr>
              <a:t>         6. The Arab tribes are free to join Muslims or Non Muslims.</a:t>
            </a:r>
          </a:p>
          <a:p>
            <a:pPr>
              <a:buNone/>
            </a:pPr>
            <a:r>
              <a:rPr lang="en-US" sz="2000" dirty="0">
                <a:latin typeface="Times New Roman" pitchFamily="18" charset="0"/>
                <a:cs typeface="Times New Roman" pitchFamily="18" charset="0"/>
              </a:rPr>
              <a:t>         7. This agreement is for ten years.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9812-9702-4644-8586-F62ACD1C2B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8CC8A4-219B-44E9-969E-AADCE557E032}"/>
              </a:ext>
            </a:extLst>
          </p:cNvPr>
          <p:cNvSpPr>
            <a:spLocks noGrp="1"/>
          </p:cNvSpPr>
          <p:nvPr>
            <p:ph idx="1"/>
          </p:nvPr>
        </p:nvSpPr>
        <p:spPr/>
        <p:txBody>
          <a:bodyPr/>
          <a:lstStyle/>
          <a:p>
            <a:endParaRPr lang="en-US"/>
          </a:p>
        </p:txBody>
      </p:sp>
      <p:pic>
        <p:nvPicPr>
          <p:cNvPr id="4" name="Picture 3" descr="Conquest of makkah   Life of prophet Mohammed from Hijrath to Fateh makkah">
            <a:extLst>
              <a:ext uri="{FF2B5EF4-FFF2-40B4-BE49-F238E27FC236}">
                <a16:creationId xmlns:a16="http://schemas.microsoft.com/office/drawing/2014/main" id="{3C961624-285E-4590-A6EA-D1F6ECE975F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4049" y="413972"/>
            <a:ext cx="8835902" cy="6030057"/>
          </a:xfrm>
          <a:prstGeom prst="rect">
            <a:avLst/>
          </a:prstGeom>
          <a:noFill/>
          <a:ln>
            <a:noFill/>
          </a:ln>
        </p:spPr>
      </p:pic>
    </p:spTree>
    <p:extLst>
      <p:ext uri="{BB962C8B-B14F-4D97-AF65-F5344CB8AC3E}">
        <p14:creationId xmlns:p14="http://schemas.microsoft.com/office/powerpoint/2010/main" val="384494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u="sng" dirty="0">
                <a:latin typeface="Times New Roman" pitchFamily="18" charset="0"/>
                <a:cs typeface="Times New Roman" pitchFamily="18" charset="0"/>
              </a:rPr>
              <a:t>The Conquest Of </a:t>
            </a:r>
            <a:r>
              <a:rPr lang="en-US" u="sng" dirty="0" err="1">
                <a:latin typeface="Times New Roman" pitchFamily="18" charset="0"/>
                <a:cs typeface="Times New Roman" pitchFamily="18" charset="0"/>
              </a:rPr>
              <a:t>Makkah</a:t>
            </a:r>
            <a:endParaRPr lang="en-US" u="sng" dirty="0">
              <a:latin typeface="Times New Roman" pitchFamily="18" charset="0"/>
              <a:cs typeface="Times New Roman" pitchFamily="18" charset="0"/>
            </a:endParaRPr>
          </a:p>
          <a:p>
            <a:r>
              <a:rPr lang="en-US" sz="2400" dirty="0">
                <a:latin typeface="Times New Roman" pitchFamily="18" charset="0"/>
                <a:cs typeface="Times New Roman" pitchFamily="18" charset="0"/>
              </a:rPr>
              <a:t>Holy Prophet (SAW), due to the violation of  Treaty of </a:t>
            </a:r>
            <a:r>
              <a:rPr lang="en-US" sz="2400" dirty="0" err="1">
                <a:latin typeface="Times New Roman" pitchFamily="18" charset="0"/>
                <a:cs typeface="Times New Roman" pitchFamily="18" charset="0"/>
              </a:rPr>
              <a:t>Hudaibia</a:t>
            </a:r>
            <a:r>
              <a:rPr lang="en-US" sz="2400" dirty="0">
                <a:latin typeface="Times New Roman" pitchFamily="18" charset="0"/>
                <a:cs typeface="Times New Roman" pitchFamily="18" charset="0"/>
              </a:rPr>
              <a:t> prepared his companions to attack on </a:t>
            </a:r>
            <a:r>
              <a:rPr lang="en-US" sz="2400" dirty="0" err="1">
                <a:latin typeface="Times New Roman" pitchFamily="18" charset="0"/>
                <a:cs typeface="Times New Roman" pitchFamily="18" charset="0"/>
              </a:rPr>
              <a:t>Makkah</a:t>
            </a:r>
            <a:r>
              <a:rPr lang="en-US" sz="2400" dirty="0">
                <a:latin typeface="Times New Roman" pitchFamily="18" charset="0"/>
                <a:cs typeface="Times New Roman" pitchFamily="18" charset="0"/>
              </a:rPr>
              <a:t> in 8</a:t>
            </a:r>
            <a:r>
              <a:rPr lang="en-US" sz="2400" baseline="30000" dirty="0">
                <a:latin typeface="Times New Roman" pitchFamily="18" charset="0"/>
                <a:cs typeface="Times New Roman" pitchFamily="18" charset="0"/>
              </a:rPr>
              <a:t>th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Hijrah</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He marched towards </a:t>
            </a:r>
            <a:r>
              <a:rPr lang="en-US" sz="2400" dirty="0" err="1">
                <a:latin typeface="Times New Roman" pitchFamily="18" charset="0"/>
                <a:cs typeface="Times New Roman" pitchFamily="18" charset="0"/>
              </a:rPr>
              <a:t>Makkah</a:t>
            </a:r>
            <a:r>
              <a:rPr lang="en-US" sz="2400" dirty="0">
                <a:latin typeface="Times New Roman" pitchFamily="18" charset="0"/>
                <a:cs typeface="Times New Roman" pitchFamily="18" charset="0"/>
              </a:rPr>
              <a:t> with 10,000 strong army.</a:t>
            </a:r>
          </a:p>
          <a:p>
            <a:r>
              <a:rPr lang="en-US" sz="2400" dirty="0">
                <a:latin typeface="Times New Roman" pitchFamily="18" charset="0"/>
                <a:cs typeface="Times New Roman" pitchFamily="18" charset="0"/>
              </a:rPr>
              <a:t>The Great Prophet SAW issued the following instructions to the Islamic Army before entering </a:t>
            </a:r>
            <a:r>
              <a:rPr lang="en-US" sz="2400" dirty="0" err="1">
                <a:latin typeface="Times New Roman" pitchFamily="18" charset="0"/>
                <a:cs typeface="Times New Roman" pitchFamily="18" charset="0"/>
              </a:rPr>
              <a:t>Makkah</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1)Any body who surrender should not be killed.</a:t>
            </a:r>
          </a:p>
          <a:p>
            <a:r>
              <a:rPr lang="en-US" sz="2400" dirty="0">
                <a:latin typeface="Times New Roman" pitchFamily="18" charset="0"/>
                <a:cs typeface="Times New Roman" pitchFamily="18" charset="0"/>
              </a:rPr>
              <a:t>               2)Whoever takes shelter in the house of </a:t>
            </a:r>
            <a:r>
              <a:rPr lang="en-US" sz="2400" dirty="0" err="1">
                <a:latin typeface="Times New Roman" pitchFamily="18" charset="0"/>
                <a:cs typeface="Times New Roman" pitchFamily="18" charset="0"/>
              </a:rPr>
              <a:t>Hazart</a:t>
            </a:r>
            <a:r>
              <a:rPr lang="en-US" sz="2400" dirty="0">
                <a:latin typeface="Times New Roman" pitchFamily="18" charset="0"/>
                <a:cs typeface="Times New Roman" pitchFamily="18" charset="0"/>
              </a:rPr>
              <a:t> Abu </a:t>
            </a:r>
            <a:r>
              <a:rPr lang="en-US" sz="2400" dirty="0" err="1">
                <a:latin typeface="Times New Roman" pitchFamily="18" charset="0"/>
                <a:cs typeface="Times New Roman" pitchFamily="18" charset="0"/>
              </a:rPr>
              <a:t>Sufiyan</a:t>
            </a:r>
            <a:r>
              <a:rPr lang="en-US" sz="2400" dirty="0">
                <a:latin typeface="Times New Roman" pitchFamily="18" charset="0"/>
                <a:cs typeface="Times New Roman" pitchFamily="18" charset="0"/>
              </a:rPr>
              <a:t> would not be killed.</a:t>
            </a:r>
          </a:p>
          <a:p>
            <a:r>
              <a:rPr lang="en-US" sz="2400" dirty="0">
                <a:latin typeface="Times New Roman" pitchFamily="18" charset="0"/>
                <a:cs typeface="Times New Roman" pitchFamily="18" charset="0"/>
              </a:rPr>
              <a:t>                3)Those who tried to run </a:t>
            </a:r>
            <a:r>
              <a:rPr lang="en-US" sz="2400" dirty="0" err="1">
                <a:latin typeface="Times New Roman" pitchFamily="18" charset="0"/>
                <a:cs typeface="Times New Roman" pitchFamily="18" charset="0"/>
              </a:rPr>
              <a:t>away,should</a:t>
            </a:r>
            <a:r>
              <a:rPr lang="en-US" sz="2400" dirty="0">
                <a:latin typeface="Times New Roman" pitchFamily="18" charset="0"/>
                <a:cs typeface="Times New Roman" pitchFamily="18" charset="0"/>
              </a:rPr>
              <a:t> not be killed.</a:t>
            </a:r>
          </a:p>
          <a:p>
            <a:r>
              <a:rPr lang="en-US" sz="2400" dirty="0">
                <a:latin typeface="Times New Roman" pitchFamily="18" charset="0"/>
                <a:cs typeface="Times New Roman" pitchFamily="18" charset="0"/>
              </a:rPr>
              <a:t>                 4) Those who close their house door should not be killed.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914400"/>
            <a:ext cx="7498080" cy="5334000"/>
          </a:xfrm>
        </p:spPr>
        <p:txBody>
          <a:bodyPr>
            <a:normAutofit fontScale="92500" lnSpcReduction="20000"/>
          </a:bodyPr>
          <a:lstStyle/>
          <a:p>
            <a:pPr>
              <a:buNone/>
            </a:pPr>
            <a:r>
              <a:rPr lang="en-US" sz="2400" dirty="0">
                <a:latin typeface="Times New Roman" pitchFamily="18" charset="0"/>
                <a:cs typeface="Times New Roman" pitchFamily="18" charset="0"/>
              </a:rPr>
              <a:t>           5) Old people, ladies and </a:t>
            </a:r>
            <a:r>
              <a:rPr lang="en-US" sz="2400" dirty="0" err="1">
                <a:latin typeface="Times New Roman" pitchFamily="18" charset="0"/>
                <a:cs typeface="Times New Roman" pitchFamily="18" charset="0"/>
              </a:rPr>
              <a:t>childern</a:t>
            </a:r>
            <a:r>
              <a:rPr lang="en-US" sz="2400" dirty="0">
                <a:latin typeface="Times New Roman" pitchFamily="18" charset="0"/>
                <a:cs typeface="Times New Roman" pitchFamily="18" charset="0"/>
              </a:rPr>
              <a:t> should not be killed.</a:t>
            </a:r>
          </a:p>
          <a:p>
            <a:pPr>
              <a:buFont typeface="Wingdings" pitchFamily="2" charset="2"/>
              <a:buChar char="Ø"/>
            </a:pPr>
            <a:r>
              <a:rPr lang="en-US" sz="2400" dirty="0">
                <a:latin typeface="Times New Roman" pitchFamily="18" charset="0"/>
                <a:cs typeface="Times New Roman" pitchFamily="18" charset="0"/>
              </a:rPr>
              <a:t>Islamic army entered </a:t>
            </a:r>
            <a:r>
              <a:rPr lang="en-US" sz="2400" dirty="0" err="1">
                <a:latin typeface="Times New Roman" pitchFamily="18" charset="0"/>
                <a:cs typeface="Times New Roman" pitchFamily="18" charset="0"/>
              </a:rPr>
              <a:t>Makkah</a:t>
            </a:r>
            <a:r>
              <a:rPr lang="en-US" sz="2400" dirty="0">
                <a:latin typeface="Times New Roman" pitchFamily="18" charset="0"/>
                <a:cs typeface="Times New Roman" pitchFamily="18" charset="0"/>
              </a:rPr>
              <a:t> in peace.</a:t>
            </a:r>
          </a:p>
          <a:p>
            <a:pPr>
              <a:buFont typeface="Wingdings" pitchFamily="2" charset="2"/>
              <a:buChar char="Ø"/>
            </a:pPr>
            <a:r>
              <a:rPr lang="en-US" sz="2400" dirty="0">
                <a:latin typeface="Times New Roman" pitchFamily="18" charset="0"/>
                <a:cs typeface="Times New Roman" pitchFamily="18" charset="0"/>
              </a:rPr>
              <a:t>After reaching </a:t>
            </a:r>
            <a:r>
              <a:rPr lang="en-US" sz="2400" dirty="0" err="1">
                <a:latin typeface="Times New Roman" pitchFamily="18" charset="0"/>
                <a:cs typeface="Times New Roman" pitchFamily="18" charset="0"/>
              </a:rPr>
              <a:t>Makkah</a:t>
            </a:r>
            <a:r>
              <a:rPr lang="en-US" sz="2400" dirty="0">
                <a:latin typeface="Times New Roman" pitchFamily="18" charset="0"/>
                <a:cs typeface="Times New Roman" pitchFamily="18" charset="0"/>
              </a:rPr>
              <a:t> Holy Prophet (SAW) performed </a:t>
            </a:r>
            <a:r>
              <a:rPr lang="en-US" sz="2400" dirty="0" err="1">
                <a:latin typeface="Times New Roman" pitchFamily="18" charset="0"/>
                <a:cs typeface="Times New Roman" pitchFamily="18" charset="0"/>
              </a:rPr>
              <a:t>Umrah</a:t>
            </a:r>
            <a:r>
              <a:rPr lang="en-US" sz="2400" dirty="0">
                <a:latin typeface="Times New Roman" pitchFamily="18" charset="0"/>
                <a:cs typeface="Times New Roman" pitchFamily="18" charset="0"/>
              </a:rPr>
              <a:t>.</a:t>
            </a:r>
          </a:p>
          <a:p>
            <a:pPr>
              <a:buFont typeface="Wingdings" pitchFamily="2" charset="2"/>
              <a:buChar char="Ø"/>
            </a:pPr>
            <a:r>
              <a:rPr lang="en-US" sz="2400" dirty="0">
                <a:latin typeface="Times New Roman" pitchFamily="18" charset="0"/>
                <a:cs typeface="Times New Roman" pitchFamily="18" charset="0"/>
              </a:rPr>
              <a:t> Then Holy Prophet (SAW) entered into </a:t>
            </a:r>
            <a:r>
              <a:rPr lang="en-US" sz="2400" dirty="0" err="1">
                <a:latin typeface="Times New Roman" pitchFamily="18" charset="0"/>
                <a:cs typeface="Times New Roman" pitchFamily="18" charset="0"/>
              </a:rPr>
              <a:t>Kabbah</a:t>
            </a:r>
            <a:r>
              <a:rPr lang="en-US" sz="2400" dirty="0">
                <a:latin typeface="Times New Roman" pitchFamily="18" charset="0"/>
                <a:cs typeface="Times New Roman" pitchFamily="18" charset="0"/>
              </a:rPr>
              <a:t> and remove 360 idols placed by the Non-Muslims of </a:t>
            </a:r>
            <a:r>
              <a:rPr lang="en-US" sz="2400" dirty="0" err="1">
                <a:latin typeface="Times New Roman" pitchFamily="18" charset="0"/>
                <a:cs typeface="Times New Roman" pitchFamily="18" charset="0"/>
              </a:rPr>
              <a:t>Makkah</a:t>
            </a:r>
            <a:r>
              <a:rPr lang="en-US" sz="2400" dirty="0">
                <a:latin typeface="Times New Roman" pitchFamily="18" charset="0"/>
                <a:cs typeface="Times New Roman" pitchFamily="18" charset="0"/>
              </a:rPr>
              <a:t>.</a:t>
            </a:r>
          </a:p>
          <a:p>
            <a:pPr>
              <a:buFont typeface="Wingdings" pitchFamily="2" charset="2"/>
              <a:buChar char="Ø"/>
            </a:pPr>
            <a:r>
              <a:rPr lang="en-US" sz="2400" dirty="0">
                <a:latin typeface="Times New Roman" pitchFamily="18" charset="0"/>
                <a:cs typeface="Times New Roman" pitchFamily="18" charset="0"/>
              </a:rPr>
              <a:t>During the </a:t>
            </a:r>
            <a:r>
              <a:rPr lang="en-US" sz="2400" dirty="0" err="1">
                <a:latin typeface="Times New Roman" pitchFamily="18" charset="0"/>
                <a:cs typeface="Times New Roman" pitchFamily="18" charset="0"/>
              </a:rPr>
              <a:t>demolation</a:t>
            </a:r>
            <a:r>
              <a:rPr lang="en-US" sz="2400" dirty="0">
                <a:latin typeface="Times New Roman" pitchFamily="18" charset="0"/>
                <a:cs typeface="Times New Roman" pitchFamily="18" charset="0"/>
              </a:rPr>
              <a:t> he was reciting “</a:t>
            </a:r>
            <a:r>
              <a:rPr lang="en-US" sz="2400" dirty="0" err="1">
                <a:latin typeface="Times New Roman" pitchFamily="18" charset="0"/>
                <a:cs typeface="Times New Roman" pitchFamily="18" charset="0"/>
              </a:rPr>
              <a:t>Turth</a:t>
            </a:r>
            <a:r>
              <a:rPr lang="en-US" sz="2400" dirty="0">
                <a:latin typeface="Times New Roman" pitchFamily="18" charset="0"/>
                <a:cs typeface="Times New Roman" pitchFamily="18" charset="0"/>
              </a:rPr>
              <a:t> has come and falsehood </a:t>
            </a:r>
            <a:r>
              <a:rPr lang="en-US" sz="2400" dirty="0" err="1">
                <a:latin typeface="Times New Roman" pitchFamily="18" charset="0"/>
                <a:cs typeface="Times New Roman" pitchFamily="18" charset="0"/>
              </a:rPr>
              <a:t>removed,and</a:t>
            </a:r>
            <a:r>
              <a:rPr lang="en-US" sz="2400" dirty="0">
                <a:latin typeface="Times New Roman" pitchFamily="18" charset="0"/>
                <a:cs typeface="Times New Roman" pitchFamily="18" charset="0"/>
              </a:rPr>
              <a:t> falsehood should be removed”</a:t>
            </a:r>
          </a:p>
          <a:p>
            <a:pPr>
              <a:buFont typeface="Wingdings" pitchFamily="2" charset="2"/>
              <a:buChar char="Ø"/>
            </a:pPr>
            <a:r>
              <a:rPr lang="en-US" sz="2400" dirty="0">
                <a:latin typeface="Times New Roman" pitchFamily="18" charset="0"/>
                <a:cs typeface="Times New Roman" pitchFamily="18" charset="0"/>
              </a:rPr>
              <a:t>Then he called the </a:t>
            </a:r>
            <a:r>
              <a:rPr lang="en-US" sz="2400" dirty="0" err="1">
                <a:latin typeface="Times New Roman" pitchFamily="18" charset="0"/>
                <a:cs typeface="Times New Roman" pitchFamily="18" charset="0"/>
              </a:rPr>
              <a:t>Makkan</a:t>
            </a:r>
            <a:r>
              <a:rPr lang="en-US" sz="2400" dirty="0">
                <a:latin typeface="Times New Roman" pitchFamily="18" charset="0"/>
                <a:cs typeface="Times New Roman" pitchFamily="18" charset="0"/>
              </a:rPr>
              <a:t> people </a:t>
            </a:r>
            <a:r>
              <a:rPr lang="en-US" sz="2400" dirty="0" err="1">
                <a:latin typeface="Times New Roman" pitchFamily="18" charset="0"/>
                <a:cs typeface="Times New Roman" pitchFamily="18" charset="0"/>
              </a:rPr>
              <a:t>infront</a:t>
            </a:r>
            <a:r>
              <a:rPr lang="en-US" sz="2400" dirty="0">
                <a:latin typeface="Times New Roman" pitchFamily="18" charset="0"/>
                <a:cs typeface="Times New Roman" pitchFamily="18" charset="0"/>
              </a:rPr>
              <a:t> of him, those who have done many mistakes and asked what do you expect from </a:t>
            </a:r>
            <a:r>
              <a:rPr lang="en-US" sz="2400" dirty="0" err="1">
                <a:latin typeface="Times New Roman" pitchFamily="18" charset="0"/>
                <a:cs typeface="Times New Roman" pitchFamily="18" charset="0"/>
              </a:rPr>
              <a:t>me.When</a:t>
            </a:r>
            <a:r>
              <a:rPr lang="en-US" sz="2400" dirty="0">
                <a:latin typeface="Times New Roman" pitchFamily="18" charset="0"/>
                <a:cs typeface="Times New Roman" pitchFamily="18" charset="0"/>
              </a:rPr>
              <a:t> everybody lowered his head with shame then he said” May Allah pardon you, you are free today and there is no Burden on you today”.</a:t>
            </a:r>
          </a:p>
          <a:p>
            <a:pPr>
              <a:buFont typeface="Wingdings" pitchFamily="2" charset="2"/>
              <a:buChar char="Ø"/>
            </a:pPr>
            <a:r>
              <a:rPr lang="en-US" sz="2400" dirty="0">
                <a:latin typeface="Times New Roman" pitchFamily="18" charset="0"/>
                <a:cs typeface="Times New Roman" pitchFamily="18" charset="0"/>
              </a:rPr>
              <a:t>Without leaving a single soldier in conquered city , he return back to </a:t>
            </a:r>
            <a:r>
              <a:rPr lang="en-US" sz="2400" dirty="0" err="1">
                <a:latin typeface="Times New Roman" pitchFamily="18" charset="0"/>
                <a:cs typeface="Times New Roman" pitchFamily="18" charset="0"/>
              </a:rPr>
              <a:t>Madinh</a:t>
            </a:r>
            <a:r>
              <a:rPr lang="en-US" sz="2400" dirty="0">
                <a:latin typeface="Times New Roman" pitchFamily="18" charset="0"/>
                <a:cs typeface="Times New Roman" pitchFamily="18" charset="0"/>
              </a:rPr>
              <a:t> and the conquest of </a:t>
            </a:r>
            <a:r>
              <a:rPr lang="en-US" sz="2400" dirty="0" err="1">
                <a:latin typeface="Times New Roman" pitchFamily="18" charset="0"/>
                <a:cs typeface="Times New Roman" pitchFamily="18" charset="0"/>
              </a:rPr>
              <a:t>Makkah</a:t>
            </a:r>
            <a:r>
              <a:rPr lang="en-US" sz="2400" dirty="0">
                <a:latin typeface="Times New Roman" pitchFamily="18" charset="0"/>
                <a:cs typeface="Times New Roman" pitchFamily="18" charset="0"/>
              </a:rPr>
              <a:t> was completed.</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096962"/>
          </a:xfrm>
        </p:spPr>
        <p:txBody>
          <a:bodyPr>
            <a:normAutofit/>
          </a:bodyPr>
          <a:lstStyle/>
          <a:p>
            <a:r>
              <a:rPr lang="en-US" sz="3000" b="1" u="sng" dirty="0">
                <a:latin typeface="Times New Roman" pitchFamily="18" charset="0"/>
                <a:cs typeface="Times New Roman" pitchFamily="18" charset="0"/>
              </a:rPr>
              <a:t>BATTLE OF UHUD:</a:t>
            </a:r>
            <a:endParaRPr lang="en-US" sz="30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47500" lnSpcReduction="20000"/>
          </a:bodyPr>
          <a:lstStyle/>
          <a:p>
            <a:pPr>
              <a:buNone/>
            </a:pPr>
            <a:r>
              <a:rPr lang="en-US" sz="4800" dirty="0">
                <a:latin typeface="Times New Roman" pitchFamily="18" charset="0"/>
                <a:cs typeface="Times New Roman" pitchFamily="18" charset="0"/>
              </a:rPr>
              <a:t>   Battle of </a:t>
            </a:r>
            <a:r>
              <a:rPr lang="en-US" sz="4800" dirty="0" err="1">
                <a:latin typeface="Times New Roman" pitchFamily="18" charset="0"/>
                <a:cs typeface="Times New Roman" pitchFamily="18" charset="0"/>
              </a:rPr>
              <a:t>Uhud</a:t>
            </a:r>
            <a:r>
              <a:rPr lang="en-US" sz="4800" dirty="0">
                <a:latin typeface="Times New Roman" pitchFamily="18" charset="0"/>
                <a:cs typeface="Times New Roman" pitchFamily="18" charset="0"/>
              </a:rPr>
              <a:t> was a revenge of battle of </a:t>
            </a:r>
            <a:r>
              <a:rPr lang="en-US" sz="4800" dirty="0" err="1">
                <a:latin typeface="Times New Roman" pitchFamily="18" charset="0"/>
                <a:cs typeface="Times New Roman" pitchFamily="18" charset="0"/>
              </a:rPr>
              <a:t>badr</a:t>
            </a:r>
            <a:r>
              <a:rPr lang="en-US" sz="4800" dirty="0">
                <a:latin typeface="Times New Roman" pitchFamily="18" charset="0"/>
                <a:cs typeface="Times New Roman" pitchFamily="18" charset="0"/>
              </a:rPr>
              <a:t> from the side of Non -Muslims in the history of Islam. Due to the victory of Muslims in the battle of </a:t>
            </a:r>
            <a:r>
              <a:rPr lang="en-US" sz="4800" dirty="0" err="1">
                <a:latin typeface="Times New Roman" pitchFamily="18" charset="0"/>
                <a:cs typeface="Times New Roman" pitchFamily="18" charset="0"/>
              </a:rPr>
              <a:t>badr</a:t>
            </a:r>
            <a:r>
              <a:rPr lang="en-US" sz="4800" dirty="0">
                <a:latin typeface="Times New Roman" pitchFamily="18" charset="0"/>
                <a:cs typeface="Times New Roman" pitchFamily="18" charset="0"/>
              </a:rPr>
              <a:t>, the Non-Muslims of </a:t>
            </a:r>
            <a:r>
              <a:rPr lang="en-US" sz="4800" dirty="0" err="1">
                <a:latin typeface="Times New Roman" pitchFamily="18" charset="0"/>
                <a:cs typeface="Times New Roman" pitchFamily="18" charset="0"/>
              </a:rPr>
              <a:t>Makkah</a:t>
            </a:r>
            <a:r>
              <a:rPr lang="en-US" sz="4800" dirty="0">
                <a:latin typeface="Times New Roman" pitchFamily="18" charset="0"/>
                <a:cs typeface="Times New Roman" pitchFamily="18" charset="0"/>
              </a:rPr>
              <a:t> were very angry and started preparation for war as a revenge.</a:t>
            </a:r>
          </a:p>
          <a:p>
            <a:pPr>
              <a:buNone/>
            </a:pPr>
            <a:r>
              <a:rPr lang="en-US" sz="4800" dirty="0">
                <a:latin typeface="Times New Roman" pitchFamily="18" charset="0"/>
                <a:cs typeface="Times New Roman" pitchFamily="18" charset="0"/>
              </a:rPr>
              <a:t>   Therefore, in 3</a:t>
            </a:r>
            <a:r>
              <a:rPr lang="en-US" sz="4800" baseline="30000" dirty="0">
                <a:latin typeface="Times New Roman" pitchFamily="18" charset="0"/>
                <a:cs typeface="Times New Roman" pitchFamily="18" charset="0"/>
              </a:rPr>
              <a:t>rd</a:t>
            </a:r>
            <a:r>
              <a:rPr lang="en-US" sz="4800" dirty="0">
                <a:latin typeface="Times New Roman" pitchFamily="18" charset="0"/>
                <a:cs typeface="Times New Roman" pitchFamily="18" charset="0"/>
              </a:rPr>
              <a:t> </a:t>
            </a:r>
            <a:r>
              <a:rPr lang="en-US" sz="4800" dirty="0" err="1">
                <a:latin typeface="Times New Roman" pitchFamily="18" charset="0"/>
                <a:cs typeface="Times New Roman" pitchFamily="18" charset="0"/>
              </a:rPr>
              <a:t>Hijra</a:t>
            </a:r>
            <a:r>
              <a:rPr lang="en-US" sz="4800" dirty="0">
                <a:latin typeface="Times New Roman" pitchFamily="18" charset="0"/>
                <a:cs typeface="Times New Roman" pitchFamily="18" charset="0"/>
              </a:rPr>
              <a:t> an army of three thousand soldiers in the leadership of Abu </a:t>
            </a:r>
            <a:r>
              <a:rPr lang="en-US" sz="4800" dirty="0" err="1">
                <a:latin typeface="Times New Roman" pitchFamily="18" charset="0"/>
                <a:cs typeface="Times New Roman" pitchFamily="18" charset="0"/>
              </a:rPr>
              <a:t>Sufyan</a:t>
            </a:r>
            <a:r>
              <a:rPr lang="en-US" sz="4800" dirty="0">
                <a:latin typeface="Times New Roman" pitchFamily="18" charset="0"/>
                <a:cs typeface="Times New Roman" pitchFamily="18" charset="0"/>
              </a:rPr>
              <a:t> with full weapons marched towards </a:t>
            </a:r>
            <a:r>
              <a:rPr lang="en-US" sz="4800" dirty="0" err="1">
                <a:latin typeface="Times New Roman" pitchFamily="18" charset="0"/>
                <a:cs typeface="Times New Roman" pitchFamily="18" charset="0"/>
              </a:rPr>
              <a:t>Madinah</a:t>
            </a:r>
            <a:r>
              <a:rPr lang="en-US" sz="4800" dirty="0">
                <a:latin typeface="Times New Roman" pitchFamily="18" charset="0"/>
                <a:cs typeface="Times New Roman" pitchFamily="18" charset="0"/>
              </a:rPr>
              <a:t> and reached near to the mountain of </a:t>
            </a:r>
            <a:r>
              <a:rPr lang="en-US" sz="4800" dirty="0" err="1">
                <a:latin typeface="Times New Roman" pitchFamily="18" charset="0"/>
                <a:cs typeface="Times New Roman" pitchFamily="18" charset="0"/>
              </a:rPr>
              <a:t>uhud</a:t>
            </a:r>
            <a:r>
              <a:rPr lang="en-US" sz="4800" dirty="0">
                <a:latin typeface="Times New Roman" pitchFamily="18" charset="0"/>
                <a:cs typeface="Times New Roman" pitchFamily="18" charset="0"/>
              </a:rPr>
              <a:t>. Mean while Holy Prophet(S.A.W) called the companions and asked for their decision. Every </a:t>
            </a:r>
            <a:r>
              <a:rPr lang="en-US" sz="4800" dirty="0" err="1">
                <a:latin typeface="Times New Roman" pitchFamily="18" charset="0"/>
                <a:cs typeface="Times New Roman" pitchFamily="18" charset="0"/>
              </a:rPr>
              <a:t>Sahabi</a:t>
            </a:r>
            <a:r>
              <a:rPr lang="en-US" sz="4800" dirty="0">
                <a:latin typeface="Times New Roman" pitchFamily="18" charset="0"/>
                <a:cs typeface="Times New Roman" pitchFamily="18" charset="0"/>
              </a:rPr>
              <a:t>(R.A) was ready for war. </a:t>
            </a:r>
            <a:r>
              <a:rPr lang="en-US" sz="4800" dirty="0" err="1">
                <a:latin typeface="Times New Roman" pitchFamily="18" charset="0"/>
                <a:cs typeface="Times New Roman" pitchFamily="18" charset="0"/>
              </a:rPr>
              <a:t>Holyprophet</a:t>
            </a:r>
            <a:r>
              <a:rPr lang="en-US" sz="4800" dirty="0">
                <a:latin typeface="Times New Roman" pitchFamily="18" charset="0"/>
                <a:cs typeface="Times New Roman" pitchFamily="18" charset="0"/>
              </a:rPr>
              <a:t>(S.A.W) prepared  1000 soldiers and started to march towards the mountain of </a:t>
            </a:r>
            <a:r>
              <a:rPr lang="en-US" sz="4800" dirty="0" err="1">
                <a:latin typeface="Times New Roman" pitchFamily="18" charset="0"/>
                <a:cs typeface="Times New Roman" pitchFamily="18" charset="0"/>
              </a:rPr>
              <a:t>uhud</a:t>
            </a:r>
            <a:r>
              <a:rPr lang="en-US" sz="4800" dirty="0">
                <a:latin typeface="Times New Roman" pitchFamily="18" charset="0"/>
                <a:cs typeface="Times New Roman" pitchFamily="18" charset="0"/>
              </a:rPr>
              <a:t>. During the journey, the leader of the hypocrites, Abdullah </a:t>
            </a:r>
            <a:r>
              <a:rPr lang="en-US" sz="4800" dirty="0" err="1">
                <a:latin typeface="Times New Roman" pitchFamily="18" charset="0"/>
                <a:cs typeface="Times New Roman" pitchFamily="18" charset="0"/>
              </a:rPr>
              <a:t>ibn</a:t>
            </a:r>
            <a:r>
              <a:rPr lang="en-US" sz="4800" dirty="0">
                <a:latin typeface="Times New Roman" pitchFamily="18" charset="0"/>
                <a:cs typeface="Times New Roman" pitchFamily="18" charset="0"/>
              </a:rPr>
              <a:t>-e-</a:t>
            </a:r>
            <a:r>
              <a:rPr lang="en-US" sz="4800" dirty="0" err="1">
                <a:latin typeface="Times New Roman" pitchFamily="18" charset="0"/>
                <a:cs typeface="Times New Roman" pitchFamily="18" charset="0"/>
              </a:rPr>
              <a:t>ubai</a:t>
            </a:r>
            <a:r>
              <a:rPr lang="en-US" sz="4800" dirty="0">
                <a:latin typeface="Times New Roman" pitchFamily="18" charset="0"/>
                <a:cs typeface="Times New Roman" pitchFamily="18" charset="0"/>
              </a:rPr>
              <a:t>, </a:t>
            </a:r>
            <a:r>
              <a:rPr lang="en-US" sz="4800" dirty="0" err="1">
                <a:latin typeface="Times New Roman" pitchFamily="18" charset="0"/>
                <a:cs typeface="Times New Roman" pitchFamily="18" charset="0"/>
              </a:rPr>
              <a:t>ibn</a:t>
            </a:r>
            <a:r>
              <a:rPr lang="en-US" sz="4800" dirty="0">
                <a:latin typeface="Times New Roman" pitchFamily="18" charset="0"/>
                <a:cs typeface="Times New Roman" pitchFamily="18" charset="0"/>
              </a:rPr>
              <a:t>-e-</a:t>
            </a:r>
            <a:r>
              <a:rPr lang="en-US" sz="4800" dirty="0" err="1">
                <a:latin typeface="Times New Roman" pitchFamily="18" charset="0"/>
                <a:cs typeface="Times New Roman" pitchFamily="18" charset="0"/>
              </a:rPr>
              <a:t>salool</a:t>
            </a:r>
            <a:r>
              <a:rPr lang="en-US" sz="4800" dirty="0">
                <a:latin typeface="Times New Roman" pitchFamily="18" charset="0"/>
                <a:cs typeface="Times New Roman" pitchFamily="18" charset="0"/>
              </a:rPr>
              <a:t> separated from the army of holy Prophet(S.A.W). </a:t>
            </a:r>
          </a:p>
          <a:p>
            <a:pPr>
              <a:buNone/>
            </a:pP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5CBB0-DB19-4A4F-898E-886FC24768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C89F21-E1D9-4044-910B-2CA2E82FD2ED}"/>
              </a:ext>
            </a:extLst>
          </p:cNvPr>
          <p:cNvSpPr>
            <a:spLocks noGrp="1"/>
          </p:cNvSpPr>
          <p:nvPr>
            <p:ph idx="1"/>
          </p:nvPr>
        </p:nvSpPr>
        <p:spPr/>
        <p:txBody>
          <a:bodyPr/>
          <a:lstStyle/>
          <a:p>
            <a:endParaRPr lang="en-US"/>
          </a:p>
        </p:txBody>
      </p:sp>
      <p:pic>
        <p:nvPicPr>
          <p:cNvPr id="4" name="Picture 3" descr="Related image">
            <a:extLst>
              <a:ext uri="{FF2B5EF4-FFF2-40B4-BE49-F238E27FC236}">
                <a16:creationId xmlns:a16="http://schemas.microsoft.com/office/drawing/2014/main" id="{09410051-6BA3-4B62-9889-C0E332A818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4048" y="422032"/>
            <a:ext cx="8835904" cy="6013937"/>
          </a:xfrm>
          <a:prstGeom prst="rect">
            <a:avLst/>
          </a:prstGeom>
          <a:noFill/>
          <a:ln>
            <a:noFill/>
          </a:ln>
        </p:spPr>
      </p:pic>
    </p:spTree>
    <p:extLst>
      <p:ext uri="{BB962C8B-B14F-4D97-AF65-F5344CB8AC3E}">
        <p14:creationId xmlns:p14="http://schemas.microsoft.com/office/powerpoint/2010/main" val="1180195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3F83A-AEE4-4ABE-8BFB-DC68451A42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1133D9-3A1C-4872-A078-C6B84FB5E756}"/>
              </a:ext>
            </a:extLst>
          </p:cNvPr>
          <p:cNvSpPr>
            <a:spLocks noGrp="1"/>
          </p:cNvSpPr>
          <p:nvPr>
            <p:ph idx="1"/>
          </p:nvPr>
        </p:nvSpPr>
        <p:spPr/>
        <p:txBody>
          <a:bodyPr/>
          <a:lstStyle/>
          <a:p>
            <a:endParaRPr lang="en-US"/>
          </a:p>
        </p:txBody>
      </p:sp>
      <p:pic>
        <p:nvPicPr>
          <p:cNvPr id="4" name="Picture 3" descr="Conquest of makkah   Life of prophet Mohammed from Hijrath to Fateh makkah">
            <a:extLst>
              <a:ext uri="{FF2B5EF4-FFF2-40B4-BE49-F238E27FC236}">
                <a16:creationId xmlns:a16="http://schemas.microsoft.com/office/drawing/2014/main" id="{4D048BEC-36EE-4583-A25E-445ED1C15E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4049" y="112469"/>
            <a:ext cx="8835902" cy="6633063"/>
          </a:xfrm>
          <a:prstGeom prst="rect">
            <a:avLst/>
          </a:prstGeom>
          <a:noFill/>
          <a:ln>
            <a:noFill/>
          </a:ln>
        </p:spPr>
      </p:pic>
    </p:spTree>
    <p:extLst>
      <p:ext uri="{BB962C8B-B14F-4D97-AF65-F5344CB8AC3E}">
        <p14:creationId xmlns:p14="http://schemas.microsoft.com/office/powerpoint/2010/main" val="1008050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C8D31-8911-4327-BEBC-362A2EC220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37D9AF-EBDC-44A2-8E2E-6AC18BA98703}"/>
              </a:ext>
            </a:extLst>
          </p:cNvPr>
          <p:cNvSpPr>
            <a:spLocks noGrp="1"/>
          </p:cNvSpPr>
          <p:nvPr>
            <p:ph idx="1"/>
          </p:nvPr>
        </p:nvSpPr>
        <p:spPr/>
        <p:txBody>
          <a:bodyPr/>
          <a:lstStyle/>
          <a:p>
            <a:endParaRPr lang="en-US"/>
          </a:p>
        </p:txBody>
      </p:sp>
      <p:pic>
        <p:nvPicPr>
          <p:cNvPr id="4" name="Picture 3" descr="Conquest of makkah   Life of prophet Mohammed from Hijrath to Fateh makkah">
            <a:extLst>
              <a:ext uri="{FF2B5EF4-FFF2-40B4-BE49-F238E27FC236}">
                <a16:creationId xmlns:a16="http://schemas.microsoft.com/office/drawing/2014/main" id="{D1CCE419-A68F-4CD2-9278-CFA6652F5FB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4049" y="112469"/>
            <a:ext cx="8835902" cy="6633063"/>
          </a:xfrm>
          <a:prstGeom prst="rect">
            <a:avLst/>
          </a:prstGeom>
          <a:noFill/>
          <a:ln>
            <a:noFill/>
          </a:ln>
        </p:spPr>
      </p:pic>
    </p:spTree>
    <p:extLst>
      <p:ext uri="{BB962C8B-B14F-4D97-AF65-F5344CB8AC3E}">
        <p14:creationId xmlns:p14="http://schemas.microsoft.com/office/powerpoint/2010/main" val="3604945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dirty="0" err="1">
                <a:latin typeface="Times New Roman" pitchFamily="18" charset="0"/>
                <a:cs typeface="Times New Roman" pitchFamily="18" charset="0"/>
              </a:rPr>
              <a:t>Hajat-ul-wida</a:t>
            </a:r>
            <a:endParaRPr lang="en-US"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In 10</a:t>
            </a:r>
            <a:r>
              <a:rPr lang="en-US" sz="2400" baseline="30000" dirty="0">
                <a:latin typeface="Times New Roman" pitchFamily="18" charset="0"/>
                <a:cs typeface="Times New Roman" pitchFamily="18" charset="0"/>
              </a:rPr>
              <a:t>th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hijrah</a:t>
            </a:r>
            <a:r>
              <a:rPr lang="en-US" sz="2400" dirty="0">
                <a:latin typeface="Times New Roman" pitchFamily="18" charset="0"/>
                <a:cs typeface="Times New Roman" pitchFamily="18" charset="0"/>
              </a:rPr>
              <a:t>, Holy Prophet (SAW) performed his first and last hajj.</a:t>
            </a:r>
          </a:p>
          <a:p>
            <a:pPr>
              <a:buFont typeface="Wingdings" pitchFamily="2" charset="2"/>
              <a:buChar char="Ø"/>
            </a:pPr>
            <a:r>
              <a:rPr lang="en-US" sz="2400" dirty="0">
                <a:latin typeface="Times New Roman" pitchFamily="18" charset="0"/>
                <a:cs typeface="Times New Roman" pitchFamily="18" charset="0"/>
              </a:rPr>
              <a:t>At the place of Arafat, he delivered his famous address (speech) which is know as </a:t>
            </a:r>
            <a:r>
              <a:rPr lang="en-US" sz="2400" dirty="0" err="1">
                <a:latin typeface="Times New Roman" pitchFamily="18" charset="0"/>
                <a:cs typeface="Times New Roman" pitchFamily="18" charset="0"/>
              </a:rPr>
              <a:t>Khutba-hajjatul-wida</a:t>
            </a:r>
            <a:r>
              <a:rPr lang="en-US" sz="2400" dirty="0">
                <a:latin typeface="Times New Roman" pitchFamily="18" charset="0"/>
                <a:cs typeface="Times New Roman" pitchFamily="18" charset="0"/>
              </a:rPr>
              <a:t> in </a:t>
            </a:r>
            <a:r>
              <a:rPr lang="en-US" sz="2400" dirty="0" err="1">
                <a:latin typeface="Times New Roman" pitchFamily="18" charset="0"/>
                <a:cs typeface="Times New Roman" pitchFamily="18" charset="0"/>
              </a:rPr>
              <a:t>islamic</a:t>
            </a:r>
            <a:r>
              <a:rPr lang="en-US" sz="2400" dirty="0">
                <a:latin typeface="Times New Roman" pitchFamily="18" charset="0"/>
                <a:cs typeface="Times New Roman" pitchFamily="18" charset="0"/>
              </a:rPr>
              <a:t> history.</a:t>
            </a:r>
          </a:p>
          <a:p>
            <a:pPr>
              <a:buFont typeface="Wingdings" pitchFamily="2" charset="2"/>
              <a:buChar char="Ø"/>
            </a:pPr>
            <a:r>
              <a:rPr lang="en-US" sz="2400" dirty="0">
                <a:latin typeface="Times New Roman" pitchFamily="18" charset="0"/>
                <a:cs typeface="Times New Roman" pitchFamily="18" charset="0"/>
              </a:rPr>
              <a:t>He delivered his message in front of one </a:t>
            </a:r>
            <a:r>
              <a:rPr lang="en-US" sz="2400" dirty="0" err="1">
                <a:latin typeface="Times New Roman" pitchFamily="18" charset="0"/>
                <a:cs typeface="Times New Roman" pitchFamily="18" charset="0"/>
              </a:rPr>
              <a:t>lakh</a:t>
            </a:r>
            <a:r>
              <a:rPr lang="en-US" sz="2400" dirty="0">
                <a:latin typeface="Times New Roman" pitchFamily="18" charset="0"/>
                <a:cs typeface="Times New Roman" pitchFamily="18" charset="0"/>
              </a:rPr>
              <a:t> twenty four thousand companions and he mounted on his camel </a:t>
            </a:r>
            <a:r>
              <a:rPr lang="en-US" sz="2400" dirty="0" err="1">
                <a:latin typeface="Times New Roman" pitchFamily="18" charset="0"/>
                <a:cs typeface="Times New Roman" pitchFamily="18" charset="0"/>
              </a:rPr>
              <a:t>Qaswa</a:t>
            </a:r>
            <a:r>
              <a:rPr lang="en-US" sz="2400" dirty="0">
                <a:latin typeface="Times New Roman" pitchFamily="18" charset="0"/>
                <a:cs typeface="Times New Roman" pitchFamily="18" charset="0"/>
              </a:rPr>
              <a:t>.</a:t>
            </a:r>
          </a:p>
          <a:p>
            <a:pPr>
              <a:buFont typeface="Wingdings" pitchFamily="2" charset="2"/>
              <a:buChar char="Ø"/>
            </a:pPr>
            <a:r>
              <a:rPr lang="en-US" sz="2400" dirty="0">
                <a:latin typeface="Times New Roman" pitchFamily="18" charset="0"/>
                <a:cs typeface="Times New Roman" pitchFamily="18" charset="0"/>
              </a:rPr>
              <a:t>This sermon is the last speech of Holy Prophet (SAW) which is the conclusion and summary of his whole teaching.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020C-5D5E-4AB1-9165-BDFB16B867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74631A-99E4-452A-A202-DCB45F979A4F}"/>
              </a:ext>
            </a:extLst>
          </p:cNvPr>
          <p:cNvSpPr>
            <a:spLocks noGrp="1"/>
          </p:cNvSpPr>
          <p:nvPr>
            <p:ph idx="1"/>
          </p:nvPr>
        </p:nvSpPr>
        <p:spPr/>
        <p:txBody>
          <a:bodyPr/>
          <a:lstStyle/>
          <a:p>
            <a:endParaRPr lang="en-US"/>
          </a:p>
        </p:txBody>
      </p:sp>
      <p:pic>
        <p:nvPicPr>
          <p:cNvPr id="1026" name="Picture 2" descr="Image result for ‫متحف دار المدينة‬‎">
            <a:extLst>
              <a:ext uri="{FF2B5EF4-FFF2-40B4-BE49-F238E27FC236}">
                <a16:creationId xmlns:a16="http://schemas.microsoft.com/office/drawing/2014/main" id="{E421DC8B-03F4-41EF-8832-1CC865B92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66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F9B1-C81D-4EF2-83CD-FB32CEFBC5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CBF1ED-396F-4D67-9FBA-E778DCA10EDB}"/>
              </a:ext>
            </a:extLst>
          </p:cNvPr>
          <p:cNvSpPr>
            <a:spLocks noGrp="1"/>
          </p:cNvSpPr>
          <p:nvPr>
            <p:ph idx="1"/>
          </p:nvPr>
        </p:nvSpPr>
        <p:spPr/>
        <p:txBody>
          <a:bodyPr/>
          <a:lstStyle/>
          <a:p>
            <a:endParaRPr lang="en-US"/>
          </a:p>
        </p:txBody>
      </p:sp>
      <p:pic>
        <p:nvPicPr>
          <p:cNvPr id="2050" name="Picture 2" descr="Related image">
            <a:extLst>
              <a:ext uri="{FF2B5EF4-FFF2-40B4-BE49-F238E27FC236}">
                <a16:creationId xmlns:a16="http://schemas.microsoft.com/office/drawing/2014/main" id="{528032DF-3928-4D8E-8829-DCA684AC8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04" y="420216"/>
            <a:ext cx="9042792" cy="6017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265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D9FC-0515-447B-AE57-D0891B725D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061BFD-A805-4323-B771-2B6537B9A3C7}"/>
              </a:ext>
            </a:extLst>
          </p:cNvPr>
          <p:cNvSpPr>
            <a:spLocks noGrp="1"/>
          </p:cNvSpPr>
          <p:nvPr>
            <p:ph idx="1"/>
          </p:nvPr>
        </p:nvSpPr>
        <p:spPr/>
        <p:txBody>
          <a:bodyPr/>
          <a:lstStyle/>
          <a:p>
            <a:endParaRPr lang="en-US"/>
          </a:p>
        </p:txBody>
      </p:sp>
      <p:pic>
        <p:nvPicPr>
          <p:cNvPr id="3074" name="Picture 2" descr="Image result for uhud maps">
            <a:extLst>
              <a:ext uri="{FF2B5EF4-FFF2-40B4-BE49-F238E27FC236}">
                <a16:creationId xmlns:a16="http://schemas.microsoft.com/office/drawing/2014/main" id="{52BBB3C3-2FE4-4723-9132-89C4FC99E5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9663" y="0"/>
            <a:ext cx="6923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34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089F-C2F5-4BF2-A120-91F9A4B39D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80B76B-4BF3-4780-928E-AE8366E2C03A}"/>
              </a:ext>
            </a:extLst>
          </p:cNvPr>
          <p:cNvSpPr>
            <a:spLocks noGrp="1"/>
          </p:cNvSpPr>
          <p:nvPr>
            <p:ph idx="1"/>
          </p:nvPr>
        </p:nvSpPr>
        <p:spPr/>
        <p:txBody>
          <a:bodyPr/>
          <a:lstStyle/>
          <a:p>
            <a:endParaRPr lang="en-US"/>
          </a:p>
        </p:txBody>
      </p:sp>
      <p:pic>
        <p:nvPicPr>
          <p:cNvPr id="6146" name="Picture 2" descr="Related image">
            <a:extLst>
              <a:ext uri="{FF2B5EF4-FFF2-40B4-BE49-F238E27FC236}">
                <a16:creationId xmlns:a16="http://schemas.microsoft.com/office/drawing/2014/main" id="{17079247-0502-4B3F-ADA7-6C21163A3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786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None/>
            </a:pPr>
            <a:r>
              <a:rPr lang="en-US" dirty="0">
                <a:latin typeface="Times New Roman" pitchFamily="18" charset="0"/>
                <a:cs typeface="Times New Roman" pitchFamily="18" charset="0"/>
              </a:rPr>
              <a:t>	Now the total number of Muslim army was seven hundred and the both armies were in front of each other. Before starting the war, Holy Prophet (SAW) placed a number of fifty Muslim soldiers on the top of the mountain.</a:t>
            </a:r>
          </a:p>
          <a:p>
            <a:pPr>
              <a:buNone/>
            </a:pPr>
            <a:r>
              <a:rPr lang="en-US" dirty="0">
                <a:latin typeface="Times New Roman" pitchFamily="18" charset="0"/>
                <a:cs typeface="Times New Roman" pitchFamily="18" charset="0"/>
              </a:rPr>
              <a:t>	The war was started and the Muslim army in the leadership of Holy Prophet(SAW) attacked on the non-Muslim army with full force, therefore  the non-</a:t>
            </a:r>
            <a:r>
              <a:rPr lang="en-US" dirty="0" err="1">
                <a:latin typeface="Times New Roman" pitchFamily="18" charset="0"/>
                <a:cs typeface="Times New Roman" pitchFamily="18" charset="0"/>
              </a:rPr>
              <a:t>muslims</a:t>
            </a:r>
            <a:r>
              <a:rPr lang="en-US" dirty="0">
                <a:latin typeface="Times New Roman" pitchFamily="18" charset="0"/>
                <a:cs typeface="Times New Roman" pitchFamily="18" charset="0"/>
              </a:rPr>
              <a:t> did not bear the attack of the Muslims and started to left the place of Battle. Initially Muslim army achieved victory. But the fifty soldiers which were placed on the top of mountain by holy Prophet(SAW), left their place because they thought that Muslim have won the battle.</a:t>
            </a:r>
          </a:p>
          <a:p>
            <a:pPr>
              <a:buNone/>
            </a:pP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buNone/>
            </a:pPr>
            <a:r>
              <a:rPr lang="en-US" dirty="0">
                <a:latin typeface="Times New Roman" pitchFamily="18" charset="0"/>
                <a:cs typeface="Times New Roman" pitchFamily="18" charset="0"/>
              </a:rPr>
              <a:t>	The non-Muslims again attacked from the same place on the Muslims and the Muslims got unbalanced. Therefore, the forehead of Holy Prophet(SAW) was badly wounded, His teeth were broken and he fell down in the trench. </a:t>
            </a:r>
          </a:p>
          <a:p>
            <a:pPr>
              <a:buNone/>
            </a:pPr>
            <a:r>
              <a:rPr lang="en-US" dirty="0">
                <a:latin typeface="Times New Roman" pitchFamily="18" charset="0"/>
                <a:cs typeface="Times New Roman" pitchFamily="18" charset="0"/>
              </a:rPr>
              <a:t>	When it was conformed that the Holy Prophet(S.A.W) is alive, then again Muslim soldiers collected their force but the non-Muslims left the place of war without any decision and returned back to </a:t>
            </a:r>
            <a:r>
              <a:rPr lang="en-US" dirty="0" err="1">
                <a:latin typeface="Times New Roman" pitchFamily="18" charset="0"/>
                <a:cs typeface="Times New Roman" pitchFamily="18" charset="0"/>
              </a:rPr>
              <a:t>Makkah</a:t>
            </a:r>
            <a:r>
              <a:rPr lang="en-US" dirty="0">
                <a:latin typeface="Times New Roman" pitchFamily="18" charset="0"/>
                <a:cs typeface="Times New Roman" pitchFamily="18" charset="0"/>
              </a:rPr>
              <a:t>. In this Battle seventy companions of Holy Prophet(SAW) got martyred and twenty two non-Muslims were killed.  </a:t>
            </a:r>
          </a:p>
          <a:p>
            <a:pPr>
              <a:buNone/>
            </a:pP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47800"/>
            <a:ext cx="7498080" cy="5105400"/>
          </a:xfrm>
        </p:spPr>
        <p:txBody>
          <a:bodyPr>
            <a:normAutofit/>
          </a:bodyPr>
          <a:lstStyle/>
          <a:p>
            <a:pPr>
              <a:buNone/>
            </a:pPr>
            <a:r>
              <a:rPr lang="en-US" sz="2800" b="1" u="sng" dirty="0">
                <a:latin typeface="Times New Roman" pitchFamily="18" charset="0"/>
                <a:cs typeface="Times New Roman" pitchFamily="18" charset="0"/>
              </a:rPr>
              <a:t>BATTLE OF KHANDAQ/ AHZAB/</a:t>
            </a:r>
          </a:p>
          <a:p>
            <a:pPr>
              <a:buNone/>
            </a:pPr>
            <a:r>
              <a:rPr lang="en-US" sz="2800" b="1" u="sng" dirty="0">
                <a:latin typeface="Times New Roman" pitchFamily="18" charset="0"/>
                <a:cs typeface="Times New Roman" pitchFamily="18" charset="0"/>
              </a:rPr>
              <a:t>TRENCH:</a:t>
            </a:r>
          </a:p>
          <a:p>
            <a:pPr>
              <a:buFont typeface="Wingdings" pitchFamily="2" charset="2"/>
              <a:buChar char="Ø"/>
            </a:pPr>
            <a:r>
              <a:rPr lang="en-US" sz="2600" dirty="0">
                <a:latin typeface="Times New Roman" pitchFamily="18" charset="0"/>
                <a:cs typeface="Times New Roman" pitchFamily="18" charset="0"/>
              </a:rPr>
              <a:t>This battle was fought in fifth </a:t>
            </a:r>
            <a:r>
              <a:rPr lang="en-US" sz="2600" dirty="0" err="1">
                <a:latin typeface="Times New Roman" pitchFamily="18" charset="0"/>
                <a:cs typeface="Times New Roman" pitchFamily="18" charset="0"/>
              </a:rPr>
              <a:t>Hijrah</a:t>
            </a:r>
            <a:r>
              <a:rPr lang="en-US" sz="2600" dirty="0">
                <a:latin typeface="Times New Roman" pitchFamily="18" charset="0"/>
                <a:cs typeface="Times New Roman" pitchFamily="18" charset="0"/>
              </a:rPr>
              <a:t>.</a:t>
            </a:r>
          </a:p>
          <a:p>
            <a:pPr>
              <a:buFont typeface="Wingdings" pitchFamily="2" charset="2"/>
              <a:buChar char="Ø"/>
            </a:pPr>
            <a:r>
              <a:rPr lang="en-US" sz="2600" dirty="0">
                <a:latin typeface="Times New Roman" pitchFamily="18" charset="0"/>
                <a:cs typeface="Times New Roman" pitchFamily="18" charset="0"/>
              </a:rPr>
              <a:t>Combined military forces including non-Muslims of </a:t>
            </a:r>
            <a:r>
              <a:rPr lang="en-US" sz="2600" dirty="0" err="1">
                <a:latin typeface="Times New Roman" pitchFamily="18" charset="0"/>
                <a:cs typeface="Times New Roman" pitchFamily="18" charset="0"/>
              </a:rPr>
              <a:t>Makkah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jews</a:t>
            </a:r>
            <a:r>
              <a:rPr lang="en-US" sz="2600" dirty="0">
                <a:latin typeface="Times New Roman" pitchFamily="18" charset="0"/>
                <a:cs typeface="Times New Roman" pitchFamily="18" charset="0"/>
              </a:rPr>
              <a:t> and many tribes participated in this battle.</a:t>
            </a:r>
          </a:p>
          <a:p>
            <a:pPr>
              <a:buFont typeface="Wingdings" pitchFamily="2" charset="2"/>
              <a:buChar char="Ø"/>
            </a:pPr>
            <a:r>
              <a:rPr lang="en-US" sz="2600" dirty="0" err="1">
                <a:latin typeface="Times New Roman" pitchFamily="18" charset="0"/>
                <a:cs typeface="Times New Roman" pitchFamily="18" charset="0"/>
              </a:rPr>
              <a:t>Ahzab</a:t>
            </a:r>
            <a:r>
              <a:rPr lang="en-US" sz="2600" dirty="0">
                <a:latin typeface="Times New Roman" pitchFamily="18" charset="0"/>
                <a:cs typeface="Times New Roman" pitchFamily="18" charset="0"/>
              </a:rPr>
              <a:t> means combined military forces.</a:t>
            </a:r>
          </a:p>
          <a:p>
            <a:pPr>
              <a:buFont typeface="Wingdings" pitchFamily="2" charset="2"/>
              <a:buChar char="Ø"/>
            </a:pPr>
            <a:r>
              <a:rPr lang="en-US" sz="2600" dirty="0">
                <a:latin typeface="Times New Roman" pitchFamily="18" charset="0"/>
                <a:cs typeface="Times New Roman" pitchFamily="18" charset="0"/>
              </a:rPr>
              <a:t>The leader/commander of the non-Muslims was </a:t>
            </a:r>
            <a:r>
              <a:rPr lang="en-US" sz="2600" dirty="0" err="1">
                <a:latin typeface="Times New Roman" pitchFamily="18" charset="0"/>
                <a:cs typeface="Times New Roman" pitchFamily="18" charset="0"/>
              </a:rPr>
              <a:t>Hazrat</a:t>
            </a:r>
            <a:r>
              <a:rPr lang="en-US" sz="2600" dirty="0">
                <a:latin typeface="Times New Roman" pitchFamily="18" charset="0"/>
                <a:cs typeface="Times New Roman" pitchFamily="18" charset="0"/>
              </a:rPr>
              <a:t> Abu </a:t>
            </a:r>
            <a:r>
              <a:rPr lang="en-US" sz="2600" dirty="0" err="1">
                <a:latin typeface="Times New Roman" pitchFamily="18" charset="0"/>
                <a:cs typeface="Times New Roman" pitchFamily="18" charset="0"/>
              </a:rPr>
              <a:t>Sufyan</a:t>
            </a:r>
            <a:r>
              <a:rPr lang="en-US" sz="2600" dirty="0">
                <a:latin typeface="Times New Roman" pitchFamily="18" charset="0"/>
                <a:cs typeface="Times New Roman" pitchFamily="18" charset="0"/>
              </a:rPr>
              <a:t>.</a:t>
            </a:r>
          </a:p>
          <a:p>
            <a:pPr>
              <a:buFont typeface="Wingdings" pitchFamily="2" charset="2"/>
              <a:buChar char="Ø"/>
            </a:pPr>
            <a:r>
              <a:rPr lang="en-US" sz="2600" dirty="0">
                <a:latin typeface="Times New Roman" pitchFamily="18" charset="0"/>
                <a:cs typeface="Times New Roman" pitchFamily="18" charset="0"/>
              </a:rPr>
              <a:t>The total number of Muslim forces/army was three thousands.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36</TotalTime>
  <Words>970</Words>
  <Application>Microsoft Office PowerPoint</Application>
  <PresentationFormat>On-screen Show (4:3)</PresentationFormat>
  <Paragraphs>71</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Calibri</vt:lpstr>
      <vt:lpstr>Gill Sans MT</vt:lpstr>
      <vt:lpstr>Times New Roman</vt:lpstr>
      <vt:lpstr>Verdana</vt:lpstr>
      <vt:lpstr>Wingdings</vt:lpstr>
      <vt:lpstr>Wingdings 2</vt:lpstr>
      <vt:lpstr>Solstice</vt:lpstr>
      <vt:lpstr>PowerPoint Presentation</vt:lpstr>
      <vt:lpstr>BATTLE OF UHUD: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ahsanulhaq</dc:creator>
  <cp:lastModifiedBy>omer</cp:lastModifiedBy>
  <cp:revision>24</cp:revision>
  <dcterms:created xsi:type="dcterms:W3CDTF">2017-07-13T09:10:32Z</dcterms:created>
  <dcterms:modified xsi:type="dcterms:W3CDTF">2017-11-15T07:09:07Z</dcterms:modified>
</cp:coreProperties>
</file>