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78" r:id="rId3"/>
    <p:sldId id="285" r:id="rId4"/>
    <p:sldId id="279" r:id="rId5"/>
    <p:sldId id="288" r:id="rId6"/>
    <p:sldId id="289" r:id="rId7"/>
    <p:sldId id="290" r:id="rId8"/>
    <p:sldId id="291" r:id="rId9"/>
    <p:sldId id="292" r:id="rId10"/>
    <p:sldId id="280" r:id="rId11"/>
    <p:sldId id="281" r:id="rId12"/>
    <p:sldId id="282" r:id="rId13"/>
    <p:sldId id="286" r:id="rId14"/>
    <p:sldId id="283" r:id="rId15"/>
    <p:sldId id="284" r:id="rId16"/>
    <p:sldId id="28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11/20/2017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11/20/2017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quranreading.com/blog/hadith-nawawi-app-42-pearls-of-wisdom-from-prophet-pbu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4300" dirty="0"/>
              <a:t>12.     </a:t>
            </a:r>
            <a:r>
              <a:rPr lang="en-US" sz="3900" b="1" dirty="0">
                <a:latin typeface="Times New Roman" pitchFamily="18" charset="0"/>
                <a:cs typeface="Times New Roman" pitchFamily="18" charset="0"/>
              </a:rPr>
              <a:t>Introduction to </a:t>
            </a:r>
            <a:r>
              <a:rPr lang="en-US" sz="3900" b="1" dirty="0" err="1">
                <a:latin typeface="Times New Roman" pitchFamily="18" charset="0"/>
                <a:cs typeface="Times New Roman" pitchFamily="18" charset="0"/>
              </a:rPr>
              <a:t>Sunnah</a:t>
            </a:r>
            <a:endParaRPr lang="en-US" sz="3900" dirty="0">
              <a:latin typeface="Times New Roman" pitchFamily="18" charset="0"/>
              <a:cs typeface="Times New Roman" pitchFamily="18" charset="0"/>
            </a:endParaRPr>
          </a:p>
          <a:p>
            <a:pPr marL="0" indent="0">
              <a:buNone/>
            </a:pPr>
            <a:endParaRPr lang="en-US" sz="3600" dirty="0"/>
          </a:p>
          <a:p>
            <a:pPr marL="0" indent="0" algn="ctr">
              <a:buNone/>
            </a:pPr>
            <a:r>
              <a:rPr lang="en-US" sz="3500" dirty="0">
                <a:latin typeface="Times New Roman" pitchFamily="18" charset="0"/>
                <a:cs typeface="Times New Roman" pitchFamily="18" charset="0"/>
              </a:rPr>
              <a:t>(</a:t>
            </a:r>
            <a:r>
              <a:rPr lang="en-US" sz="3500" b="1" u="sng" dirty="0">
                <a:latin typeface="Times New Roman" pitchFamily="18" charset="0"/>
                <a:cs typeface="Times New Roman" pitchFamily="18" charset="0"/>
              </a:rPr>
              <a:t>Kinds of </a:t>
            </a:r>
            <a:r>
              <a:rPr lang="en-US" sz="3500" b="1" u="sng" dirty="0" err="1">
                <a:latin typeface="Times New Roman" pitchFamily="18" charset="0"/>
                <a:cs typeface="Times New Roman" pitchFamily="18" charset="0"/>
              </a:rPr>
              <a:t>Hadith</a:t>
            </a:r>
            <a:r>
              <a:rPr lang="en-US" sz="3500" dirty="0">
                <a:latin typeface="Times New Roman" pitchFamily="18" charset="0"/>
                <a:cs typeface="Times New Roman" pitchFamily="18" charset="0"/>
              </a:rPr>
              <a:t>)</a:t>
            </a:r>
          </a:p>
          <a:p>
            <a:pPr marL="82296" indent="0" algn="ctr">
              <a:buNone/>
            </a:pPr>
            <a:endParaRPr lang="en-US" sz="6000" dirty="0"/>
          </a:p>
          <a:p>
            <a:pPr marL="82296" indent="0">
              <a:buNone/>
            </a:pPr>
            <a:endParaRPr lang="en-US" dirty="0"/>
          </a:p>
          <a:p>
            <a:pPr marL="82296" indent="0" algn="ctr">
              <a:buNone/>
            </a:pPr>
            <a:r>
              <a:rPr lang="en-US" dirty="0"/>
              <a:t>Course Instructor  </a:t>
            </a:r>
          </a:p>
          <a:p>
            <a:pPr marL="82296" indent="0" algn="ctr">
              <a:buNone/>
            </a:pPr>
            <a:r>
              <a:rPr lang="en-US" dirty="0"/>
              <a:t>Islamic Studies:</a:t>
            </a:r>
          </a:p>
          <a:p>
            <a:pPr marL="82296" indent="0" algn="ctr">
              <a:buNone/>
            </a:pPr>
            <a:r>
              <a:rPr lang="en-US" sz="4400" b="1" dirty="0"/>
              <a:t>Mufti Muhammad Omer Rafiq</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a:t>
            </a:r>
            <a:r>
              <a:rPr lang="en-US" b="1" dirty="0"/>
              <a:t>) According to Reference to a Particular Authority</a:t>
            </a:r>
            <a:endParaRPr lang="en-US" dirty="0"/>
          </a:p>
        </p:txBody>
      </p:sp>
      <p:sp>
        <p:nvSpPr>
          <p:cNvPr id="3" name="Content Placeholder 2"/>
          <p:cNvSpPr>
            <a:spLocks noGrp="1"/>
          </p:cNvSpPr>
          <p:nvPr>
            <p:ph idx="1"/>
          </p:nvPr>
        </p:nvSpPr>
        <p:spPr/>
        <p:txBody>
          <a:bodyPr>
            <a:noAutofit/>
          </a:bodyPr>
          <a:lstStyle/>
          <a:p>
            <a:r>
              <a:rPr lang="en-US" sz="2300" b="1" dirty="0" err="1">
                <a:latin typeface="Times New Roman" pitchFamily="18" charset="0"/>
                <a:cs typeface="Times New Roman" pitchFamily="18" charset="0"/>
              </a:rPr>
              <a:t>Qudsi</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meaning </a:t>
            </a:r>
            <a:r>
              <a:rPr lang="en-US" sz="2300" b="1" dirty="0">
                <a:latin typeface="Times New Roman" pitchFamily="18" charset="0"/>
                <a:cs typeface="Times New Roman" pitchFamily="18" charset="0"/>
              </a:rPr>
              <a:t>“Divine”.</a:t>
            </a:r>
            <a:r>
              <a:rPr lang="en-US" sz="2300" dirty="0">
                <a:latin typeface="Times New Roman" pitchFamily="18" charset="0"/>
                <a:cs typeface="Times New Roman" pitchFamily="18" charset="0"/>
              </a:rPr>
              <a:t> It is a Heavenly text which was directly sent upon the Holy Prophet (PBUH), Who passed it on to His followers Himself.</a:t>
            </a:r>
          </a:p>
          <a:p>
            <a:r>
              <a:rPr lang="ar-SA" dirty="0"/>
              <a:t>الصوم لي و أنا أجزا به</a:t>
            </a:r>
            <a:r>
              <a:rPr lang="en-US" dirty="0"/>
              <a:t> </a:t>
            </a:r>
            <a:r>
              <a:rPr lang="ur-PK" dirty="0"/>
              <a:t>قال رسول اللہ ﷺ قال اللہ تعالی:</a:t>
            </a:r>
            <a:endParaRPr lang="en-US" sz="2300" dirty="0">
              <a:latin typeface="Times New Roman" pitchFamily="18" charset="0"/>
              <a:cs typeface="Times New Roman" pitchFamily="18" charset="0"/>
            </a:endParaRPr>
          </a:p>
          <a:p>
            <a:r>
              <a:rPr lang="en-US" sz="2300" b="1" dirty="0" err="1">
                <a:latin typeface="Times New Roman" pitchFamily="18" charset="0"/>
                <a:cs typeface="Times New Roman" pitchFamily="18" charset="0"/>
              </a:rPr>
              <a:t>Marfu</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meaning </a:t>
            </a:r>
            <a:r>
              <a:rPr lang="en-US" sz="2300" b="1" dirty="0">
                <a:latin typeface="Times New Roman" pitchFamily="18" charset="0"/>
                <a:cs typeface="Times New Roman" pitchFamily="18" charset="0"/>
              </a:rPr>
              <a:t>“Elevated”.</a:t>
            </a:r>
            <a:r>
              <a:rPr lang="en-US" sz="2300" dirty="0">
                <a:latin typeface="Times New Roman" pitchFamily="18" charset="0"/>
                <a:cs typeface="Times New Roman" pitchFamily="18" charset="0"/>
              </a:rPr>
              <a:t> It has got very important status in Islam as it was directly heard from the Messenger (PBUH) of God Himself by His companions and was brought forward.</a:t>
            </a:r>
          </a:p>
          <a:p>
            <a:r>
              <a:rPr lang="en-US" sz="2300" b="1" dirty="0" err="1">
                <a:latin typeface="Times New Roman" pitchFamily="18" charset="0"/>
                <a:cs typeface="Times New Roman" pitchFamily="18" charset="0"/>
              </a:rPr>
              <a:t>Mauquf</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meaning </a:t>
            </a:r>
            <a:r>
              <a:rPr lang="en-US" sz="2300" b="1" dirty="0">
                <a:latin typeface="Times New Roman" pitchFamily="18" charset="0"/>
                <a:cs typeface="Times New Roman" pitchFamily="18" charset="0"/>
              </a:rPr>
              <a:t>“Stopped”.</a:t>
            </a:r>
            <a:r>
              <a:rPr lang="en-US" sz="2300" dirty="0">
                <a:latin typeface="Times New Roman" pitchFamily="18" charset="0"/>
                <a:cs typeface="Times New Roman" pitchFamily="18" charset="0"/>
              </a:rPr>
              <a:t> It is a kind of command which was directly given by </a:t>
            </a:r>
            <a:r>
              <a:rPr lang="en-US" sz="2300" dirty="0" err="1">
                <a:latin typeface="Times New Roman" pitchFamily="18" charset="0"/>
                <a:cs typeface="Times New Roman" pitchFamily="18" charset="0"/>
              </a:rPr>
              <a:t>Rasulullah</a:t>
            </a:r>
            <a:r>
              <a:rPr lang="en-US" sz="2300" dirty="0">
                <a:latin typeface="Times New Roman" pitchFamily="18" charset="0"/>
                <a:cs typeface="Times New Roman" pitchFamily="18" charset="0"/>
              </a:rPr>
              <a:t> (PBUH) to His cohorts who forwarded it.</a:t>
            </a:r>
          </a:p>
          <a:p>
            <a:r>
              <a:rPr lang="en-US" sz="2300" b="1" dirty="0" err="1">
                <a:latin typeface="Times New Roman" pitchFamily="18" charset="0"/>
                <a:cs typeface="Times New Roman" pitchFamily="18" charset="0"/>
              </a:rPr>
              <a:t>Maqtu</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meaning </a:t>
            </a:r>
            <a:r>
              <a:rPr lang="en-US" sz="2300" b="1" dirty="0">
                <a:latin typeface="Times New Roman" pitchFamily="18" charset="0"/>
                <a:cs typeface="Times New Roman" pitchFamily="18" charset="0"/>
              </a:rPr>
              <a:t>“Severed”.</a:t>
            </a:r>
            <a:r>
              <a:rPr lang="en-US" sz="2300" dirty="0">
                <a:latin typeface="Times New Roman" pitchFamily="18" charset="0"/>
                <a:cs typeface="Times New Roman" pitchFamily="18" charset="0"/>
              </a:rPr>
              <a:t> It is a form of Instruction which is plainly described by Successor in his own words.</a:t>
            </a:r>
          </a:p>
          <a:p>
            <a:endParaRPr lang="en-US" sz="23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ii)  According to the links of </a:t>
            </a:r>
            <a:r>
              <a:rPr lang="en-US" b="1" dirty="0" err="1"/>
              <a:t>Isnad</a:t>
            </a:r>
            <a:endParaRPr lang="en-US" dirty="0"/>
          </a:p>
        </p:txBody>
      </p:sp>
      <p:sp>
        <p:nvSpPr>
          <p:cNvPr id="3" name="Content Placeholder 2"/>
          <p:cNvSpPr>
            <a:spLocks noGrp="1"/>
          </p:cNvSpPr>
          <p:nvPr>
            <p:ph idx="1"/>
          </p:nvPr>
        </p:nvSpPr>
        <p:spPr/>
        <p:txBody>
          <a:bodyPr>
            <a:noAutofit/>
          </a:bodyPr>
          <a:lstStyle/>
          <a:p>
            <a:r>
              <a:rPr lang="en-US" sz="2200" dirty="0" err="1">
                <a:latin typeface="Times New Roman" pitchFamily="18" charset="0"/>
                <a:cs typeface="Times New Roman" pitchFamily="18" charset="0"/>
              </a:rPr>
              <a:t>Hadith</a:t>
            </a:r>
            <a:r>
              <a:rPr lang="en-US" sz="2200" dirty="0">
                <a:latin typeface="Times New Roman" pitchFamily="18" charset="0"/>
                <a:cs typeface="Times New Roman" pitchFamily="18" charset="0"/>
              </a:rPr>
              <a:t> is further divided into six groups under this category:</a:t>
            </a:r>
          </a:p>
          <a:p>
            <a:r>
              <a:rPr lang="en-US" sz="2200" b="1" dirty="0" err="1">
                <a:latin typeface="Times New Roman" pitchFamily="18" charset="0"/>
                <a:cs typeface="Times New Roman" pitchFamily="18" charset="0"/>
              </a:rPr>
              <a:t>Musnad</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meaning </a:t>
            </a:r>
            <a:r>
              <a:rPr lang="en-US" sz="2200" b="1" dirty="0">
                <a:latin typeface="Times New Roman" pitchFamily="18" charset="0"/>
                <a:cs typeface="Times New Roman" pitchFamily="18" charset="0"/>
              </a:rPr>
              <a:t>“Supported”.</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Isnad</a:t>
            </a:r>
            <a:r>
              <a:rPr lang="en-US" sz="2200" dirty="0">
                <a:latin typeface="Times New Roman" pitchFamily="18" charset="0"/>
                <a:cs typeface="Times New Roman" pitchFamily="18" charset="0"/>
              </a:rPr>
              <a:t> being reported by a well known companion of the Holy Prophet (PBUH) although final narrator might not be with Him at that time.</a:t>
            </a:r>
          </a:p>
          <a:p>
            <a:r>
              <a:rPr lang="en-US" sz="2200" b="1" dirty="0" err="1">
                <a:latin typeface="Times New Roman" pitchFamily="18" charset="0"/>
                <a:cs typeface="Times New Roman" pitchFamily="18" charset="0"/>
              </a:rPr>
              <a:t>Muttasil</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meaning</a:t>
            </a:r>
            <a:r>
              <a:rPr lang="en-US" sz="2200" b="1" dirty="0">
                <a:latin typeface="Times New Roman" pitchFamily="18" charset="0"/>
                <a:cs typeface="Times New Roman" pitchFamily="18" charset="0"/>
              </a:rPr>
              <a:t> “Continuous”. </a:t>
            </a:r>
            <a:r>
              <a:rPr lang="en-US" sz="2200" dirty="0">
                <a:latin typeface="Times New Roman" pitchFamily="18" charset="0"/>
                <a:cs typeface="Times New Roman" pitchFamily="18" charset="0"/>
              </a:rPr>
              <a:t>The one with undisturbed </a:t>
            </a:r>
            <a:r>
              <a:rPr lang="en-US" sz="2200" dirty="0" err="1">
                <a:latin typeface="Times New Roman" pitchFamily="18" charset="0"/>
                <a:cs typeface="Times New Roman" pitchFamily="18" charset="0"/>
              </a:rPr>
              <a:t>Isnad</a:t>
            </a:r>
            <a:r>
              <a:rPr lang="en-US" sz="2200" dirty="0">
                <a:latin typeface="Times New Roman" pitchFamily="18" charset="0"/>
                <a:cs typeface="Times New Roman" pitchFamily="18" charset="0"/>
              </a:rPr>
              <a:t> relating back to rightful friend or its heir.</a:t>
            </a:r>
          </a:p>
          <a:p>
            <a:r>
              <a:rPr lang="en-US" sz="2200" dirty="0">
                <a:latin typeface="Times New Roman" pitchFamily="18" charset="0"/>
                <a:cs typeface="Times New Roman" pitchFamily="18" charset="0"/>
              </a:rPr>
              <a:t> </a:t>
            </a:r>
            <a:r>
              <a:rPr lang="en-US" sz="2200" b="1" dirty="0" err="1">
                <a:latin typeface="Times New Roman" pitchFamily="18" charset="0"/>
                <a:cs typeface="Times New Roman" pitchFamily="18" charset="0"/>
              </a:rPr>
              <a:t>Mursal</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meaning </a:t>
            </a:r>
            <a:r>
              <a:rPr lang="en-US" sz="2200" b="1" dirty="0">
                <a:latin typeface="Times New Roman" pitchFamily="18" charset="0"/>
                <a:cs typeface="Times New Roman" pitchFamily="18" charset="0"/>
              </a:rPr>
              <a:t>“Hurried”.</a:t>
            </a:r>
            <a:r>
              <a:rPr lang="en-US" sz="2200" dirty="0">
                <a:latin typeface="Times New Roman" pitchFamily="18" charset="0"/>
                <a:cs typeface="Times New Roman" pitchFamily="18" charset="0"/>
              </a:rPr>
              <a:t> It missed a connection between the storyteller and the Messenger (PBUH).</a:t>
            </a:r>
          </a:p>
          <a:p>
            <a:r>
              <a:rPr lang="en-US" sz="2200" b="1" dirty="0" err="1">
                <a:latin typeface="Times New Roman" pitchFamily="18" charset="0"/>
                <a:cs typeface="Times New Roman" pitchFamily="18" charset="0"/>
              </a:rPr>
              <a:t>Munqati</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meaning </a:t>
            </a:r>
            <a:r>
              <a:rPr lang="en-US" sz="2200" b="1" dirty="0">
                <a:latin typeface="Times New Roman" pitchFamily="18" charset="0"/>
                <a:cs typeface="Times New Roman" pitchFamily="18" charset="0"/>
              </a:rPr>
              <a:t>“Broken”.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Hadith</a:t>
            </a:r>
            <a:r>
              <a:rPr lang="en-US" sz="2200" dirty="0">
                <a:latin typeface="Times New Roman" pitchFamily="18" charset="0"/>
                <a:cs typeface="Times New Roman" pitchFamily="18" charset="0"/>
              </a:rPr>
              <a:t> with a link being absent before it reaches the Successor of the actual narrator.</a:t>
            </a:r>
          </a:p>
          <a:p>
            <a:r>
              <a:rPr lang="en-US" sz="2200" b="1" dirty="0" err="1">
                <a:latin typeface="Times New Roman" pitchFamily="18" charset="0"/>
                <a:cs typeface="Times New Roman" pitchFamily="18" charset="0"/>
              </a:rPr>
              <a:t>Mu`adal</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meaning </a:t>
            </a:r>
            <a:r>
              <a:rPr lang="en-US" sz="2200" b="1" dirty="0">
                <a:latin typeface="Times New Roman" pitchFamily="18" charset="0"/>
                <a:cs typeface="Times New Roman" pitchFamily="18" charset="0"/>
              </a:rPr>
              <a:t>“Perplexing”.</a:t>
            </a:r>
            <a:r>
              <a:rPr lang="en-US" sz="2200" dirty="0">
                <a:latin typeface="Times New Roman" pitchFamily="18" charset="0"/>
                <a:cs typeface="Times New Roman" pitchFamily="18" charset="0"/>
              </a:rPr>
              <a:t> The one in which narrator misses multiple reported in an order in </a:t>
            </a:r>
            <a:r>
              <a:rPr lang="en-US" sz="2200" dirty="0" err="1">
                <a:latin typeface="Times New Roman" pitchFamily="18" charset="0"/>
                <a:cs typeface="Times New Roman" pitchFamily="18" charset="0"/>
              </a:rPr>
              <a:t>Isnad</a:t>
            </a:r>
            <a:r>
              <a:rPr lang="en-US" sz="2200" dirty="0">
                <a:latin typeface="Times New Roman" pitchFamily="18" charset="0"/>
                <a:cs typeface="Times New Roman" pitchFamily="18" charset="0"/>
              </a:rPr>
              <a:t> of the </a:t>
            </a:r>
            <a:r>
              <a:rPr lang="en-US" sz="2200" dirty="0" err="1">
                <a:latin typeface="Times New Roman" pitchFamily="18" charset="0"/>
                <a:cs typeface="Times New Roman" pitchFamily="18" charset="0"/>
              </a:rPr>
              <a:t>Hadith</a:t>
            </a:r>
            <a:r>
              <a:rPr lang="en-US" sz="2200" dirty="0">
                <a:latin typeface="Times New Roman" pitchFamily="18" charset="0"/>
                <a:cs typeface="Times New Roman" pitchFamily="18" charset="0"/>
              </a:rPr>
              <a:t>.</a:t>
            </a:r>
          </a:p>
          <a:p>
            <a:r>
              <a:rPr lang="en-US" sz="2200" b="1" dirty="0" err="1">
                <a:latin typeface="Times New Roman" pitchFamily="18" charset="0"/>
                <a:cs typeface="Times New Roman" pitchFamily="18" charset="0"/>
              </a:rPr>
              <a:t>Mu`allaq</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meaning </a:t>
            </a:r>
            <a:r>
              <a:rPr lang="en-US" sz="2200" b="1" dirty="0">
                <a:latin typeface="Times New Roman" pitchFamily="18" charset="0"/>
                <a:cs typeface="Times New Roman" pitchFamily="18" charset="0"/>
              </a:rPr>
              <a:t>“Hanging”. </a:t>
            </a:r>
            <a:r>
              <a:rPr lang="en-US" sz="2200" dirty="0">
                <a:latin typeface="Times New Roman" pitchFamily="18" charset="0"/>
                <a:cs typeface="Times New Roman" pitchFamily="18" charset="0"/>
              </a:rPr>
              <a:t>It fails to spot the complete </a:t>
            </a:r>
            <a:r>
              <a:rPr lang="en-US" sz="2200" dirty="0" err="1">
                <a:latin typeface="Times New Roman" pitchFamily="18" charset="0"/>
                <a:cs typeface="Times New Roman" pitchFamily="18" charset="0"/>
              </a:rPr>
              <a:t>Isnad</a:t>
            </a:r>
            <a:r>
              <a:rPr lang="en-US" sz="2200" dirty="0">
                <a:latin typeface="Times New Roman" pitchFamily="18" charset="0"/>
                <a:cs typeface="Times New Roman" pitchFamily="18" charset="0"/>
              </a:rPr>
              <a:t> of the </a:t>
            </a:r>
            <a:r>
              <a:rPr lang="en-US" sz="2200" dirty="0" err="1">
                <a:latin typeface="Times New Roman" pitchFamily="18" charset="0"/>
                <a:cs typeface="Times New Roman" pitchFamily="18" charset="0"/>
              </a:rPr>
              <a:t>Hadith</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iii) According to a number of reporters</a:t>
            </a:r>
            <a:endParaRPr lang="en-US" dirty="0"/>
          </a:p>
        </p:txBody>
      </p:sp>
      <p:sp>
        <p:nvSpPr>
          <p:cNvPr id="3" name="Content Placeholder 2"/>
          <p:cNvSpPr>
            <a:spLocks noGrp="1"/>
          </p:cNvSpPr>
          <p:nvPr>
            <p:ph idx="1"/>
          </p:nvPr>
        </p:nvSpPr>
        <p:spPr/>
        <p:txBody>
          <a:bodyPr>
            <a:noAutofit/>
          </a:bodyPr>
          <a:lstStyle/>
          <a:p>
            <a:r>
              <a:rPr lang="en-US" sz="2500" dirty="0">
                <a:latin typeface="Times New Roman" pitchFamily="18" charset="0"/>
                <a:cs typeface="Times New Roman" pitchFamily="18" charset="0"/>
              </a:rPr>
              <a:t>It is divided into two more sub-groups:</a:t>
            </a:r>
          </a:p>
          <a:p>
            <a:r>
              <a:rPr lang="en-US" sz="2500" b="1" dirty="0" err="1">
                <a:latin typeface="Times New Roman" pitchFamily="18" charset="0"/>
                <a:cs typeface="Times New Roman" pitchFamily="18" charset="0"/>
              </a:rPr>
              <a:t>Mutawatir</a:t>
            </a:r>
            <a:r>
              <a:rPr lang="en-US"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meaning </a:t>
            </a:r>
            <a:r>
              <a:rPr lang="en-US" sz="2500" b="1" dirty="0">
                <a:latin typeface="Times New Roman" pitchFamily="18" charset="0"/>
                <a:cs typeface="Times New Roman" pitchFamily="18" charset="0"/>
              </a:rPr>
              <a:t>“Consecutive”.</a:t>
            </a:r>
            <a:r>
              <a:rPr lang="en-US" sz="2500" dirty="0">
                <a:latin typeface="Times New Roman" pitchFamily="18" charset="0"/>
                <a:cs typeface="Times New Roman" pitchFamily="18" charset="0"/>
              </a:rPr>
              <a:t> Hadith being reported such a large number of rightful companions that it is agreed upon as authentic.</a:t>
            </a:r>
            <a:endParaRPr lang="ur-PK" sz="2500" dirty="0">
              <a:latin typeface="Times New Roman" pitchFamily="18" charset="0"/>
              <a:cs typeface="Times New Roman" pitchFamily="18" charset="0"/>
            </a:endParaRPr>
          </a:p>
          <a:p>
            <a:r>
              <a:rPr lang="ar-SA" dirty="0"/>
              <a:t>من كذّب علي متعمد فليتبوأ مقعده في النار</a:t>
            </a:r>
            <a:endParaRPr lang="en-US" sz="2500" dirty="0">
              <a:latin typeface="Times New Roman" pitchFamily="18" charset="0"/>
              <a:cs typeface="Times New Roman" pitchFamily="18" charset="0"/>
            </a:endParaRPr>
          </a:p>
          <a:p>
            <a:r>
              <a:rPr lang="en-US" sz="2500" b="1" dirty="0" err="1">
                <a:latin typeface="Times New Roman" pitchFamily="18" charset="0"/>
                <a:cs typeface="Times New Roman" pitchFamily="18" charset="0"/>
              </a:rPr>
              <a:t>Ahad</a:t>
            </a:r>
            <a:r>
              <a:rPr lang="en-US"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meaning</a:t>
            </a:r>
            <a:r>
              <a:rPr lang="en-US" sz="2500" b="1" dirty="0">
                <a:latin typeface="Times New Roman" pitchFamily="18" charset="0"/>
                <a:cs typeface="Times New Roman" pitchFamily="18" charset="0"/>
              </a:rPr>
              <a:t> “Isolated”. </a:t>
            </a:r>
            <a:r>
              <a:rPr lang="en-US" sz="2500" dirty="0">
                <a:latin typeface="Times New Roman" pitchFamily="18" charset="0"/>
                <a:cs typeface="Times New Roman" pitchFamily="18" charset="0"/>
              </a:rPr>
              <a:t>The one which has been narrated by a countable number of people.</a:t>
            </a:r>
            <a:endParaRPr lang="ur-PK"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It has been further categorized into three sub-types:</a:t>
            </a:r>
          </a:p>
          <a:p>
            <a:pPr marL="82296" indent="0">
              <a:buNone/>
            </a:pPr>
            <a:endParaRPr lang="en-US" sz="25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DF71F-CEBB-400C-886D-8537632005C7}"/>
              </a:ext>
            </a:extLst>
          </p:cNvPr>
          <p:cNvSpPr>
            <a:spLocks noGrp="1"/>
          </p:cNvSpPr>
          <p:nvPr>
            <p:ph idx="1"/>
          </p:nvPr>
        </p:nvSpPr>
        <p:spPr>
          <a:xfrm>
            <a:off x="1435608" y="381000"/>
            <a:ext cx="7498080" cy="5867400"/>
          </a:xfrm>
        </p:spPr>
        <p:txBody>
          <a:bodyPr>
            <a:normAutofit fontScale="92500" lnSpcReduction="20000"/>
          </a:bodyPr>
          <a:lstStyle/>
          <a:p>
            <a:r>
              <a:rPr lang="en-US" sz="2500" b="1" dirty="0" err="1">
                <a:latin typeface="Times New Roman" pitchFamily="18" charset="0"/>
                <a:cs typeface="Times New Roman" pitchFamily="18" charset="0"/>
              </a:rPr>
              <a:t>Mash’hur</a:t>
            </a:r>
            <a:r>
              <a:rPr lang="en-US" sz="2500" b="1" dirty="0">
                <a:latin typeface="Times New Roman" pitchFamily="18" charset="0"/>
                <a:cs typeface="Times New Roman" pitchFamily="18" charset="0"/>
              </a:rPr>
              <a:t>:</a:t>
            </a:r>
            <a:r>
              <a:rPr lang="en-US" sz="2500" dirty="0">
                <a:latin typeface="Times New Roman" pitchFamily="18" charset="0"/>
                <a:cs typeface="Times New Roman" pitchFamily="18" charset="0"/>
              </a:rPr>
              <a:t> meaning </a:t>
            </a:r>
            <a:r>
              <a:rPr lang="en-US" sz="2500" b="1" dirty="0">
                <a:latin typeface="Times New Roman" pitchFamily="18" charset="0"/>
                <a:cs typeface="Times New Roman" pitchFamily="18" charset="0"/>
              </a:rPr>
              <a:t>“Famous”.</a:t>
            </a:r>
            <a:r>
              <a:rPr lang="en-US" sz="2500" dirty="0">
                <a:latin typeface="Times New Roman" pitchFamily="18" charset="0"/>
                <a:cs typeface="Times New Roman" pitchFamily="18" charset="0"/>
              </a:rPr>
              <a:t> Hadith which is related by more than two individuals.</a:t>
            </a:r>
            <a:endParaRPr lang="ur-PK" sz="2500" dirty="0">
              <a:latin typeface="Times New Roman" pitchFamily="18" charset="0"/>
              <a:cs typeface="Times New Roman" pitchFamily="18" charset="0"/>
            </a:endParaRPr>
          </a:p>
          <a:p>
            <a:r>
              <a:rPr lang="ar-SA" dirty="0"/>
              <a:t>ان       اللہ لا یقبض العلم انتزاعا ینتزعہ من العباد ولکن یقبض العلم بقبض العلماء حتی اذالم یبق عالمااتخذالناس روسا جُھّالا         فسئلوافافتوابغیر علم فضلواواضلوا۔(بخاری،مسلم</a:t>
            </a:r>
          </a:p>
          <a:p>
            <a:r>
              <a:rPr lang="en-US" b="1" dirty="0">
                <a:latin typeface="Times New Roman" pitchFamily="18" charset="0"/>
                <a:cs typeface="Times New Roman" pitchFamily="18" charset="0"/>
              </a:rPr>
              <a:t>Aziz:</a:t>
            </a:r>
            <a:r>
              <a:rPr lang="en-US" dirty="0">
                <a:latin typeface="Times New Roman" pitchFamily="18" charset="0"/>
                <a:cs typeface="Times New Roman" pitchFamily="18" charset="0"/>
              </a:rPr>
              <a:t> meaning </a:t>
            </a:r>
            <a:r>
              <a:rPr lang="en-US" b="1" dirty="0">
                <a:latin typeface="Times New Roman" pitchFamily="18" charset="0"/>
                <a:cs typeface="Times New Roman" pitchFamily="18" charset="0"/>
              </a:rPr>
              <a:t>“Rare yet Strong”.</a:t>
            </a:r>
            <a:r>
              <a:rPr lang="en-US" dirty="0">
                <a:latin typeface="Times New Roman" pitchFamily="18" charset="0"/>
                <a:cs typeface="Times New Roman" pitchFamily="18" charset="0"/>
              </a:rPr>
              <a:t> The one having only two reporters in its Isnad.</a:t>
            </a:r>
            <a:r>
              <a:rPr lang="ar-SA" dirty="0"/>
              <a:t> </a:t>
            </a:r>
            <a:endParaRPr lang="ur-PK" dirty="0"/>
          </a:p>
          <a:p>
            <a:r>
              <a:rPr lang="ar-SA" dirty="0"/>
              <a:t>”لَايُؤْمِنُ أَحَدُكُمْ حَتَّى أَكُونَ أَحَبَّ إِلَيْهِ مِنْ وَلَدِهِ وَوَالِدِهِ وَالنَّاسِ أَجْمَعِينَ”</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Gharib</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meaning </a:t>
            </a:r>
            <a:r>
              <a:rPr lang="en-US" b="1" dirty="0">
                <a:latin typeface="Times New Roman" pitchFamily="18" charset="0"/>
                <a:cs typeface="Times New Roman" pitchFamily="18" charset="0"/>
              </a:rPr>
              <a:t>“Strange”.</a:t>
            </a:r>
            <a:r>
              <a:rPr lang="en-US" dirty="0">
                <a:latin typeface="Times New Roman" pitchFamily="18" charset="0"/>
                <a:cs typeface="Times New Roman" pitchFamily="18" charset="0"/>
              </a:rPr>
              <a:t> Saying of Holy Prophet (PBUH) with only one narrator in its Isnad.</a:t>
            </a:r>
          </a:p>
          <a:p>
            <a:r>
              <a:rPr lang="ar-SA" dirty="0"/>
              <a:t>الْإِيمَانُ بِضْعٌ وَسَبْعُونَ أَفْضَلُهَا لَاإِلَهَ إِلَّااللَّهُ وَأَدْنَاهَا إِمَاطَةُ الْأذَی عَنْ الطَّرِيقِ</a:t>
            </a:r>
            <a:endParaRPr lang="en-US" sz="2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17494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iv) </a:t>
            </a:r>
            <a:r>
              <a:rPr lang="en-US" sz="4400" b="1" dirty="0">
                <a:latin typeface="Times New Roman" pitchFamily="18" charset="0"/>
                <a:cs typeface="Times New Roman" pitchFamily="18" charset="0"/>
              </a:rPr>
              <a:t>According to nature of             </a:t>
            </a:r>
            <a:r>
              <a:rPr lang="en-US" sz="4400" b="1" dirty="0" err="1">
                <a:latin typeface="Times New Roman" pitchFamily="18" charset="0"/>
                <a:cs typeface="Times New Roman" pitchFamily="18" charset="0"/>
              </a:rPr>
              <a:t>Matn</a:t>
            </a:r>
            <a:r>
              <a:rPr lang="en-US" sz="4400" b="1" dirty="0">
                <a:latin typeface="Times New Roman" pitchFamily="18" charset="0"/>
                <a:cs typeface="Times New Roman" pitchFamily="18" charset="0"/>
              </a:rPr>
              <a:t> and </a:t>
            </a:r>
            <a:r>
              <a:rPr lang="en-US" sz="4400" b="1" dirty="0" err="1">
                <a:latin typeface="Times New Roman" pitchFamily="18" charset="0"/>
                <a:cs typeface="Times New Roman" pitchFamily="18" charset="0"/>
              </a:rPr>
              <a:t>Isnad</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It is split into two major kinds:</a:t>
            </a:r>
          </a:p>
          <a:p>
            <a:r>
              <a:rPr lang="en-US" sz="3600" b="1" dirty="0" err="1">
                <a:latin typeface="Times New Roman" pitchFamily="18" charset="0"/>
                <a:cs typeface="Times New Roman" pitchFamily="18" charset="0"/>
              </a:rPr>
              <a:t>Munkar</a:t>
            </a:r>
            <a:r>
              <a:rPr lang="en-US" sz="3600" b="1" dirty="0">
                <a:latin typeface="Times New Roman" pitchFamily="18" charset="0"/>
                <a:cs typeface="Times New Roman" pitchFamily="18" charset="0"/>
              </a:rPr>
              <a:t>:</a:t>
            </a:r>
            <a:r>
              <a:rPr lang="en-US" sz="3600" dirty="0">
                <a:latin typeface="Times New Roman" pitchFamily="18" charset="0"/>
                <a:cs typeface="Times New Roman" pitchFamily="18" charset="0"/>
              </a:rPr>
              <a:t> meaning </a:t>
            </a:r>
            <a:r>
              <a:rPr lang="en-US" sz="3600" b="1" dirty="0">
                <a:latin typeface="Times New Roman" pitchFamily="18" charset="0"/>
                <a:cs typeface="Times New Roman" pitchFamily="18" charset="0"/>
              </a:rPr>
              <a:t>“Denounced”.</a:t>
            </a:r>
            <a:r>
              <a:rPr lang="en-US" sz="3600" dirty="0">
                <a:latin typeface="Times New Roman" pitchFamily="18" charset="0"/>
                <a:cs typeface="Times New Roman" pitchFamily="18" charset="0"/>
              </a:rPr>
              <a:t> A </a:t>
            </a:r>
            <a:r>
              <a:rPr lang="en-US" sz="3600" dirty="0" err="1">
                <a:latin typeface="Times New Roman" pitchFamily="18" charset="0"/>
                <a:cs typeface="Times New Roman" pitchFamily="18" charset="0"/>
              </a:rPr>
              <a:t>Hadith</a:t>
            </a:r>
            <a:r>
              <a:rPr lang="en-US" sz="3600" dirty="0">
                <a:latin typeface="Times New Roman" pitchFamily="18" charset="0"/>
                <a:cs typeface="Times New Roman" pitchFamily="18" charset="0"/>
              </a:rPr>
              <a:t> belonging to a weak reporter.</a:t>
            </a:r>
          </a:p>
          <a:p>
            <a:r>
              <a:rPr lang="en-US" sz="3600" b="1" dirty="0" err="1">
                <a:latin typeface="Times New Roman" pitchFamily="18" charset="0"/>
                <a:cs typeface="Times New Roman" pitchFamily="18" charset="0"/>
              </a:rPr>
              <a:t>Mudraj</a:t>
            </a:r>
            <a:r>
              <a:rPr lang="en-US" sz="3600" b="1" dirty="0">
                <a:latin typeface="Times New Roman" pitchFamily="18" charset="0"/>
                <a:cs typeface="Times New Roman" pitchFamily="18" charset="0"/>
              </a:rPr>
              <a:t>:</a:t>
            </a:r>
            <a:r>
              <a:rPr lang="en-US" sz="3600" dirty="0">
                <a:latin typeface="Times New Roman" pitchFamily="18" charset="0"/>
                <a:cs typeface="Times New Roman" pitchFamily="18" charset="0"/>
              </a:rPr>
              <a:t> meaning </a:t>
            </a:r>
            <a:r>
              <a:rPr lang="en-US" sz="3600" b="1" dirty="0">
                <a:latin typeface="Times New Roman" pitchFamily="18" charset="0"/>
                <a:cs typeface="Times New Roman" pitchFamily="18" charset="0"/>
              </a:rPr>
              <a:t>“Interpolated”.</a:t>
            </a:r>
            <a:r>
              <a:rPr lang="en-US" sz="3600" dirty="0">
                <a:latin typeface="Times New Roman" pitchFamily="18" charset="0"/>
                <a:cs typeface="Times New Roman" pitchFamily="18" charset="0"/>
              </a:rPr>
              <a:t> The one having some adding up of words to the authentic </a:t>
            </a:r>
            <a:r>
              <a:rPr lang="en-US" sz="3600" dirty="0" err="1">
                <a:latin typeface="Times New Roman" pitchFamily="18" charset="0"/>
                <a:cs typeface="Times New Roman" pitchFamily="18" charset="0"/>
              </a:rPr>
              <a:t>Hadith</a:t>
            </a:r>
            <a:r>
              <a:rPr lang="en-US" sz="3600" dirty="0">
                <a:latin typeface="Times New Roman" pitchFamily="18" charset="0"/>
                <a:cs typeface="Times New Roman" pitchFamily="18" charset="0"/>
              </a:rPr>
              <a:t> by its narrator.</a:t>
            </a:r>
          </a:p>
          <a:p>
            <a:endParaRPr lang="en-US" sz="3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   According to Authenticity of Correspondents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It has the following three categories:</a:t>
            </a:r>
          </a:p>
          <a:p>
            <a:r>
              <a:rPr lang="en-US" sz="2400" b="1" dirty="0" err="1">
                <a:latin typeface="Times New Roman" pitchFamily="18" charset="0"/>
                <a:cs typeface="Times New Roman" pitchFamily="18" charset="0"/>
              </a:rPr>
              <a:t>Sahih</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meaning </a:t>
            </a:r>
            <a:r>
              <a:rPr lang="en-US" sz="2400" b="1" dirty="0">
                <a:latin typeface="Times New Roman" pitchFamily="18" charset="0"/>
                <a:cs typeface="Times New Roman" pitchFamily="18" charset="0"/>
              </a:rPr>
              <a:t>“Sound”.</a:t>
            </a:r>
            <a:r>
              <a:rPr lang="en-US" sz="2400" dirty="0">
                <a:latin typeface="Times New Roman" pitchFamily="18" charset="0"/>
                <a:cs typeface="Times New Roman" pitchFamily="18" charset="0"/>
              </a:rPr>
              <a:t> A hadith reported by a trustworthy reporter known for his truthfulness, knowledge, correct way of narrations etc.</a:t>
            </a:r>
            <a:endParaRPr lang="ur-PK" sz="2400" dirty="0">
              <a:latin typeface="Times New Roman" pitchFamily="18" charset="0"/>
              <a:cs typeface="Times New Roman" pitchFamily="18" charset="0"/>
            </a:endParaRPr>
          </a:p>
          <a:p>
            <a:r>
              <a:rPr lang="ar-SA" sz="2400" dirty="0"/>
              <a:t>سمعت           رسول اللہ ﷺ قرافی المغرب بالطور (بخاری</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Hasan</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meaning </a:t>
            </a:r>
            <a:r>
              <a:rPr lang="en-US" sz="2400" b="1" dirty="0">
                <a:latin typeface="Times New Roman" pitchFamily="18" charset="0"/>
                <a:cs typeface="Times New Roman" pitchFamily="18" charset="0"/>
              </a:rPr>
              <a:t>“Good”.</a:t>
            </a:r>
            <a:r>
              <a:rPr lang="en-US" sz="2400" dirty="0">
                <a:latin typeface="Times New Roman" pitchFamily="18" charset="0"/>
                <a:cs typeface="Times New Roman" pitchFamily="18" charset="0"/>
              </a:rPr>
              <a:t> The one whose reporters are know and is clear-cut.</a:t>
            </a:r>
            <a:endParaRPr lang="ur-PK" sz="2400" dirty="0">
              <a:latin typeface="Times New Roman" pitchFamily="18" charset="0"/>
              <a:cs typeface="Times New Roman" pitchFamily="18" charset="0"/>
            </a:endParaRPr>
          </a:p>
          <a:p>
            <a:r>
              <a:rPr lang="ar-SA" sz="2400" dirty="0"/>
              <a:t>قال       رسول اللہ ﷺ ان ابواب الجنۃ تحت ظلال السیوف (ترمذی</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Da`if</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meaning </a:t>
            </a:r>
            <a:r>
              <a:rPr lang="en-US" sz="2400" b="1" dirty="0">
                <a:latin typeface="Times New Roman" pitchFamily="18" charset="0"/>
                <a:cs typeface="Times New Roman" pitchFamily="18" charset="0"/>
              </a:rPr>
              <a:t>“Weak”.</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hadith</a:t>
            </a:r>
            <a:r>
              <a:rPr lang="en-US" sz="2400" dirty="0">
                <a:latin typeface="Times New Roman" pitchFamily="18" charset="0"/>
                <a:cs typeface="Times New Roman" pitchFamily="18" charset="0"/>
              </a:rPr>
              <a:t> ranking under that of </a:t>
            </a:r>
            <a:r>
              <a:rPr lang="en-US" sz="2400" dirty="0" err="1">
                <a:latin typeface="Times New Roman" pitchFamily="18" charset="0"/>
                <a:cs typeface="Times New Roman" pitchFamily="18" charset="0"/>
              </a:rPr>
              <a:t>Hasan</a:t>
            </a:r>
            <a:r>
              <a:rPr lang="en-US" sz="2400" dirty="0">
                <a:latin typeface="Times New Roman" pitchFamily="18" charset="0"/>
                <a:cs typeface="Times New Roman" pitchFamily="18" charset="0"/>
              </a:rPr>
              <a:t> because of failing to address the </a:t>
            </a:r>
            <a:r>
              <a:rPr lang="en-US" sz="2400" dirty="0" err="1">
                <a:latin typeface="Times New Roman" pitchFamily="18" charset="0"/>
                <a:cs typeface="Times New Roman" pitchFamily="18" charset="0"/>
              </a:rPr>
              <a:t>Isnad</a:t>
            </a:r>
            <a:r>
              <a:rPr lang="en-US" sz="2400" dirty="0">
                <a:latin typeface="Times New Roman" pitchFamily="18" charset="0"/>
                <a:cs typeface="Times New Roman" pitchFamily="18" charset="0"/>
              </a:rPr>
              <a:t> properly.</a:t>
            </a:r>
          </a:p>
          <a:p>
            <a:r>
              <a:rPr lang="en-US" sz="2400" b="1" dirty="0" err="1">
                <a:latin typeface="Times New Roman" pitchFamily="18" charset="0"/>
                <a:cs typeface="Times New Roman" pitchFamily="18" charset="0"/>
              </a:rPr>
              <a:t>Maudu</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meaning </a:t>
            </a:r>
            <a:r>
              <a:rPr lang="en-US" sz="2400" b="1" dirty="0">
                <a:latin typeface="Times New Roman" pitchFamily="18" charset="0"/>
                <a:cs typeface="Times New Roman" pitchFamily="18" charset="0"/>
              </a:rPr>
              <a:t>“Fabricated”.</a:t>
            </a:r>
            <a:r>
              <a:rPr lang="en-US" sz="2400" dirty="0">
                <a:latin typeface="Times New Roman" pitchFamily="18" charset="0"/>
                <a:cs typeface="Times New Roman" pitchFamily="18" charset="0"/>
              </a:rPr>
              <a:t> Hadith having wording opposite to the confirmed Prophetic (PBUH) traditions.</a:t>
            </a:r>
            <a:endParaRPr lang="ur-PK" sz="2400" dirty="0">
              <a:latin typeface="Times New Roman" pitchFamily="18" charset="0"/>
              <a:cs typeface="Times New Roman" pitchFamily="18" charset="0"/>
            </a:endParaRPr>
          </a:p>
          <a:p>
            <a:r>
              <a:rPr lang="ar-SA" sz="2400" dirty="0"/>
              <a:t>سراج      امتی ابوحنیفۃ   موضوع (تذکرۃ الموضوعات لملاعلی القاری ص ۱۱۱</a:t>
            </a: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535F-B112-4FCE-BE0A-1AA42A9DF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4884DF-5383-41A1-A036-7499BF541E18}"/>
              </a:ext>
            </a:extLst>
          </p:cNvPr>
          <p:cNvSpPr>
            <a:spLocks noGrp="1"/>
          </p:cNvSpPr>
          <p:nvPr>
            <p:ph idx="1"/>
          </p:nvPr>
        </p:nvSpPr>
        <p:spPr/>
        <p:txBody>
          <a:bodyPr/>
          <a:lstStyle/>
          <a:p>
            <a:r>
              <a:rPr lang="en-US" dirty="0">
                <a:latin typeface="Times New Roman" pitchFamily="18" charset="0"/>
                <a:cs typeface="Times New Roman" pitchFamily="18" charset="0"/>
              </a:rPr>
              <a:t>In short, Hadith is an integral part of Islamic teachings through which Muslims all over the world get insight about many aspects of life. Therefore, one must know about its different kinds so as to become able to distinguish the authentic ones from the rest which have weak links in its key constituents.</a:t>
            </a:r>
          </a:p>
          <a:p>
            <a:endParaRPr lang="en-US" dirty="0"/>
          </a:p>
        </p:txBody>
      </p:sp>
    </p:spTree>
    <p:extLst>
      <p:ext uri="{BB962C8B-B14F-4D97-AF65-F5344CB8AC3E}">
        <p14:creationId xmlns:p14="http://schemas.microsoft.com/office/powerpoint/2010/main" val="46027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 of </a:t>
            </a:r>
            <a:r>
              <a:rPr lang="en-US" b="1" dirty="0" err="1"/>
              <a:t>Hadith</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It is widely known among Muslims all over the world that any specific wording of the Messenger </a:t>
            </a:r>
            <a:r>
              <a:rPr lang="ur-PK" dirty="0">
                <a:latin typeface="Times New Roman" pitchFamily="18" charset="0"/>
                <a:cs typeface="Times New Roman" pitchFamily="18" charset="0"/>
              </a:rPr>
              <a:t>ﷺ </a:t>
            </a:r>
            <a:r>
              <a:rPr lang="en-US" dirty="0">
                <a:latin typeface="Times New Roman" pitchFamily="18" charset="0"/>
                <a:cs typeface="Times New Roman" pitchFamily="18" charset="0"/>
              </a:rPr>
              <a:t>of Allah SWT on a given topic or theme of subject is known as a “</a:t>
            </a:r>
            <a:r>
              <a:rPr lang="en-US" dirty="0">
                <a:latin typeface="Times New Roman" pitchFamily="18" charset="0"/>
                <a:cs typeface="Times New Roman" pitchFamily="18" charset="0"/>
                <a:hlinkClick r:id="rId2"/>
              </a:rPr>
              <a:t>Hadith</a:t>
            </a:r>
            <a:r>
              <a:rPr lang="en-US" dirty="0">
                <a:latin typeface="Times New Roman" pitchFamily="18" charset="0"/>
                <a:cs typeface="Times New Roman" pitchFamily="18" charset="0"/>
              </a:rPr>
              <a:t>”. It is obligatory upon every disciple of Islam to know, act upon and spread the Proverbs of </a:t>
            </a:r>
            <a:r>
              <a:rPr lang="en-US" dirty="0" err="1">
                <a:latin typeface="Times New Roman" pitchFamily="18" charset="0"/>
                <a:cs typeface="Times New Roman" pitchFamily="18" charset="0"/>
              </a:rPr>
              <a:t>Rasulullah</a:t>
            </a:r>
            <a:r>
              <a:rPr lang="en-US" dirty="0">
                <a:latin typeface="Times New Roman" pitchFamily="18" charset="0"/>
                <a:cs typeface="Times New Roman" pitchFamily="18" charset="0"/>
              </a:rPr>
              <a:t> </a:t>
            </a:r>
            <a:r>
              <a:rPr lang="ur-PK" dirty="0">
                <a:latin typeface="Times New Roman" pitchFamily="18" charset="0"/>
                <a:cs typeface="Times New Roman" pitchFamily="18" charset="0"/>
              </a:rPr>
              <a:t>ﷺ </a:t>
            </a:r>
            <a:r>
              <a:rPr lang="en-US" dirty="0">
                <a:latin typeface="Times New Roman" pitchFamily="18" charset="0"/>
                <a:cs typeface="Times New Roman" pitchFamily="18" charset="0"/>
              </a:rPr>
              <a:t>as these are the words full of wisdom which result in one`s success both in this world and in the hereafter. Hadith, in general is composed of three basic components which are given below:</a:t>
            </a:r>
          </a:p>
          <a:p>
            <a:r>
              <a:rPr lang="en-US" b="1" dirty="0" err="1">
                <a:latin typeface="Times New Roman" pitchFamily="18" charset="0"/>
                <a:cs typeface="Times New Roman" pitchFamily="18" charset="0"/>
              </a:rPr>
              <a:t>Matn</a:t>
            </a:r>
            <a:r>
              <a:rPr lang="en-US" b="1" dirty="0">
                <a:latin typeface="Times New Roman" pitchFamily="18" charset="0"/>
                <a:cs typeface="Times New Roman" pitchFamily="18" charset="0"/>
              </a:rPr>
              <a:t>/Content:</a:t>
            </a:r>
            <a:r>
              <a:rPr lang="en-US" dirty="0">
                <a:latin typeface="Times New Roman" pitchFamily="18" charset="0"/>
                <a:cs typeface="Times New Roman" pitchFamily="18" charset="0"/>
              </a:rPr>
              <a:t> It is the main passage which is the actual </a:t>
            </a:r>
            <a:r>
              <a:rPr lang="en-US" dirty="0" err="1">
                <a:latin typeface="Times New Roman" pitchFamily="18" charset="0"/>
                <a:cs typeface="Times New Roman" pitchFamily="18" charset="0"/>
              </a:rPr>
              <a:t>centre</a:t>
            </a:r>
            <a:r>
              <a:rPr lang="en-US" dirty="0">
                <a:latin typeface="Times New Roman" pitchFamily="18" charset="0"/>
                <a:cs typeface="Times New Roman" pitchFamily="18" charset="0"/>
              </a:rPr>
              <a:t> of attraction for the reader. It normally tells about the right way of actions in different circumstances of life.</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latin typeface="Times New Roman" pitchFamily="18" charset="0"/>
                <a:cs typeface="Times New Roman" pitchFamily="18" charset="0"/>
              </a:rPr>
              <a:t>Isnad</a:t>
            </a:r>
            <a:r>
              <a:rPr lang="en-US" b="1" dirty="0">
                <a:latin typeface="Times New Roman" pitchFamily="18" charset="0"/>
                <a:cs typeface="Times New Roman" pitchFamily="18" charset="0"/>
              </a:rPr>
              <a:t>/Sequence of Reporters:</a:t>
            </a:r>
            <a:r>
              <a:rPr lang="en-US" dirty="0">
                <a:latin typeface="Times New Roman" pitchFamily="18" charset="0"/>
                <a:cs typeface="Times New Roman" pitchFamily="18" charset="0"/>
              </a:rPr>
              <a:t> A series of correspondents through which Hadith has spread.</a:t>
            </a:r>
          </a:p>
          <a:p>
            <a:r>
              <a:rPr lang="en-US" b="1" dirty="0" err="1">
                <a:latin typeface="Times New Roman" pitchFamily="18" charset="0"/>
                <a:cs typeface="Times New Roman" pitchFamily="18" charset="0"/>
              </a:rPr>
              <a:t>Taraf</a:t>
            </a:r>
            <a:r>
              <a:rPr lang="en-US" b="1" dirty="0">
                <a:latin typeface="Times New Roman" pitchFamily="18" charset="0"/>
                <a:cs typeface="Times New Roman" pitchFamily="18" charset="0"/>
              </a:rPr>
              <a:t>/Introductory Text:</a:t>
            </a:r>
            <a:r>
              <a:rPr lang="en-US" dirty="0">
                <a:latin typeface="Times New Roman" pitchFamily="18" charset="0"/>
                <a:cs typeface="Times New Roman" pitchFamily="18" charset="0"/>
              </a:rPr>
              <a:t> The earlier portion of main substance which acts as a groundwork for further lesson present in the Saying. It usually acts as a reference towards the deeds or personality of the Holy Prophet </a:t>
            </a:r>
            <a:r>
              <a:rPr lang="ur-PK" dirty="0">
                <a:latin typeface="Times New Roman" pitchFamily="18" charset="0"/>
                <a:cs typeface="Times New Roman" pitchFamily="18" charset="0"/>
              </a:rPr>
              <a:t>ﷺ.</a:t>
            </a:r>
          </a:p>
          <a:p>
            <a:r>
              <a:rPr lang="en-US" dirty="0">
                <a:latin typeface="Times New Roman" pitchFamily="18" charset="0"/>
                <a:cs typeface="Times New Roman" pitchFamily="18" charset="0"/>
              </a:rPr>
              <a:t>These are the necessary three constituents which need to be present in any text for naming it as a Hadith</a:t>
            </a:r>
            <a:endParaRPr lang="en-US" dirty="0"/>
          </a:p>
        </p:txBody>
      </p:sp>
    </p:spTree>
    <p:extLst>
      <p:ext uri="{BB962C8B-B14F-4D97-AF65-F5344CB8AC3E}">
        <p14:creationId xmlns:p14="http://schemas.microsoft.com/office/powerpoint/2010/main" val="278664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Categorization of </a:t>
            </a:r>
            <a:r>
              <a:rPr lang="en-US" b="1" dirty="0" err="1"/>
              <a:t>Hadith</a:t>
            </a:r>
            <a:endParaRPr lang="en-US" dirty="0"/>
          </a:p>
        </p:txBody>
      </p:sp>
      <p:sp>
        <p:nvSpPr>
          <p:cNvPr id="3" name="Content Placeholder 2"/>
          <p:cNvSpPr>
            <a:spLocks noGrp="1"/>
          </p:cNvSpPr>
          <p:nvPr>
            <p:ph idx="1"/>
          </p:nvPr>
        </p:nvSpPr>
        <p:spPr/>
        <p:txBody>
          <a:bodyPr>
            <a:noAutofit/>
          </a:bodyPr>
          <a:lstStyle/>
          <a:p>
            <a:r>
              <a:rPr lang="en-US" sz="2600" dirty="0">
                <a:latin typeface="Times New Roman" pitchFamily="18" charset="0"/>
                <a:cs typeface="Times New Roman" pitchFamily="18" charset="0"/>
              </a:rPr>
              <a:t>The taxonomy of the Prophetic (PBUH) axioms has been very carefully devised according to different sets of classifications along with their further kinds. Following are the five basic arrangements of </a:t>
            </a:r>
            <a:r>
              <a:rPr lang="en-US" sz="2600" dirty="0" err="1">
                <a:latin typeface="Times New Roman" pitchFamily="18" charset="0"/>
                <a:cs typeface="Times New Roman" pitchFamily="18" charset="0"/>
              </a:rPr>
              <a:t>Ahadiths</a:t>
            </a:r>
            <a:r>
              <a:rPr lang="en-US" sz="2600" dirty="0">
                <a:latin typeface="Times New Roman" pitchFamily="18" charset="0"/>
                <a:cs typeface="Times New Roman" pitchFamily="18" charset="0"/>
              </a:rPr>
              <a:t> on the basis of particular grounds:</a:t>
            </a:r>
          </a:p>
          <a:p>
            <a:r>
              <a:rPr lang="en-US" sz="2600" dirty="0">
                <a:latin typeface="Times New Roman" pitchFamily="18" charset="0"/>
                <a:cs typeface="Times New Roman" pitchFamily="18" charset="0"/>
              </a:rPr>
              <a:t>According to reference to a particular Authority</a:t>
            </a:r>
          </a:p>
          <a:p>
            <a:r>
              <a:rPr lang="en-US" sz="2600" dirty="0">
                <a:latin typeface="Times New Roman" pitchFamily="18" charset="0"/>
                <a:cs typeface="Times New Roman" pitchFamily="18" charset="0"/>
              </a:rPr>
              <a:t>According to the links of </a:t>
            </a:r>
            <a:r>
              <a:rPr lang="en-US" sz="2600" dirty="0" err="1">
                <a:latin typeface="Times New Roman" pitchFamily="18" charset="0"/>
                <a:cs typeface="Times New Roman" pitchFamily="18" charset="0"/>
              </a:rPr>
              <a:t>Isnad</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According to a number of reporters</a:t>
            </a:r>
          </a:p>
          <a:p>
            <a:r>
              <a:rPr lang="en-US" sz="2600" dirty="0">
                <a:latin typeface="Times New Roman" pitchFamily="18" charset="0"/>
                <a:cs typeface="Times New Roman" pitchFamily="18" charset="0"/>
              </a:rPr>
              <a:t>According to nature of </a:t>
            </a:r>
            <a:r>
              <a:rPr lang="en-US" sz="2600" dirty="0" err="1">
                <a:latin typeface="Times New Roman" pitchFamily="18" charset="0"/>
                <a:cs typeface="Times New Roman" pitchFamily="18" charset="0"/>
              </a:rPr>
              <a:t>Matn</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Isnad</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According to Authenticity of Correspondents</a:t>
            </a:r>
          </a:p>
          <a:p>
            <a:pPr>
              <a:buNone/>
            </a:pPr>
            <a:r>
              <a:rPr lang="en-US" sz="2600" dirty="0">
                <a:latin typeface="Times New Roman" pitchFamily="18" charset="0"/>
                <a:cs typeface="Times New Roman" pitchFamily="18" charset="0"/>
              </a:rPr>
              <a:t>   Now let us briefly discuss these classes of Hadith one by one:</a:t>
            </a:r>
          </a:p>
          <a:p>
            <a:endParaRPr lang="en-US"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A32B-15CC-40BA-AC8A-2DF68CC55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BB8703-BADC-42C5-801C-2A4B3821D058}"/>
              </a:ext>
            </a:extLst>
          </p:cNvPr>
          <p:cNvSpPr>
            <a:spLocks noGrp="1"/>
          </p:cNvSpPr>
          <p:nvPr>
            <p:ph idx="1"/>
          </p:nvPr>
        </p:nvSpPr>
        <p:spPr/>
        <p:txBody>
          <a:bodyPr/>
          <a:lstStyle/>
          <a:p>
            <a:endParaRPr lang="en-US"/>
          </a:p>
        </p:txBody>
      </p:sp>
      <p:pic>
        <p:nvPicPr>
          <p:cNvPr id="1026" name="Picture 2" descr="http://4.bp.blogspot.com/_5NRA3CBqL1s/TRHkgIzol2I/AAAAAAAAAa0/dg8CT0kyZvw/s1600/hadith-classifications.gif">
            <a:extLst>
              <a:ext uri="{FF2B5EF4-FFF2-40B4-BE49-F238E27FC236}">
                <a16:creationId xmlns:a16="http://schemas.microsoft.com/office/drawing/2014/main" id="{013DCF98-F8E4-4993-BFA6-B7D24C7EF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336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3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EB34-22B0-4B73-971E-926A1C0EB3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AAF396-95E7-4C06-A5B3-75D9A88F1E6B}"/>
              </a:ext>
            </a:extLst>
          </p:cNvPr>
          <p:cNvSpPr>
            <a:spLocks noGrp="1"/>
          </p:cNvSpPr>
          <p:nvPr>
            <p:ph idx="1"/>
          </p:nvPr>
        </p:nvSpPr>
        <p:spPr/>
        <p:txBody>
          <a:bodyPr/>
          <a:lstStyle/>
          <a:p>
            <a:endParaRPr lang="en-US"/>
          </a:p>
        </p:txBody>
      </p:sp>
      <p:pic>
        <p:nvPicPr>
          <p:cNvPr id="2050" name="Picture 2" descr="http://2.bp.blogspot.com/_5NRA3CBqL1s/TRHkbqbERoI/AAAAAAAAAas/tTGL8mttwhA/s1600/hadith-class1.gif">
            <a:extLst>
              <a:ext uri="{FF2B5EF4-FFF2-40B4-BE49-F238E27FC236}">
                <a16:creationId xmlns:a16="http://schemas.microsoft.com/office/drawing/2014/main" id="{F3061003-B8CF-4A5D-95D2-BB869A0F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24" y="-36470"/>
            <a:ext cx="6108153" cy="693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26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E687-8B5B-4750-8AC9-7F6C88CCA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A42F4-B06B-4EF9-997B-50087726B93C}"/>
              </a:ext>
            </a:extLst>
          </p:cNvPr>
          <p:cNvSpPr>
            <a:spLocks noGrp="1"/>
          </p:cNvSpPr>
          <p:nvPr>
            <p:ph idx="1"/>
          </p:nvPr>
        </p:nvSpPr>
        <p:spPr/>
        <p:txBody>
          <a:bodyPr/>
          <a:lstStyle/>
          <a:p>
            <a:endParaRPr lang="en-US"/>
          </a:p>
        </p:txBody>
      </p:sp>
      <p:pic>
        <p:nvPicPr>
          <p:cNvPr id="3074" name="Picture 2" descr="http://articles.islamweb.net/PicStore/Random/1352092459_181673.jpg">
            <a:extLst>
              <a:ext uri="{FF2B5EF4-FFF2-40B4-BE49-F238E27FC236}">
                <a16:creationId xmlns:a16="http://schemas.microsoft.com/office/drawing/2014/main" id="{6DD2F8BE-73E8-4ABA-B8F5-42967DB94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28" y="371706"/>
            <a:ext cx="7745145" cy="611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9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D7EA-D609-4E1C-99F4-F02F72B497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C534D8-F2CC-4381-A022-57B3FEA10DC5}"/>
              </a:ext>
            </a:extLst>
          </p:cNvPr>
          <p:cNvSpPr>
            <a:spLocks noGrp="1"/>
          </p:cNvSpPr>
          <p:nvPr>
            <p:ph idx="1"/>
          </p:nvPr>
        </p:nvSpPr>
        <p:spPr/>
        <p:txBody>
          <a:bodyPr/>
          <a:lstStyle/>
          <a:p>
            <a:endParaRPr lang="en-US"/>
          </a:p>
        </p:txBody>
      </p:sp>
      <p:pic>
        <p:nvPicPr>
          <p:cNvPr id="4098" name="Picture 2" descr="https://4.bp.blogspot.com/-6h0M5fUWROg/WPk8v2ovLmI/AAAAAAAAACQ/m7MKkpbD6Y4K77qa4ju-D9C-mFGJ7sG9ACLcB/s400/RS-11-C2-P30.jpg">
            <a:extLst>
              <a:ext uri="{FF2B5EF4-FFF2-40B4-BE49-F238E27FC236}">
                <a16:creationId xmlns:a16="http://schemas.microsoft.com/office/drawing/2014/main" id="{AC599FC4-BE28-4480-863B-02760E3FE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94" y="-152277"/>
            <a:ext cx="7424612" cy="688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76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C876-511F-44DE-86A0-613FDCCE3271}"/>
              </a:ext>
            </a:extLst>
          </p:cNvPr>
          <p:cNvSpPr>
            <a:spLocks noGrp="1"/>
          </p:cNvSpPr>
          <p:nvPr>
            <p:ph type="title"/>
          </p:nvPr>
        </p:nvSpPr>
        <p:spPr/>
        <p:txBody>
          <a:bodyPr>
            <a:normAutofit fontScale="90000"/>
          </a:bodyPr>
          <a:lstStyle/>
          <a:p>
            <a:r>
              <a:rPr lang="en-US" dirty="0"/>
              <a:t>https://www.youtube.com/watch?v=ot5bmOu2yB0</a:t>
            </a:r>
          </a:p>
        </p:txBody>
      </p:sp>
      <p:sp>
        <p:nvSpPr>
          <p:cNvPr id="3" name="Content Placeholder 2">
            <a:extLst>
              <a:ext uri="{FF2B5EF4-FFF2-40B4-BE49-F238E27FC236}">
                <a16:creationId xmlns:a16="http://schemas.microsoft.com/office/drawing/2014/main" id="{478DB3E7-1CAD-44FC-A548-CB98A95357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2572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139</TotalTime>
  <Words>772</Words>
  <Application>Microsoft Office PowerPoint</Application>
  <PresentationFormat>On-screen Show (4:3)</PresentationFormat>
  <Paragraphs>64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Majalla UI</vt:lpstr>
      <vt:lpstr>Times New Roman</vt:lpstr>
      <vt:lpstr>Verdana</vt:lpstr>
      <vt:lpstr>Wingdings 2</vt:lpstr>
      <vt:lpstr>Solstice</vt:lpstr>
      <vt:lpstr>PowerPoint Presentation</vt:lpstr>
      <vt:lpstr>Composition of Hadith</vt:lpstr>
      <vt:lpstr>PowerPoint Presentation</vt:lpstr>
      <vt:lpstr>Categorization of Hadith</vt:lpstr>
      <vt:lpstr>PowerPoint Presentation</vt:lpstr>
      <vt:lpstr>PowerPoint Presentation</vt:lpstr>
      <vt:lpstr>PowerPoint Presentation</vt:lpstr>
      <vt:lpstr>PowerPoint Presentation</vt:lpstr>
      <vt:lpstr>https://www.youtube.com/watch?v=ot5bmOu2yB0</vt:lpstr>
      <vt:lpstr>i) According to Reference to a Particular Authority</vt:lpstr>
      <vt:lpstr>ii)  According to the links of Isnad</vt:lpstr>
      <vt:lpstr>iii) According to a number of reporters</vt:lpstr>
      <vt:lpstr>PowerPoint Presentation</vt:lpstr>
      <vt:lpstr>iv) According to nature of             Matn and Isnad</vt:lpstr>
      <vt:lpstr>v)   According to Authenticity of Correspondents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37</cp:revision>
  <dcterms:created xsi:type="dcterms:W3CDTF">2017-07-13T09:10:32Z</dcterms:created>
  <dcterms:modified xsi:type="dcterms:W3CDTF">2017-11-20T12:45:58Z</dcterms:modified>
</cp:coreProperties>
</file>