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6CAD5DF-9EB4-4D99-8808-8056B2D548C5}" type="datetimeFigureOut">
              <a:rPr lang="en-US" smtClean="0"/>
              <a:t>2/5/2018</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9EAFF-7CE2-4C2D-9C07-2F12725026B5}"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6CAD5DF-9EB4-4D99-8808-8056B2D548C5}"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6CAD5DF-9EB4-4D99-8808-8056B2D548C5}"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6CAD5DF-9EB4-4D99-8808-8056B2D548C5}"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t>2/5/2018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sz="6000" dirty="0">
                <a:latin typeface="Times New Roman" pitchFamily="18" charset="0"/>
                <a:cs typeface="Times New Roman" pitchFamily="18" charset="0"/>
              </a:rPr>
              <a:t>20. </a:t>
            </a:r>
            <a:r>
              <a:rPr lang="en-US" sz="3900" b="1" dirty="0">
                <a:latin typeface="Times New Roman" pitchFamily="18" charset="0"/>
                <a:cs typeface="Times New Roman" pitchFamily="18" charset="0"/>
              </a:rPr>
              <a:t>Islamic Culture &amp; Civilization</a:t>
            </a:r>
            <a:endParaRPr lang="en-US" sz="6000" dirty="0">
              <a:latin typeface="Times New Roman" pitchFamily="18" charset="0"/>
              <a:cs typeface="Times New Roman" pitchFamily="18" charset="0"/>
            </a:endParaRPr>
          </a:p>
          <a:p>
            <a:pPr marL="0" lvl="0" indent="0" algn="ctr">
              <a:buNone/>
            </a:pPr>
            <a:r>
              <a:rPr lang="en-US" sz="3600" dirty="0"/>
              <a:t>(</a:t>
            </a:r>
            <a:r>
              <a:rPr lang="en-US" dirty="0"/>
              <a:t>Characteristics of Islamic Culture &amp; Civilization </a:t>
            </a:r>
            <a:r>
              <a:rPr lang="en-US" sz="3600" dirty="0"/>
              <a:t>)</a:t>
            </a:r>
            <a:endParaRPr lang="en-US" sz="6000" dirty="0"/>
          </a:p>
          <a:p>
            <a:pPr marL="82296" indent="0" algn="ctr">
              <a:buNone/>
            </a:pPr>
            <a:endParaRPr lang="en-US" sz="6000" dirty="0"/>
          </a:p>
          <a:p>
            <a:pPr marL="82296" indent="0">
              <a:buNone/>
            </a:pPr>
            <a:endParaRPr lang="en-US" dirty="0"/>
          </a:p>
          <a:p>
            <a:pPr marL="82296" indent="0" algn="ctr">
              <a:buNone/>
            </a:pPr>
            <a:r>
              <a:rPr lang="en-US" dirty="0"/>
              <a:t>Course Instructor:</a:t>
            </a:r>
          </a:p>
          <a:p>
            <a:pPr marL="82296" indent="0" algn="ctr">
              <a:buNone/>
            </a:pPr>
            <a:r>
              <a:rPr lang="en-US" dirty="0"/>
              <a:t> Mufti Muhammad Omer Rafiq</a:t>
            </a:r>
            <a:endParaRPr lang="en-US" sz="4400" b="1" dirty="0"/>
          </a:p>
        </p:txBody>
      </p:sp>
      <p:pic>
        <p:nvPicPr>
          <p:cNvPr id="5" name="Picture 4" descr="http://www.bahria.edu.pk/wp-content/uploads/logo1.png"/>
          <p:cNvPicPr/>
          <p:nvPr/>
        </p:nvPicPr>
        <p:blipFill>
          <a:blip r:embed="rId2"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498080" cy="4800600"/>
          </a:xfrm>
        </p:spPr>
        <p:txBody>
          <a:bodyPr>
            <a:noAutofit/>
          </a:bodyPr>
          <a:lstStyle/>
          <a:p>
            <a:pPr>
              <a:buNone/>
            </a:pPr>
            <a:r>
              <a:rPr lang="en-US" sz="2200" dirty="0">
                <a:latin typeface="Times New Roman" pitchFamily="18" charset="0"/>
                <a:cs typeface="Times New Roman" pitchFamily="18" charset="0"/>
              </a:rPr>
              <a:t>	</a:t>
            </a:r>
            <a:r>
              <a:rPr lang="en-US" sz="2200" u="sng" dirty="0">
                <a:latin typeface="Times New Roman" pitchFamily="18" charset="0"/>
                <a:cs typeface="Times New Roman" pitchFamily="18" charset="0"/>
              </a:rPr>
              <a:t>Characteristics of Islamic culture and civilization</a:t>
            </a:r>
          </a:p>
          <a:p>
            <a:pPr marL="596646" indent="-514350">
              <a:buFont typeface="+mj-lt"/>
              <a:buAutoNum type="arabicPeriod"/>
            </a:pPr>
            <a:r>
              <a:rPr lang="en-US" sz="2200" u="sng" dirty="0">
                <a:latin typeface="Times New Roman" pitchFamily="18" charset="0"/>
                <a:cs typeface="Times New Roman" pitchFamily="18" charset="0"/>
              </a:rPr>
              <a:t>Divine law: </a:t>
            </a:r>
            <a:r>
              <a:rPr lang="en-US" sz="2200" dirty="0">
                <a:latin typeface="Times New Roman" pitchFamily="18" charset="0"/>
                <a:cs typeface="Times New Roman" pitchFamily="18" charset="0"/>
              </a:rPr>
              <a:t>Based on divine law not on naturalist law. Quran </a:t>
            </a:r>
            <a:r>
              <a:rPr lang="en-US" sz="2200" dirty="0" err="1">
                <a:latin typeface="Times New Roman" pitchFamily="18" charset="0"/>
                <a:cs typeface="Times New Roman" pitchFamily="18" charset="0"/>
              </a:rPr>
              <a:t>says,”Surely</a:t>
            </a:r>
            <a:r>
              <a:rPr lang="en-US" sz="2200" dirty="0">
                <a:latin typeface="Times New Roman" pitchFamily="18" charset="0"/>
                <a:cs typeface="Times New Roman" pitchFamily="18" charset="0"/>
              </a:rPr>
              <a:t> this law revealed from the lords of all worlds.”</a:t>
            </a:r>
          </a:p>
          <a:p>
            <a:pPr marL="596646" indent="-514350">
              <a:buFont typeface="+mj-lt"/>
              <a:buAutoNum type="arabicPeriod"/>
            </a:pPr>
            <a:r>
              <a:rPr lang="en-US" sz="2200" u="sng" dirty="0">
                <a:latin typeface="Times New Roman" pitchFamily="18" charset="0"/>
                <a:cs typeface="Times New Roman" pitchFamily="18" charset="0"/>
              </a:rPr>
              <a:t>Guidance of Allah: </a:t>
            </a:r>
            <a:r>
              <a:rPr lang="en-US" sz="2200" dirty="0">
                <a:latin typeface="Times New Roman" pitchFamily="18" charset="0"/>
                <a:cs typeface="Times New Roman" pitchFamily="18" charset="0"/>
              </a:rPr>
              <a:t>Islamic culture is the guidance of Allah and cover every aspect of human life as political…… other culture prepared by human </a:t>
            </a:r>
            <a:r>
              <a:rPr lang="en-US" sz="2200" dirty="0" err="1">
                <a:latin typeface="Times New Roman" pitchFamily="18" charset="0"/>
                <a:cs typeface="Times New Roman" pitchFamily="18" charset="0"/>
              </a:rPr>
              <a:t>bieng</a:t>
            </a:r>
            <a:r>
              <a:rPr lang="en-US" sz="2200" dirty="0">
                <a:latin typeface="Times New Roman" pitchFamily="18" charset="0"/>
                <a:cs typeface="Times New Roman" pitchFamily="18" charset="0"/>
              </a:rPr>
              <a:t> not cover every aspect of human </a:t>
            </a:r>
            <a:r>
              <a:rPr lang="en-US" sz="2200" dirty="0" err="1">
                <a:latin typeface="Times New Roman" pitchFamily="18" charset="0"/>
                <a:cs typeface="Times New Roman" pitchFamily="18" charset="0"/>
              </a:rPr>
              <a:t>life.Quran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says,”No</a:t>
            </a:r>
            <a:r>
              <a:rPr lang="en-US" sz="2200" dirty="0">
                <a:latin typeface="Times New Roman" pitchFamily="18" charset="0"/>
                <a:cs typeface="Times New Roman" pitchFamily="18" charset="0"/>
              </a:rPr>
              <a:t> moist and dry thing but written in a clear record.”</a:t>
            </a:r>
          </a:p>
          <a:p>
            <a:pPr marL="596646" indent="-514350">
              <a:buFont typeface="+mj-lt"/>
              <a:buAutoNum type="arabicPeriod"/>
            </a:pPr>
            <a:r>
              <a:rPr lang="en-US" sz="2200" u="sng" dirty="0">
                <a:latin typeface="Times New Roman" pitchFamily="18" charset="0"/>
                <a:cs typeface="Times New Roman" pitchFamily="18" charset="0"/>
              </a:rPr>
              <a:t>Reformation of soul and body:</a:t>
            </a:r>
            <a:r>
              <a:rPr lang="en-US" sz="2200" dirty="0">
                <a:latin typeface="Times New Roman" pitchFamily="18" charset="0"/>
                <a:cs typeface="Times New Roman" pitchFamily="18" charset="0"/>
              </a:rPr>
              <a:t> Human is collection of two things, soul and body Quran </a:t>
            </a:r>
            <a:r>
              <a:rPr lang="en-US" sz="2200" dirty="0" err="1">
                <a:latin typeface="Times New Roman" pitchFamily="18" charset="0"/>
                <a:cs typeface="Times New Roman" pitchFamily="18" charset="0"/>
              </a:rPr>
              <a:t>says,”they</a:t>
            </a:r>
            <a:r>
              <a:rPr lang="en-US" sz="2200" dirty="0">
                <a:latin typeface="Times New Roman" pitchFamily="18" charset="0"/>
                <a:cs typeface="Times New Roman" pitchFamily="18" charset="0"/>
              </a:rPr>
              <a:t> believe on </a:t>
            </a:r>
            <a:r>
              <a:rPr lang="en-US" sz="2200" dirty="0" err="1">
                <a:latin typeface="Times New Roman" pitchFamily="18" charset="0"/>
                <a:cs typeface="Times New Roman" pitchFamily="18" charset="0"/>
              </a:rPr>
              <a:t>unseen.”no</a:t>
            </a:r>
            <a:r>
              <a:rPr lang="en-US" sz="2200" dirty="0">
                <a:latin typeface="Times New Roman" pitchFamily="18" charset="0"/>
                <a:cs typeface="Times New Roman" pitchFamily="18" charset="0"/>
              </a:rPr>
              <a:t> external change effects on this </a:t>
            </a:r>
            <a:r>
              <a:rPr lang="en-US" sz="2200" dirty="0" err="1">
                <a:latin typeface="Times New Roman" pitchFamily="18" charset="0"/>
                <a:cs typeface="Times New Roman" pitchFamily="18" charset="0"/>
              </a:rPr>
              <a:t>culture,other</a:t>
            </a:r>
            <a:r>
              <a:rPr lang="en-US" sz="2200" dirty="0">
                <a:latin typeface="Times New Roman" pitchFamily="18" charset="0"/>
                <a:cs typeface="Times New Roman" pitchFamily="18" charset="0"/>
              </a:rPr>
              <a:t> culture can change anytime.</a:t>
            </a:r>
          </a:p>
          <a:p>
            <a:pPr marL="596646" indent="-514350">
              <a:buFont typeface="+mj-lt"/>
              <a:buAutoNum type="arabicPeriod"/>
            </a:pPr>
            <a:r>
              <a:rPr lang="en-US" sz="2200" u="sng" dirty="0">
                <a:latin typeface="Times New Roman" pitchFamily="18" charset="0"/>
                <a:cs typeface="Times New Roman" pitchFamily="18" charset="0"/>
              </a:rPr>
              <a:t>Unity between worldly and </a:t>
            </a:r>
            <a:r>
              <a:rPr lang="en-US" sz="2200" u="sng" dirty="0" err="1">
                <a:latin typeface="Times New Roman" pitchFamily="18" charset="0"/>
                <a:cs typeface="Times New Roman" pitchFamily="18" charset="0"/>
              </a:rPr>
              <a:t>spiritully</a:t>
            </a:r>
            <a:r>
              <a:rPr lang="en-US" sz="2200" u="sng" dirty="0">
                <a:latin typeface="Times New Roman" pitchFamily="18" charset="0"/>
                <a:cs typeface="Times New Roman" pitchFamily="18" charset="0"/>
              </a:rPr>
              <a:t> life: </a:t>
            </a:r>
            <a:r>
              <a:rPr lang="en-US" sz="2200" dirty="0">
                <a:latin typeface="Times New Roman" pitchFamily="18" charset="0"/>
                <a:cs typeface="Times New Roman" pitchFamily="18" charset="0"/>
              </a:rPr>
              <a:t>There is no difference between worldly and spiritual life because Holy Prophet(SAW) has </a:t>
            </a:r>
            <a:r>
              <a:rPr lang="en-US" sz="2200" dirty="0" err="1">
                <a:latin typeface="Times New Roman" pitchFamily="18" charset="0"/>
                <a:cs typeface="Times New Roman" pitchFamily="18" charset="0"/>
              </a:rPr>
              <a:t>said,”No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seperation</a:t>
            </a:r>
            <a:r>
              <a:rPr lang="en-US" sz="2200" dirty="0">
                <a:latin typeface="Times New Roman" pitchFamily="18" charset="0"/>
                <a:cs typeface="Times New Roman" pitchFamily="18" charset="0"/>
              </a:rPr>
              <a:t> from </a:t>
            </a:r>
            <a:r>
              <a:rPr lang="en-US" sz="2200" dirty="0" err="1">
                <a:latin typeface="Times New Roman" pitchFamily="18" charset="0"/>
                <a:cs typeface="Times New Roman" pitchFamily="18" charset="0"/>
              </a:rPr>
              <a:t>soceity</a:t>
            </a:r>
            <a:r>
              <a:rPr lang="en-US" sz="2200" dirty="0">
                <a:latin typeface="Times New Roman" pitchFamily="18" charset="0"/>
                <a:cs typeface="Times New Roman" pitchFamily="18" charset="0"/>
              </a:rPr>
              <a:t> in Islam.”</a:t>
            </a:r>
          </a:p>
          <a:p>
            <a:pPr marL="596646" indent="-514350">
              <a:buFont typeface="+mj-lt"/>
              <a:buAutoNum type="arabicPeriod"/>
            </a:pPr>
            <a:endParaRPr lang="en-US" sz="2200" u="sng" dirty="0">
              <a:latin typeface="Times New Roman" pitchFamily="18" charset="0"/>
              <a:cs typeface="Times New Roman" pitchFamily="18" charset="0"/>
            </a:endParaRPr>
          </a:p>
        </p:txBody>
      </p:sp>
    </p:spTree>
    <p:extLst>
      <p:ext uri="{BB962C8B-B14F-4D97-AF65-F5344CB8AC3E}">
        <p14:creationId xmlns:p14="http://schemas.microsoft.com/office/powerpoint/2010/main" val="200805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066800"/>
            <a:ext cx="7498080" cy="5181600"/>
          </a:xfrm>
        </p:spPr>
        <p:txBody>
          <a:bodyPr>
            <a:noAutofit/>
          </a:bodyPr>
          <a:lstStyle/>
          <a:p>
            <a:r>
              <a:rPr lang="en-US" sz="2300" u="sng" dirty="0">
                <a:latin typeface="Times New Roman" pitchFamily="18" charset="0"/>
                <a:cs typeface="Times New Roman" pitchFamily="18" charset="0"/>
              </a:rPr>
              <a:t>Individualism and collectivism: </a:t>
            </a:r>
            <a:r>
              <a:rPr lang="en-US" sz="2300" dirty="0">
                <a:latin typeface="Times New Roman" pitchFamily="18" charset="0"/>
                <a:cs typeface="Times New Roman" pitchFamily="18" charset="0"/>
              </a:rPr>
              <a:t>Every one is responsible individually to Allah Quran says, "No one will take burden of others.”Collectively he is responsible to the society.</a:t>
            </a:r>
          </a:p>
          <a:p>
            <a:r>
              <a:rPr lang="en-US" sz="2300" u="sng" dirty="0">
                <a:latin typeface="Times New Roman" pitchFamily="18" charset="0"/>
                <a:cs typeface="Times New Roman" pitchFamily="18" charset="0"/>
              </a:rPr>
              <a:t>Simple and logical: </a:t>
            </a:r>
            <a:r>
              <a:rPr lang="en-US" sz="2300" dirty="0">
                <a:latin typeface="Times New Roman" pitchFamily="18" charset="0"/>
                <a:cs typeface="Times New Roman" pitchFamily="18" charset="0"/>
              </a:rPr>
              <a:t>Islamic culture and civilization is simple, logical, practical and complete balance between every aspect of life. no special treatment for anyone whatsoever, other reformers stress on one side on the cost of the other as to leave the world. Its rules and laws are ever, stable, forever and no change in these law and rules.</a:t>
            </a:r>
          </a:p>
          <a:p>
            <a:r>
              <a:rPr lang="en-US" sz="2300" u="sng" dirty="0">
                <a:latin typeface="Times New Roman" pitchFamily="18" charset="0"/>
                <a:cs typeface="Times New Roman" pitchFamily="18" charset="0"/>
              </a:rPr>
              <a:t>Reformative and revolutionary movement:  </a:t>
            </a:r>
            <a:r>
              <a:rPr lang="en-US" sz="2300" dirty="0">
                <a:latin typeface="Times New Roman" pitchFamily="18" charset="0"/>
                <a:cs typeface="Times New Roman" pitchFamily="18" charset="0"/>
              </a:rPr>
              <a:t>real movement therefore go forward with goods deeds and stop bad deeds. Quran says, "Whatsoever prophet gives perceived it and whatsoever he stop you leave it.”</a:t>
            </a:r>
            <a:endParaRPr lang="en-US" sz="2300" u="sng" dirty="0">
              <a:latin typeface="Times New Roman" pitchFamily="18" charset="0"/>
              <a:cs typeface="Times New Roman" pitchFamily="18" charset="0"/>
            </a:endParaRPr>
          </a:p>
        </p:txBody>
      </p:sp>
    </p:spTree>
    <p:extLst>
      <p:ext uri="{BB962C8B-B14F-4D97-AF65-F5344CB8AC3E}">
        <p14:creationId xmlns:p14="http://schemas.microsoft.com/office/powerpoint/2010/main" val="39882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1291</TotalTime>
  <Words>155</Words>
  <Application>Microsoft Office PowerPoint</Application>
  <PresentationFormat>On-screen Show (4:3)</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Gill Sans MT</vt:lpstr>
      <vt:lpstr>Times New Roman</vt:lpstr>
      <vt:lpstr>Verdana</vt:lpstr>
      <vt:lpstr>Wingdings 2</vt:lpstr>
      <vt:lpstr>Solstice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omer</cp:lastModifiedBy>
  <cp:revision>9</cp:revision>
  <dcterms:created xsi:type="dcterms:W3CDTF">2017-07-13T09:10:32Z</dcterms:created>
  <dcterms:modified xsi:type="dcterms:W3CDTF">2018-02-05T04:07:08Z</dcterms:modified>
</cp:coreProperties>
</file>