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8" r:id="rId2"/>
    <p:sldId id="259" r:id="rId3"/>
    <p:sldId id="274" r:id="rId4"/>
    <p:sldId id="261" r:id="rId5"/>
    <p:sldId id="273" r:id="rId6"/>
    <p:sldId id="262" r:id="rId7"/>
    <p:sldId id="272" r:id="rId8"/>
    <p:sldId id="263" r:id="rId9"/>
    <p:sldId id="275" r:id="rId10"/>
    <p:sldId id="265" r:id="rId11"/>
    <p:sldId id="276" r:id="rId12"/>
    <p:sldId id="266" r:id="rId13"/>
    <p:sldId id="269" r:id="rId14"/>
    <p:sldId id="277" r:id="rId15"/>
    <p:sldId id="270" r:id="rId16"/>
    <p:sldId id="268" r:id="rId17"/>
    <p:sldId id="278"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62" autoAdjust="0"/>
  </p:normalViewPr>
  <p:slideViewPr>
    <p:cSldViewPr>
      <p:cViewPr varScale="1">
        <p:scale>
          <a:sx n="65" d="100"/>
          <a:sy n="65" d="100"/>
        </p:scale>
        <p:origin x="1452"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4EE797-1874-4AF6-A73D-7C15C6582A86}" type="datetimeFigureOut">
              <a:rPr lang="en-US" smtClean="0"/>
              <a:pPr/>
              <a:t>3/8/2018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FA51DB7-DA82-4089-BB85-196363462633}" type="slidenum">
              <a:rPr lang="en-US" smtClean="0"/>
              <a:pPr/>
              <a:t>‹#›</a:t>
            </a:fld>
            <a:endParaRPr lang="en-US"/>
          </a:p>
        </p:txBody>
      </p:sp>
    </p:spTree>
    <p:extLst>
      <p:ext uri="{BB962C8B-B14F-4D97-AF65-F5344CB8AC3E}">
        <p14:creationId xmlns:p14="http://schemas.microsoft.com/office/powerpoint/2010/main" val="1662423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A51DB7-DA82-4089-BB85-196363462633}" type="slidenum">
              <a:rPr lang="en-US" smtClean="0"/>
              <a:pPr/>
              <a:t>1</a:t>
            </a:fld>
            <a:endParaRPr lang="en-US"/>
          </a:p>
        </p:txBody>
      </p:sp>
    </p:spTree>
    <p:extLst>
      <p:ext uri="{BB962C8B-B14F-4D97-AF65-F5344CB8AC3E}">
        <p14:creationId xmlns:p14="http://schemas.microsoft.com/office/powerpoint/2010/main" val="170069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E6CAD5DF-9EB4-4D99-8808-8056B2D548C5}" type="datetimeFigureOut">
              <a:rPr lang="en-US" smtClean="0"/>
              <a:pPr/>
              <a:t>3/8/2018</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C689EAFF-7CE2-4C2D-9C07-2F12725026B5}"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6CAD5DF-9EB4-4D99-8808-8056B2D548C5}" type="datetimeFigureOut">
              <a:rPr lang="en-US" smtClean="0"/>
              <a:pPr/>
              <a:t>3/8/2018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9EAFF-7CE2-4C2D-9C07-2F12725026B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6CAD5DF-9EB4-4D99-8808-8056B2D548C5}" type="datetimeFigureOut">
              <a:rPr lang="en-US" smtClean="0"/>
              <a:pPr/>
              <a:t>3/8/2018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9EAFF-7CE2-4C2D-9C07-2F12725026B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6CAD5DF-9EB4-4D99-8808-8056B2D548C5}" type="datetimeFigureOut">
              <a:rPr lang="en-US" smtClean="0"/>
              <a:pPr/>
              <a:t>3/8/2018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9EAFF-7CE2-4C2D-9C07-2F12725026B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E6CAD5DF-9EB4-4D99-8808-8056B2D548C5}" type="datetimeFigureOut">
              <a:rPr lang="en-US" smtClean="0"/>
              <a:pPr/>
              <a:t>3/8/2018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9EAFF-7CE2-4C2D-9C07-2F12725026B5}"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6CAD5DF-9EB4-4D99-8808-8056B2D548C5}" type="datetimeFigureOut">
              <a:rPr lang="en-US" smtClean="0"/>
              <a:pPr/>
              <a:t>3/8/2018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9EAFF-7CE2-4C2D-9C07-2F12725026B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E6CAD5DF-9EB4-4D99-8808-8056B2D548C5}" type="datetimeFigureOut">
              <a:rPr lang="en-US" smtClean="0"/>
              <a:pPr/>
              <a:t>3/8/2018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89EAFF-7CE2-4C2D-9C07-2F12725026B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E6CAD5DF-9EB4-4D99-8808-8056B2D548C5}" type="datetimeFigureOut">
              <a:rPr lang="en-US" smtClean="0"/>
              <a:pPr/>
              <a:t>3/8/2018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89EAFF-7CE2-4C2D-9C07-2F12725026B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E6CAD5DF-9EB4-4D99-8808-8056B2D548C5}" type="datetimeFigureOut">
              <a:rPr lang="en-US" smtClean="0"/>
              <a:pPr/>
              <a:t>3/8/2018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89EAFF-7CE2-4C2D-9C07-2F12725026B5}"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6CAD5DF-9EB4-4D99-8808-8056B2D548C5}" type="datetimeFigureOut">
              <a:rPr lang="en-US" smtClean="0"/>
              <a:pPr/>
              <a:t>3/8/2018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9EAFF-7CE2-4C2D-9C07-2F12725026B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E6CAD5DF-9EB4-4D99-8808-8056B2D548C5}" type="datetimeFigureOut">
              <a:rPr lang="en-US" smtClean="0"/>
              <a:pPr/>
              <a:t>3/8/2018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9EAFF-7CE2-4C2D-9C07-2F12725026B5}"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E6CAD5DF-9EB4-4D99-8808-8056B2D548C5}" type="datetimeFigureOut">
              <a:rPr lang="en-US" smtClean="0"/>
              <a:pPr/>
              <a:t>3/8/2018</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C689EAFF-7CE2-4C2D-9C07-2F12725026B5}"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marL="0" indent="0">
              <a:buNone/>
            </a:pPr>
            <a:r>
              <a:rPr lang="en-US" sz="4300" b="1" dirty="0">
                <a:latin typeface="Times New Roman" pitchFamily="18" charset="0"/>
                <a:cs typeface="Times New Roman" pitchFamily="18" charset="0"/>
              </a:rPr>
              <a:t>04. </a:t>
            </a:r>
            <a:r>
              <a:rPr lang="en-US" sz="3600" b="1" dirty="0">
                <a:latin typeface="Times New Roman" pitchFamily="18" charset="0"/>
                <a:cs typeface="Times New Roman" pitchFamily="18" charset="0"/>
              </a:rPr>
              <a:t>Study of Selected Text of Holy Quran</a:t>
            </a:r>
          </a:p>
          <a:p>
            <a:pPr marL="0" indent="0">
              <a:buNone/>
            </a:pPr>
            <a:endParaRPr lang="en-US" sz="3000" b="1" dirty="0">
              <a:latin typeface="Times New Roman" pitchFamily="18" charset="0"/>
              <a:cs typeface="Times New Roman" pitchFamily="18" charset="0"/>
            </a:endParaRPr>
          </a:p>
          <a:p>
            <a:pPr marL="0" indent="0">
              <a:buNone/>
            </a:pPr>
            <a:endParaRPr lang="en-US" sz="3600" b="1" dirty="0">
              <a:latin typeface="Times New Roman" pitchFamily="18" charset="0"/>
              <a:cs typeface="Times New Roman" pitchFamily="18" charset="0"/>
            </a:endParaRPr>
          </a:p>
          <a:p>
            <a:pPr marL="0" indent="0" algn="ctr">
              <a:buNone/>
            </a:pPr>
            <a:r>
              <a:rPr lang="en-US" sz="3600" b="1" dirty="0">
                <a:latin typeface="Times New Roman" pitchFamily="18" charset="0"/>
                <a:cs typeface="Times New Roman" pitchFamily="18" charset="0"/>
              </a:rPr>
              <a:t>(</a:t>
            </a:r>
            <a:r>
              <a:rPr lang="en-US" sz="3600" b="1" dirty="0" err="1">
                <a:latin typeface="Times New Roman" pitchFamily="18" charset="0"/>
                <a:cs typeface="Times New Roman" pitchFamily="18" charset="0"/>
              </a:rPr>
              <a:t>Surah</a:t>
            </a:r>
            <a:r>
              <a:rPr lang="en-US" sz="3600" b="1" dirty="0">
                <a:latin typeface="Times New Roman" pitchFamily="18" charset="0"/>
                <a:cs typeface="Times New Roman" pitchFamily="18" charset="0"/>
              </a:rPr>
              <a:t> Al-</a:t>
            </a:r>
            <a:r>
              <a:rPr lang="en-US" sz="3600" b="1" dirty="0" err="1">
                <a:latin typeface="Times New Roman" pitchFamily="18" charset="0"/>
                <a:cs typeface="Times New Roman" pitchFamily="18" charset="0"/>
              </a:rPr>
              <a:t>Muminoon</a:t>
            </a:r>
            <a:r>
              <a:rPr lang="en-US" sz="3600" b="1" dirty="0">
                <a:latin typeface="Times New Roman" pitchFamily="18" charset="0"/>
                <a:cs typeface="Times New Roman" pitchFamily="18" charset="0"/>
              </a:rPr>
              <a:t>  1-11)</a:t>
            </a:r>
          </a:p>
          <a:p>
            <a:pPr marL="0" indent="0" algn="ctr">
              <a:buNone/>
            </a:pPr>
            <a:r>
              <a:rPr lang="en-US" sz="3600" b="1" dirty="0">
                <a:latin typeface="Times New Roman" pitchFamily="18" charset="0"/>
                <a:cs typeface="Times New Roman" pitchFamily="18" charset="0"/>
              </a:rPr>
              <a:t>(</a:t>
            </a:r>
            <a:r>
              <a:rPr lang="en-US" b="1" dirty="0">
                <a:latin typeface="Times New Roman" pitchFamily="18" charset="0"/>
                <a:cs typeface="Times New Roman" pitchFamily="18" charset="0"/>
              </a:rPr>
              <a:t>Surah Al-</a:t>
            </a:r>
            <a:r>
              <a:rPr lang="en-US" b="1" dirty="0" err="1">
                <a:latin typeface="Times New Roman" pitchFamily="18" charset="0"/>
                <a:cs typeface="Times New Roman" pitchFamily="18" charset="0"/>
              </a:rPr>
              <a:t>Furqan</a:t>
            </a:r>
            <a:r>
              <a:rPr lang="en-US" b="1" dirty="0">
                <a:latin typeface="Times New Roman" pitchFamily="18" charset="0"/>
                <a:cs typeface="Times New Roman" pitchFamily="18" charset="0"/>
              </a:rPr>
              <a:t> 63-77</a:t>
            </a:r>
            <a:r>
              <a:rPr lang="en-US" sz="3600" b="1" dirty="0">
                <a:latin typeface="Times New Roman" pitchFamily="18" charset="0"/>
                <a:cs typeface="Times New Roman" pitchFamily="18" charset="0"/>
              </a:rPr>
              <a:t>)</a:t>
            </a:r>
            <a:endParaRPr lang="en-US" sz="6000" b="1" dirty="0">
              <a:latin typeface="Times New Roman" pitchFamily="18" charset="0"/>
              <a:cs typeface="Times New Roman" pitchFamily="18" charset="0"/>
            </a:endParaRPr>
          </a:p>
          <a:p>
            <a:pPr marL="82296" indent="0" algn="ctr">
              <a:buNone/>
            </a:pPr>
            <a:endParaRPr lang="en-US" sz="6000" b="1" dirty="0">
              <a:latin typeface="Times New Roman" pitchFamily="18" charset="0"/>
              <a:cs typeface="Times New Roman" pitchFamily="18" charset="0"/>
            </a:endParaRPr>
          </a:p>
          <a:p>
            <a:pPr marL="82296" indent="0">
              <a:buNone/>
            </a:pPr>
            <a:endParaRPr lang="en-US" b="1" dirty="0">
              <a:latin typeface="Times New Roman" pitchFamily="18" charset="0"/>
              <a:cs typeface="Times New Roman" pitchFamily="18" charset="0"/>
            </a:endParaRPr>
          </a:p>
          <a:p>
            <a:pPr marL="82296" indent="0" algn="ctr">
              <a:buNone/>
            </a:pPr>
            <a:r>
              <a:rPr lang="en-US" b="1" dirty="0">
                <a:latin typeface="Times New Roman" pitchFamily="18" charset="0"/>
                <a:cs typeface="Times New Roman" pitchFamily="18" charset="0"/>
              </a:rPr>
              <a:t>Course Instructor </a:t>
            </a:r>
          </a:p>
          <a:p>
            <a:pPr marL="82296" indent="0" algn="ctr">
              <a:buNone/>
            </a:pPr>
            <a:r>
              <a:rPr lang="en-US" b="1" dirty="0">
                <a:latin typeface="Times New Roman" pitchFamily="18" charset="0"/>
                <a:cs typeface="Times New Roman" pitchFamily="18" charset="0"/>
              </a:rPr>
              <a:t>Islamic Studies:</a:t>
            </a:r>
          </a:p>
          <a:p>
            <a:pPr marL="82296" indent="0" algn="ctr">
              <a:buNone/>
            </a:pPr>
            <a:r>
              <a:rPr lang="en-US" b="1" dirty="0">
                <a:latin typeface="Times New Roman" pitchFamily="18" charset="0"/>
                <a:cs typeface="Times New Roman" pitchFamily="18" charset="0"/>
              </a:rPr>
              <a:t>Mufti Omer Rafiq </a:t>
            </a:r>
          </a:p>
        </p:txBody>
      </p:sp>
      <p:pic>
        <p:nvPicPr>
          <p:cNvPr id="5" name="Picture 4" descr="http://www.bahria.edu.pk/wp-content/uploads/logo1.png"/>
          <p:cNvPicPr/>
          <p:nvPr/>
        </p:nvPicPr>
        <p:blipFill>
          <a:blip r:embed="rId3" cstate="print"/>
          <a:srcRect/>
          <a:stretch>
            <a:fillRect/>
          </a:stretch>
        </p:blipFill>
        <p:spPr bwMode="auto">
          <a:xfrm>
            <a:off x="2489974" y="206977"/>
            <a:ext cx="4988282" cy="1097980"/>
          </a:xfrm>
          <a:prstGeom prst="rect">
            <a:avLst/>
          </a:prstGeom>
          <a:noFill/>
          <a:ln w="9525">
            <a:noFill/>
            <a:miter lim="800000"/>
            <a:headEnd/>
            <a:tailEnd/>
          </a:ln>
        </p:spPr>
      </p:pic>
    </p:spTree>
    <p:extLst>
      <p:ext uri="{BB962C8B-B14F-4D97-AF65-F5344CB8AC3E}">
        <p14:creationId xmlns:p14="http://schemas.microsoft.com/office/powerpoint/2010/main" val="2969153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a:solidFill>
                  <a:schemeClr val="tx1"/>
                </a:solidFill>
                <a:latin typeface="Times New Roman" pitchFamily="18" charset="0"/>
                <a:cs typeface="Times New Roman" pitchFamily="18" charset="0"/>
              </a:rPr>
              <a:t>(</a:t>
            </a:r>
            <a:r>
              <a:rPr lang="en-US" dirty="0" err="1">
                <a:solidFill>
                  <a:schemeClr val="tx1"/>
                </a:solidFill>
                <a:latin typeface="Times New Roman" pitchFamily="18" charset="0"/>
                <a:cs typeface="Times New Roman" pitchFamily="18" charset="0"/>
              </a:rPr>
              <a:t>Surah</a:t>
            </a:r>
            <a:r>
              <a:rPr lang="en-US" dirty="0">
                <a:solidFill>
                  <a:schemeClr val="tx1"/>
                </a:solidFill>
                <a:latin typeface="Times New Roman" pitchFamily="18" charset="0"/>
                <a:cs typeface="Times New Roman" pitchFamily="18" charset="0"/>
              </a:rPr>
              <a:t> Al-</a:t>
            </a:r>
            <a:r>
              <a:rPr lang="en-US" dirty="0" err="1">
                <a:solidFill>
                  <a:schemeClr val="tx1"/>
                </a:solidFill>
                <a:latin typeface="Times New Roman" pitchFamily="18" charset="0"/>
                <a:cs typeface="Times New Roman" pitchFamily="18" charset="0"/>
              </a:rPr>
              <a:t>Furqan</a:t>
            </a:r>
            <a:r>
              <a:rPr lang="en-US" dirty="0">
                <a:solidFill>
                  <a:schemeClr val="tx1"/>
                </a:solidFill>
                <a:latin typeface="Times New Roman" pitchFamily="18" charset="0"/>
                <a:cs typeface="Times New Roman" pitchFamily="18" charset="0"/>
              </a:rPr>
              <a:t> 63-77</a:t>
            </a:r>
            <a:r>
              <a:rPr lang="en-US" sz="4800" dirty="0">
                <a:solidFill>
                  <a:schemeClr val="tx1"/>
                </a:solidFill>
                <a:latin typeface="Times New Roman" pitchFamily="18" charset="0"/>
                <a:cs typeface="Times New Roman" pitchFamily="18" charset="0"/>
              </a:rPr>
              <a:t>)</a:t>
            </a:r>
            <a:br>
              <a:rPr lang="en-US" sz="8000" dirty="0">
                <a:solidFill>
                  <a:schemeClr val="tx1"/>
                </a:solidFill>
                <a:latin typeface="Times New Roman" pitchFamily="18" charset="0"/>
                <a:cs typeface="Times New Roman" pitchFamily="18" charset="0"/>
              </a:rPr>
            </a:b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1180618" y="1447800"/>
            <a:ext cx="7887182" cy="5334000"/>
          </a:xfrm>
        </p:spPr>
        <p:txBody>
          <a:bodyPr>
            <a:normAutofit fontScale="70000" lnSpcReduction="20000"/>
          </a:bodyPr>
          <a:lstStyle/>
          <a:p>
            <a:r>
              <a:rPr lang="en-US" b="1" dirty="0">
                <a:latin typeface="Times New Roman" pitchFamily="18" charset="0"/>
                <a:cs typeface="Times New Roman" pitchFamily="18" charset="0"/>
              </a:rPr>
              <a:t>Name</a:t>
            </a:r>
          </a:p>
          <a:p>
            <a:r>
              <a:rPr lang="en-US" dirty="0">
                <a:latin typeface="Times New Roman" pitchFamily="18" charset="0"/>
                <a:cs typeface="Times New Roman" pitchFamily="18" charset="0"/>
              </a:rPr>
              <a:t>The </a:t>
            </a:r>
            <a:r>
              <a:rPr lang="en-US" dirty="0" err="1">
                <a:latin typeface="Times New Roman" pitchFamily="18" charset="0"/>
                <a:cs typeface="Times New Roman" pitchFamily="18" charset="0"/>
              </a:rPr>
              <a:t>Surah</a:t>
            </a:r>
            <a:r>
              <a:rPr lang="en-US" dirty="0">
                <a:latin typeface="Times New Roman" pitchFamily="18" charset="0"/>
                <a:cs typeface="Times New Roman" pitchFamily="18" charset="0"/>
              </a:rPr>
              <a:t> takes its name "Al-</a:t>
            </a:r>
            <a:r>
              <a:rPr lang="en-US" dirty="0" err="1">
                <a:latin typeface="Times New Roman" pitchFamily="18" charset="0"/>
                <a:cs typeface="Times New Roman" pitchFamily="18" charset="0"/>
              </a:rPr>
              <a:t>Furqan</a:t>
            </a:r>
            <a:r>
              <a:rPr lang="en-US" dirty="0">
                <a:latin typeface="Times New Roman" pitchFamily="18" charset="0"/>
                <a:cs typeface="Times New Roman" pitchFamily="18" charset="0"/>
              </a:rPr>
              <a:t>" from the first verse. Though it is symbolic like the names of many other </a:t>
            </a:r>
            <a:r>
              <a:rPr lang="en-US" dirty="0" err="1">
                <a:latin typeface="Times New Roman" pitchFamily="18" charset="0"/>
                <a:cs typeface="Times New Roman" pitchFamily="18" charset="0"/>
              </a:rPr>
              <a:t>Surahs</a:t>
            </a:r>
            <a:r>
              <a:rPr lang="en-US" dirty="0">
                <a:latin typeface="Times New Roman" pitchFamily="18" charset="0"/>
                <a:cs typeface="Times New Roman" pitchFamily="18" charset="0"/>
              </a:rPr>
              <a:t>, it has a close relation to its subject matter.</a:t>
            </a:r>
          </a:p>
          <a:p>
            <a:r>
              <a:rPr lang="en-US" b="1" dirty="0">
                <a:latin typeface="Times New Roman" pitchFamily="18" charset="0"/>
                <a:cs typeface="Times New Roman" pitchFamily="18" charset="0"/>
              </a:rPr>
              <a:t>Period of Revelation</a:t>
            </a:r>
          </a:p>
          <a:p>
            <a:r>
              <a:rPr lang="en-US" dirty="0">
                <a:latin typeface="Times New Roman" pitchFamily="18" charset="0"/>
                <a:cs typeface="Times New Roman" pitchFamily="18" charset="0"/>
              </a:rPr>
              <a:t>It appears from its style and subject matter that, it was also revealed during the third stage of </a:t>
            </a:r>
            <a:r>
              <a:rPr lang="en-US" dirty="0" err="1">
                <a:latin typeface="Times New Roman" pitchFamily="18" charset="0"/>
                <a:cs typeface="Times New Roman" pitchFamily="18" charset="0"/>
              </a:rPr>
              <a:t>Prophethood</a:t>
            </a:r>
            <a:r>
              <a:rPr lang="en-US" dirty="0">
                <a:latin typeface="Times New Roman" pitchFamily="18" charset="0"/>
                <a:cs typeface="Times New Roman" pitchFamily="18" charset="0"/>
              </a:rPr>
              <a:t> at </a:t>
            </a:r>
            <a:r>
              <a:rPr lang="en-US" dirty="0" err="1">
                <a:latin typeface="Times New Roman" pitchFamily="18" charset="0"/>
                <a:cs typeface="Times New Roman" pitchFamily="18" charset="0"/>
              </a:rPr>
              <a:t>Makkah</a:t>
            </a:r>
            <a:r>
              <a:rPr lang="en-US" dirty="0">
                <a:latin typeface="Times New Roman" pitchFamily="18" charset="0"/>
                <a:cs typeface="Times New Roman" pitchFamily="18" charset="0"/>
              </a:rPr>
              <a:t>. </a:t>
            </a:r>
          </a:p>
          <a:p>
            <a:r>
              <a:rPr lang="en-US" b="1" dirty="0">
                <a:latin typeface="Times New Roman" pitchFamily="18" charset="0"/>
                <a:cs typeface="Times New Roman" pitchFamily="18" charset="0"/>
              </a:rPr>
              <a:t>Subject Matter and Topics</a:t>
            </a:r>
          </a:p>
          <a:p>
            <a:r>
              <a:rPr lang="en-US" dirty="0">
                <a:latin typeface="Times New Roman" pitchFamily="18" charset="0"/>
                <a:cs typeface="Times New Roman" pitchFamily="18" charset="0"/>
              </a:rPr>
              <a:t>At the end of the </a:t>
            </a:r>
            <a:r>
              <a:rPr lang="en-US" dirty="0" err="1">
                <a:latin typeface="Times New Roman" pitchFamily="18" charset="0"/>
                <a:cs typeface="Times New Roman" pitchFamily="18" charset="0"/>
              </a:rPr>
              <a:t>Surah</a:t>
            </a:r>
            <a:r>
              <a:rPr lang="en-US" dirty="0">
                <a:latin typeface="Times New Roman" pitchFamily="18" charset="0"/>
                <a:cs typeface="Times New Roman" pitchFamily="18" charset="0"/>
              </a:rPr>
              <a:t>, a clear picture of the moral superiority of the Believers has been depicted as if to say, 'Here is the criterion for distinguishing the genuine from the counterfeit. This is the noble character of those people who have believed in and followed the teachings of the Holy Prophet and this is the kind of people that he is trying to train. </a:t>
            </a:r>
          </a:p>
          <a:p>
            <a:endParaRPr lang="en-US"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1CF721-C344-489B-A3F2-76ADCD29B43A}"/>
              </a:ext>
            </a:extLst>
          </p:cNvPr>
          <p:cNvSpPr/>
          <p:nvPr/>
        </p:nvSpPr>
        <p:spPr>
          <a:xfrm>
            <a:off x="890374" y="321104"/>
            <a:ext cx="7363252" cy="6432530"/>
          </a:xfrm>
          <a:prstGeom prst="rect">
            <a:avLst/>
          </a:prstGeom>
        </p:spPr>
        <p:txBody>
          <a:bodyPr>
            <a:spAutoFit/>
          </a:bodyPr>
          <a:lstStyle/>
          <a:p>
            <a:pPr algn="ctr"/>
            <a:r>
              <a:rPr lang="ur-PK" sz="3600" dirty="0">
                <a:latin typeface="Arabic Typesetting" panose="03020402040406030203" pitchFamily="66" charset="-78"/>
                <a:ea typeface="Calibri" panose="020F0502020204030204" pitchFamily="34" charset="0"/>
                <a:cs typeface="Arabic Typesetting" panose="03020402040406030203" pitchFamily="66" charset="-78"/>
              </a:rPr>
              <a:t>بسم اللہ الرحمن الرحیم</a:t>
            </a:r>
            <a:endParaRPr lang="en-US" sz="3600" dirty="0">
              <a:latin typeface="Arabic Typesetting" panose="03020402040406030203" pitchFamily="66" charset="-78"/>
              <a:ea typeface="Calibri" panose="020F0502020204030204" pitchFamily="34" charset="0"/>
              <a:cs typeface="Arabic Typesetting" panose="03020402040406030203" pitchFamily="66" charset="-78"/>
            </a:endParaRPr>
          </a:p>
          <a:p>
            <a:pPr algn="ctr"/>
            <a:r>
              <a:rPr lang="ar-SA" sz="3600" dirty="0">
                <a:latin typeface="Arabic Typesetting" panose="03020402040406030203" pitchFamily="66" charset="-78"/>
                <a:ea typeface="Calibri" panose="020F0502020204030204" pitchFamily="34" charset="0"/>
                <a:cs typeface="Arabic Typesetting" panose="03020402040406030203" pitchFamily="66" charset="-78"/>
              </a:rPr>
              <a:t>وَعِبَادُ ٱلرَّحۡمَٰنِ ٱلَّذِينَ يَمۡشُونَ عَلَى ٱلۡأَرۡضِ هَوۡنٗا وَإِذَا خَاطَبَهُمُ ٱلۡجَٰهِلُونَ قَالُواْ سَلَٰمٗا ٦٣</a:t>
            </a:r>
            <a:r>
              <a:rPr lang="ar-SA" sz="5400" dirty="0">
                <a:latin typeface="Arabic Typesetting" panose="03020402040406030203" pitchFamily="66" charset="-78"/>
                <a:ea typeface="Calibri" panose="020F0502020204030204" pitchFamily="34" charset="0"/>
                <a:cs typeface="Arabic Typesetting" panose="03020402040406030203" pitchFamily="66" charset="-78"/>
              </a:rPr>
              <a:t>  </a:t>
            </a:r>
            <a:r>
              <a:rPr lang="ar-SA" sz="3600" dirty="0">
                <a:latin typeface="Arabic Typesetting" panose="03020402040406030203" pitchFamily="66" charset="-78"/>
                <a:ea typeface="Calibri" panose="020F0502020204030204" pitchFamily="34" charset="0"/>
                <a:cs typeface="Arabic Typesetting" panose="03020402040406030203" pitchFamily="66" charset="-78"/>
              </a:rPr>
              <a:t>وَٱلَّذِينَ يَبِيتُونَ لِرَبِّهِمۡ سُجَّدٗا وَقِيَٰمٗا ٦٤</a:t>
            </a:r>
            <a:r>
              <a:rPr lang="ar-SA" sz="5400" dirty="0">
                <a:latin typeface="Arabic Typesetting" panose="03020402040406030203" pitchFamily="66" charset="-78"/>
                <a:ea typeface="Calibri" panose="020F0502020204030204" pitchFamily="34" charset="0"/>
                <a:cs typeface="Arabic Typesetting" panose="03020402040406030203" pitchFamily="66" charset="-78"/>
              </a:rPr>
              <a:t> </a:t>
            </a:r>
            <a:r>
              <a:rPr lang="ar-SA" sz="3600" dirty="0">
                <a:latin typeface="Arabic Typesetting" panose="03020402040406030203" pitchFamily="66" charset="-78"/>
                <a:ea typeface="Calibri" panose="020F0502020204030204" pitchFamily="34" charset="0"/>
                <a:cs typeface="Arabic Typesetting" panose="03020402040406030203" pitchFamily="66" charset="-78"/>
              </a:rPr>
              <a:t>وَٱلَّذِينَ يَقُولُونَ رَبَّنَا ٱصۡرِفۡ عَنَّا عَذَابَ جَهَنَّمَۖ إِنَّ عَذَابَهَا كَانَ غَرَامًا ٦٥</a:t>
            </a:r>
            <a:r>
              <a:rPr lang="ar-SA" sz="5400" dirty="0">
                <a:latin typeface="Arabic Typesetting" panose="03020402040406030203" pitchFamily="66" charset="-78"/>
                <a:ea typeface="Calibri" panose="020F0502020204030204" pitchFamily="34" charset="0"/>
                <a:cs typeface="Arabic Typesetting" panose="03020402040406030203" pitchFamily="66" charset="-78"/>
              </a:rPr>
              <a:t>  </a:t>
            </a:r>
            <a:r>
              <a:rPr lang="ar-SA" sz="3600" dirty="0">
                <a:latin typeface="Arabic Typesetting" panose="03020402040406030203" pitchFamily="66" charset="-78"/>
                <a:ea typeface="Calibri" panose="020F0502020204030204" pitchFamily="34" charset="0"/>
                <a:cs typeface="Arabic Typesetting" panose="03020402040406030203" pitchFamily="66" charset="-78"/>
              </a:rPr>
              <a:t>إِنَّهَا سَآءَتۡ مُسۡتَقَرّٗا وَمُقَامٗا ٦٦</a:t>
            </a:r>
            <a:r>
              <a:rPr lang="ar-SA" sz="5400" dirty="0">
                <a:latin typeface="Arabic Typesetting" panose="03020402040406030203" pitchFamily="66" charset="-78"/>
                <a:ea typeface="Calibri" panose="020F0502020204030204" pitchFamily="34" charset="0"/>
                <a:cs typeface="Arabic Typesetting" panose="03020402040406030203" pitchFamily="66" charset="-78"/>
              </a:rPr>
              <a:t> </a:t>
            </a:r>
            <a:r>
              <a:rPr lang="ar-SA" sz="3600" dirty="0">
                <a:latin typeface="Arabic Typesetting" panose="03020402040406030203" pitchFamily="66" charset="-78"/>
                <a:ea typeface="Calibri" panose="020F0502020204030204" pitchFamily="34" charset="0"/>
                <a:cs typeface="Arabic Typesetting" panose="03020402040406030203" pitchFamily="66" charset="-78"/>
              </a:rPr>
              <a:t>وَٱلَّذِينَ إِذَآ أَنفَقُواْ لَمۡ يُسۡرِفُواْ وَلَمۡ يَقۡتُرُواْ وَكَانَ بَيۡنَ ذَٰلِكَ قَوَامٗا ٦٧</a:t>
            </a:r>
            <a:r>
              <a:rPr lang="ar-SA" sz="5400" dirty="0">
                <a:latin typeface="Arabic Typesetting" panose="03020402040406030203" pitchFamily="66" charset="-78"/>
                <a:ea typeface="Calibri" panose="020F0502020204030204" pitchFamily="34" charset="0"/>
                <a:cs typeface="Arabic Typesetting" panose="03020402040406030203" pitchFamily="66" charset="-78"/>
              </a:rPr>
              <a:t> </a:t>
            </a:r>
            <a:r>
              <a:rPr lang="ar-SA" sz="3600" dirty="0">
                <a:latin typeface="Arabic Typesetting" panose="03020402040406030203" pitchFamily="66" charset="-78"/>
                <a:ea typeface="Calibri" panose="020F0502020204030204" pitchFamily="34" charset="0"/>
                <a:cs typeface="Arabic Typesetting" panose="03020402040406030203" pitchFamily="66" charset="-78"/>
              </a:rPr>
              <a:t>وَٱلَّذِينَ لَا يَدۡعُونَ مَعَ ٱللَّهِ إِلَٰهًا ءَاخَرَ وَلَا يَقۡتُلُونَ ٱلنَّفۡسَ ٱلَّتِي حَرَّمَ ٱللَّهُ إِلَّا بِٱلۡحَقِّ وَلَا يَزۡنُونَۚ وَمَن يَفۡعَلۡ ذَٰلِكَ يَلۡقَ أَثَامٗا ٦٨</a:t>
            </a:r>
            <a:r>
              <a:rPr lang="ar-SA" sz="5400" dirty="0">
                <a:latin typeface="Arabic Typesetting" panose="03020402040406030203" pitchFamily="66" charset="-78"/>
                <a:ea typeface="Calibri" panose="020F0502020204030204" pitchFamily="34" charset="0"/>
                <a:cs typeface="Arabic Typesetting" panose="03020402040406030203" pitchFamily="66" charset="-78"/>
              </a:rPr>
              <a:t> </a:t>
            </a:r>
            <a:r>
              <a:rPr lang="ar-SA" sz="3600" dirty="0">
                <a:latin typeface="Arabic Typesetting" panose="03020402040406030203" pitchFamily="66" charset="-78"/>
                <a:ea typeface="Calibri" panose="020F0502020204030204" pitchFamily="34" charset="0"/>
                <a:cs typeface="Arabic Typesetting" panose="03020402040406030203" pitchFamily="66" charset="-78"/>
              </a:rPr>
              <a:t>يُضَٰعَفۡ لَهُ ٱلۡعَذَابُ يَوۡمَ ٱلۡقِيَٰمَةِ وَيَخۡلُدۡ فِيهِۦ مُهَانًا ٦٩</a:t>
            </a:r>
            <a:r>
              <a:rPr lang="ar-SA" sz="5400" dirty="0">
                <a:latin typeface="Arabic Typesetting" panose="03020402040406030203" pitchFamily="66" charset="-78"/>
                <a:ea typeface="Calibri" panose="020F0502020204030204" pitchFamily="34" charset="0"/>
                <a:cs typeface="Arabic Typesetting" panose="03020402040406030203" pitchFamily="66" charset="-78"/>
              </a:rPr>
              <a:t> </a:t>
            </a:r>
            <a:r>
              <a:rPr lang="ar-SA" sz="3600" dirty="0">
                <a:latin typeface="Arabic Typesetting" panose="03020402040406030203" pitchFamily="66" charset="-78"/>
                <a:ea typeface="Calibri" panose="020F0502020204030204" pitchFamily="34" charset="0"/>
                <a:cs typeface="Arabic Typesetting" panose="03020402040406030203" pitchFamily="66" charset="-78"/>
              </a:rPr>
              <a:t>إِلَّا مَن تَابَ وَءَامَنَ وَعَمِلَ عَمَلٗا صَٰلِحٗا فَأُوْلَٰٓئِكَ يُبَدِّلُ ٱللَّهُ سَيِّ‍َٔاتِهِمۡ حَسَنَٰتٖۗ وَكَانَ ٱللَّهُ غَفُورٗا رَّحِيمٗا ٧٠</a:t>
            </a:r>
            <a:r>
              <a:rPr lang="ar-SA" sz="5400" dirty="0">
                <a:latin typeface="Arabic Typesetting" panose="03020402040406030203" pitchFamily="66" charset="-78"/>
                <a:ea typeface="Calibri" panose="020F0502020204030204" pitchFamily="34" charset="0"/>
                <a:cs typeface="Arabic Typesetting" panose="03020402040406030203" pitchFamily="66" charset="-78"/>
              </a:rPr>
              <a:t> </a:t>
            </a:r>
            <a:r>
              <a:rPr lang="ar-SA" sz="3600" dirty="0">
                <a:latin typeface="Arabic Typesetting" panose="03020402040406030203" pitchFamily="66" charset="-78"/>
                <a:ea typeface="Calibri" panose="020F0502020204030204" pitchFamily="34" charset="0"/>
                <a:cs typeface="Arabic Typesetting" panose="03020402040406030203" pitchFamily="66" charset="-78"/>
              </a:rPr>
              <a:t>وَمَن تَابَ وَعَمِلَ صَٰلِحٗا فَإِنَّهُۥ يَتُوبُ إِلَى ٱللَّهِ مَتَابٗا ٧١</a:t>
            </a:r>
            <a:endParaRPr lang="en-US" sz="3600" dirty="0">
              <a:latin typeface="Arabic Typesetting" panose="03020402040406030203" pitchFamily="66" charset="-78"/>
              <a:cs typeface="Arabic Typesetting" panose="03020402040406030203" pitchFamily="66" charset="-78"/>
            </a:endParaRPr>
          </a:p>
        </p:txBody>
      </p:sp>
    </p:spTree>
    <p:extLst>
      <p:ext uri="{BB962C8B-B14F-4D97-AF65-F5344CB8AC3E}">
        <p14:creationId xmlns:p14="http://schemas.microsoft.com/office/powerpoint/2010/main" val="1505106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228600"/>
            <a:ext cx="7498080" cy="6019800"/>
          </a:xfrm>
        </p:spPr>
        <p:txBody>
          <a:bodyPr>
            <a:normAutofit/>
          </a:bodyPr>
          <a:lstStyle/>
          <a:p>
            <a:pPr>
              <a:buNone/>
            </a:pPr>
            <a:r>
              <a:rPr lang="en-US" sz="2400" dirty="0">
                <a:latin typeface="Times New Roman" pitchFamily="18" charset="0"/>
                <a:cs typeface="Times New Roman" pitchFamily="18" charset="0"/>
              </a:rPr>
              <a:t>V-63</a:t>
            </a:r>
          </a:p>
          <a:p>
            <a:pPr algn="just">
              <a:buNone/>
            </a:pPr>
            <a:r>
              <a:rPr lang="en-US" sz="2400" dirty="0">
                <a:latin typeface="Times New Roman" pitchFamily="18" charset="0"/>
                <a:cs typeface="Times New Roman" pitchFamily="18" charset="0"/>
              </a:rPr>
              <a:t>	The (true) servants of the Merciful are those who walk humbly on the earth who, when the ignorant people behave insolently towards them, say, "Peace to you“</a:t>
            </a:r>
          </a:p>
          <a:p>
            <a:pPr>
              <a:buNone/>
            </a:pPr>
            <a:r>
              <a:rPr lang="en-US" sz="2400" dirty="0">
                <a:latin typeface="Times New Roman" pitchFamily="18" charset="0"/>
                <a:cs typeface="Times New Roman" pitchFamily="18" charset="0"/>
              </a:rPr>
              <a:t>V-64</a:t>
            </a:r>
          </a:p>
          <a:p>
            <a:pPr algn="just">
              <a:buNone/>
            </a:pPr>
            <a:r>
              <a:rPr lang="en-US" sz="2400" dirty="0">
                <a:latin typeface="Times New Roman" pitchFamily="18" charset="0"/>
                <a:cs typeface="Times New Roman" pitchFamily="18" charset="0"/>
              </a:rPr>
              <a:t>	Who pass their nights in prostrating themselves and standing before their Lord</a:t>
            </a:r>
          </a:p>
          <a:p>
            <a:pPr>
              <a:buNone/>
            </a:pPr>
            <a:r>
              <a:rPr lang="en-US" sz="2400" dirty="0">
                <a:latin typeface="Times New Roman" pitchFamily="18" charset="0"/>
                <a:cs typeface="Times New Roman" pitchFamily="18" charset="0"/>
              </a:rPr>
              <a:t>V-65</a:t>
            </a:r>
          </a:p>
          <a:p>
            <a:pPr algn="just">
              <a:buNone/>
            </a:pPr>
            <a:r>
              <a:rPr lang="en-US" sz="2400" dirty="0">
                <a:latin typeface="Times New Roman" pitchFamily="18" charset="0"/>
                <a:cs typeface="Times New Roman" pitchFamily="18" charset="0"/>
              </a:rPr>
              <a:t>	Who pray, "Our Lord, save us from the torment of Hell, for its torment is killing:</a:t>
            </a:r>
          </a:p>
          <a:p>
            <a:pPr>
              <a:buNone/>
            </a:pPr>
            <a:r>
              <a:rPr lang="en-US" sz="2400" dirty="0">
                <a:latin typeface="Times New Roman" pitchFamily="18" charset="0"/>
                <a:cs typeface="Times New Roman" pitchFamily="18" charset="0"/>
              </a:rPr>
              <a:t>V-66</a:t>
            </a:r>
          </a:p>
          <a:p>
            <a:pPr algn="just">
              <a:buNone/>
            </a:pPr>
            <a:r>
              <a:rPr lang="en-US" sz="2400" dirty="0">
                <a:latin typeface="Times New Roman" pitchFamily="18" charset="0"/>
                <a:cs typeface="Times New Roman" pitchFamily="18" charset="0"/>
              </a:rPr>
              <a:t>	It is an evil abode and an evil resting place"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381000"/>
            <a:ext cx="7498080" cy="5867400"/>
          </a:xfrm>
        </p:spPr>
        <p:txBody>
          <a:bodyPr>
            <a:noAutofit/>
          </a:bodyPr>
          <a:lstStyle/>
          <a:p>
            <a:pPr>
              <a:buNone/>
            </a:pPr>
            <a:r>
              <a:rPr lang="en-US" sz="2200" dirty="0">
                <a:latin typeface="Times New Roman" pitchFamily="18" charset="0"/>
                <a:cs typeface="Times New Roman" pitchFamily="18" charset="0"/>
              </a:rPr>
              <a:t>V-67</a:t>
            </a:r>
          </a:p>
          <a:p>
            <a:pPr algn="just">
              <a:buNone/>
            </a:pPr>
            <a:r>
              <a:rPr lang="en-US" sz="2200" dirty="0">
                <a:latin typeface="Times New Roman" pitchFamily="18" charset="0"/>
                <a:cs typeface="Times New Roman" pitchFamily="18" charset="0"/>
              </a:rPr>
              <a:t>	who, when they spend, are neither extravagant nor miserly but keep the golden mean between the two (extremes):</a:t>
            </a:r>
          </a:p>
          <a:p>
            <a:pPr>
              <a:buNone/>
            </a:pPr>
            <a:r>
              <a:rPr lang="en-US" sz="2200" dirty="0">
                <a:latin typeface="Times New Roman" pitchFamily="18" charset="0"/>
                <a:cs typeface="Times New Roman" pitchFamily="18" charset="0"/>
              </a:rPr>
              <a:t>V-68</a:t>
            </a:r>
          </a:p>
          <a:p>
            <a:pPr algn="just">
              <a:buNone/>
            </a:pPr>
            <a:r>
              <a:rPr lang="en-US" sz="2200" dirty="0">
                <a:latin typeface="Times New Roman" pitchFamily="18" charset="0"/>
                <a:cs typeface="Times New Roman" pitchFamily="18" charset="0"/>
              </a:rPr>
              <a:t>	who do not invoke any god but Allah nor kill a soul, which Allah has forbidden, unjustly, nor commit adultery. He who does this shall be punished for his sin, </a:t>
            </a:r>
          </a:p>
          <a:p>
            <a:pPr>
              <a:buNone/>
            </a:pPr>
            <a:r>
              <a:rPr lang="en-US" sz="2200" dirty="0">
                <a:latin typeface="Times New Roman" pitchFamily="18" charset="0"/>
                <a:cs typeface="Times New Roman" pitchFamily="18" charset="0"/>
              </a:rPr>
              <a:t>V-69</a:t>
            </a:r>
          </a:p>
          <a:p>
            <a:pPr algn="just">
              <a:buNone/>
            </a:pPr>
            <a:r>
              <a:rPr lang="en-US" sz="2200" dirty="0">
                <a:latin typeface="Times New Roman" pitchFamily="18" charset="0"/>
                <a:cs typeface="Times New Roman" pitchFamily="18" charset="0"/>
              </a:rPr>
              <a:t>	and his torment shall be doubled on the Day of Resurrection, and he shall abide in a state of ignominy, </a:t>
            </a:r>
          </a:p>
          <a:p>
            <a:pPr>
              <a:buNone/>
            </a:pPr>
            <a:r>
              <a:rPr lang="en-US" sz="2200" dirty="0">
                <a:latin typeface="Times New Roman" pitchFamily="18" charset="0"/>
                <a:cs typeface="Times New Roman" pitchFamily="18" charset="0"/>
              </a:rPr>
              <a:t>V-70</a:t>
            </a:r>
          </a:p>
          <a:p>
            <a:pPr algn="just">
              <a:buNone/>
            </a:pPr>
            <a:r>
              <a:rPr lang="en-US" sz="2200" dirty="0">
                <a:latin typeface="Times New Roman" pitchFamily="18" charset="0"/>
                <a:cs typeface="Times New Roman" pitchFamily="18" charset="0"/>
              </a:rPr>
              <a:t>	except the one who may have repented (after those sins) and have believed and done righteous works, for then Allah will change his evil deeds into good deeds, and He is very Forgiving and Merciful.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9D871D2-ECBD-4659-91D0-2CE7B55F8D7F}"/>
              </a:ext>
            </a:extLst>
          </p:cNvPr>
          <p:cNvSpPr/>
          <p:nvPr/>
        </p:nvSpPr>
        <p:spPr>
          <a:xfrm>
            <a:off x="890374" y="284187"/>
            <a:ext cx="7363252" cy="5822363"/>
          </a:xfrm>
          <a:prstGeom prst="rect">
            <a:avLst/>
          </a:prstGeom>
        </p:spPr>
        <p:txBody>
          <a:bodyPr>
            <a:spAutoFit/>
          </a:bodyPr>
          <a:lstStyle/>
          <a:p>
            <a:pPr algn="just" rtl="1">
              <a:lnSpc>
                <a:spcPct val="107000"/>
              </a:lnSpc>
              <a:spcAft>
                <a:spcPts val="800"/>
              </a:spcAft>
            </a:pPr>
            <a:r>
              <a:rPr lang="ar-SA" sz="3200" dirty="0">
                <a:latin typeface="KFGQPC Uthmanic Script HAFS" panose="02000000000000000000" pitchFamily="2" charset="-78"/>
                <a:ea typeface="Calibri" panose="020F0502020204030204" pitchFamily="34" charset="0"/>
                <a:cs typeface="KFGQPC Uthmanic Script HAFS" panose="02000000000000000000" pitchFamily="2" charset="-78"/>
              </a:rPr>
              <a:t>٧١</a:t>
            </a:r>
            <a:r>
              <a:rPr lang="ar-SA" sz="4800" dirty="0">
                <a:latin typeface="KFGQPC Uthmanic Script HAFS" panose="02000000000000000000" pitchFamily="2" charset="-78"/>
                <a:ea typeface="Calibri" panose="020F0502020204030204" pitchFamily="34" charset="0"/>
                <a:cs typeface="KFGQPC Uthmanic Script HAFS" panose="02000000000000000000" pitchFamily="2" charset="-78"/>
              </a:rPr>
              <a:t> </a:t>
            </a:r>
            <a:r>
              <a:rPr lang="ar-SA" sz="3200" dirty="0">
                <a:latin typeface="KFGQPC Uthmanic Script HAFS" panose="02000000000000000000" pitchFamily="2" charset="-78"/>
                <a:ea typeface="Calibri" panose="020F0502020204030204" pitchFamily="34" charset="0"/>
                <a:cs typeface="KFGQPC Uthmanic Script HAFS" panose="02000000000000000000" pitchFamily="2" charset="-78"/>
              </a:rPr>
              <a:t>وَٱلَّذِينَ لَا يَشۡهَدُونَ ٱلزُّورَ وَإِذَا مَرُّواْ بِٱللَّغۡوِ مَرُّواْ كِرَامٗا ٧٢</a:t>
            </a:r>
            <a:r>
              <a:rPr lang="ar-SA" sz="4800" dirty="0">
                <a:latin typeface="KFGQPC Uthmanic Script HAFS" panose="02000000000000000000" pitchFamily="2" charset="-78"/>
                <a:ea typeface="Calibri" panose="020F0502020204030204" pitchFamily="34" charset="0"/>
                <a:cs typeface="KFGQPC Uthmanic Script HAFS" panose="02000000000000000000" pitchFamily="2" charset="-78"/>
              </a:rPr>
              <a:t> </a:t>
            </a:r>
            <a:r>
              <a:rPr lang="ar-SA" sz="3200" dirty="0">
                <a:latin typeface="KFGQPC Uthmanic Script HAFS" panose="02000000000000000000" pitchFamily="2" charset="-78"/>
                <a:ea typeface="Calibri" panose="020F0502020204030204" pitchFamily="34" charset="0"/>
                <a:cs typeface="KFGQPC Uthmanic Script HAFS" panose="02000000000000000000" pitchFamily="2" charset="-78"/>
              </a:rPr>
              <a:t>وَٱلَّذِينَ إِذَا ذُكِّرُواْ بِ‍َٔايَٰتِ رَبِّهِمۡ لَمۡ يَخِرُّواْ عَلَيۡهَا صُمّٗا وَعُمۡيَانٗا ٧٣</a:t>
            </a:r>
            <a:r>
              <a:rPr lang="ar-SA" sz="4800" dirty="0">
                <a:latin typeface="KFGQPC Uthmanic Script HAFS" panose="02000000000000000000" pitchFamily="2" charset="-78"/>
                <a:ea typeface="Calibri" panose="020F0502020204030204" pitchFamily="34" charset="0"/>
                <a:cs typeface="KFGQPC Uthmanic Script HAFS" panose="02000000000000000000" pitchFamily="2" charset="-78"/>
              </a:rPr>
              <a:t> </a:t>
            </a:r>
            <a:r>
              <a:rPr lang="ar-SA" sz="3200" dirty="0">
                <a:latin typeface="KFGQPC Uthmanic Script HAFS" panose="02000000000000000000" pitchFamily="2" charset="-78"/>
                <a:ea typeface="Calibri" panose="020F0502020204030204" pitchFamily="34" charset="0"/>
                <a:cs typeface="KFGQPC Uthmanic Script HAFS" panose="02000000000000000000" pitchFamily="2" charset="-78"/>
              </a:rPr>
              <a:t>وَٱلَّذِينَ يَقُولُونَ رَبَّنَا هَبۡ لَنَا مِنۡ أَزۡوَٰجِنَا وَذُرِّيَّٰتِنَا قُرَّةَ أَعۡيُنٖ وَٱجۡعَلۡنَا لِلۡمُتَّقِينَ إِمَامًا ٧٤</a:t>
            </a:r>
            <a:r>
              <a:rPr lang="ar-SA" sz="4800" dirty="0">
                <a:latin typeface="KFGQPC Uthmanic Script HAFS" panose="02000000000000000000" pitchFamily="2" charset="-78"/>
                <a:ea typeface="Calibri" panose="020F0502020204030204" pitchFamily="34" charset="0"/>
                <a:cs typeface="KFGQPC Uthmanic Script HAFS" panose="02000000000000000000" pitchFamily="2" charset="-78"/>
              </a:rPr>
              <a:t> </a:t>
            </a:r>
            <a:r>
              <a:rPr lang="ar-SA" sz="3200" dirty="0">
                <a:latin typeface="KFGQPC Uthmanic Script HAFS" panose="02000000000000000000" pitchFamily="2" charset="-78"/>
                <a:ea typeface="Calibri" panose="020F0502020204030204" pitchFamily="34" charset="0"/>
                <a:cs typeface="KFGQPC Uthmanic Script HAFS" panose="02000000000000000000" pitchFamily="2" charset="-78"/>
              </a:rPr>
              <a:t>أُوْلَٰٓئِكَ يُجۡزَوۡنَ ٱلۡغُرۡفَةَ بِمَا صَبَرُواْ وَيُلَقَّوۡنَ فِيهَا تَحِيَّةٗ وَسَلَٰمًا ٧٥</a:t>
            </a:r>
            <a:r>
              <a:rPr lang="ar-SA" sz="4800" dirty="0">
                <a:latin typeface="KFGQPC Uthmanic Script HAFS" panose="02000000000000000000" pitchFamily="2" charset="-78"/>
                <a:ea typeface="Calibri" panose="020F0502020204030204" pitchFamily="34" charset="0"/>
                <a:cs typeface="KFGQPC Uthmanic Script HAFS" panose="02000000000000000000" pitchFamily="2" charset="-78"/>
              </a:rPr>
              <a:t> </a:t>
            </a:r>
            <a:r>
              <a:rPr lang="ar-SA" sz="3200" dirty="0">
                <a:latin typeface="KFGQPC Uthmanic Script HAFS" panose="02000000000000000000" pitchFamily="2" charset="-78"/>
                <a:ea typeface="Calibri" panose="020F0502020204030204" pitchFamily="34" charset="0"/>
                <a:cs typeface="KFGQPC Uthmanic Script HAFS" panose="02000000000000000000" pitchFamily="2" charset="-78"/>
              </a:rPr>
              <a:t>خَٰلِدِينَ فِيهَاۚ حَسُنَتۡ مُسۡتَقَرّٗا وَمُقَامٗا ٧٦</a:t>
            </a:r>
            <a:r>
              <a:rPr lang="ar-SA" sz="4800" dirty="0">
                <a:latin typeface="KFGQPC Uthmanic Script HAFS" panose="02000000000000000000" pitchFamily="2" charset="-78"/>
                <a:ea typeface="Calibri" panose="020F0502020204030204" pitchFamily="34" charset="0"/>
                <a:cs typeface="KFGQPC Uthmanic Script HAFS" panose="02000000000000000000" pitchFamily="2" charset="-78"/>
              </a:rPr>
              <a:t> </a:t>
            </a:r>
            <a:r>
              <a:rPr lang="ar-SA" sz="3200" dirty="0">
                <a:latin typeface="KFGQPC Uthmanic Script HAFS" panose="02000000000000000000" pitchFamily="2" charset="-78"/>
                <a:ea typeface="Calibri" panose="020F0502020204030204" pitchFamily="34" charset="0"/>
                <a:cs typeface="KFGQPC Uthmanic Script HAFS" panose="02000000000000000000" pitchFamily="2" charset="-78"/>
              </a:rPr>
              <a:t>قُلۡ مَا يَعۡبَؤُاْ بِكُمۡ رَبِّي لَوۡلَا دُعَآؤُكُمۡۖ فَقَدۡ كَذَّبۡتُمۡ فَسَوۡفَ يَكُونُ لِزَامَۢا ٧٧</a:t>
            </a:r>
            <a:r>
              <a:rPr lang="ar-SA" sz="4800" dirty="0">
                <a:latin typeface="KFGQPC Uthmanic Script HAFS" panose="02000000000000000000" pitchFamily="2" charset="-78"/>
                <a:ea typeface="Calibri" panose="020F0502020204030204" pitchFamily="34" charset="0"/>
                <a:cs typeface="KFGQPC Uthmanic Script HAFS" panose="02000000000000000000" pitchFamily="2" charset="-78"/>
              </a:rPr>
              <a:t> </a:t>
            </a:r>
            <a:endParaRPr lang="en-US" sz="3200" dirty="0">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4710390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304800"/>
            <a:ext cx="7498080" cy="5943600"/>
          </a:xfrm>
        </p:spPr>
        <p:txBody>
          <a:bodyPr>
            <a:noAutofit/>
          </a:bodyPr>
          <a:lstStyle/>
          <a:p>
            <a:pPr>
              <a:buNone/>
            </a:pPr>
            <a:r>
              <a:rPr lang="en-US" sz="2400" dirty="0">
                <a:latin typeface="Times New Roman" pitchFamily="18" charset="0"/>
                <a:cs typeface="Times New Roman" pitchFamily="18" charset="0"/>
              </a:rPr>
              <a:t>V-71</a:t>
            </a:r>
          </a:p>
          <a:p>
            <a:pPr algn="just">
              <a:buNone/>
            </a:pPr>
            <a:r>
              <a:rPr lang="en-US" sz="2400" dirty="0">
                <a:latin typeface="Times New Roman" pitchFamily="18" charset="0"/>
                <a:cs typeface="Times New Roman" pitchFamily="18" charset="0"/>
              </a:rPr>
              <a:t>	In fact, the one who repents and does righteous deeds, returns to Allah as one rightly should</a:t>
            </a:r>
          </a:p>
          <a:p>
            <a:pPr>
              <a:buNone/>
            </a:pPr>
            <a:r>
              <a:rPr lang="en-US" sz="2400" dirty="0">
                <a:latin typeface="Times New Roman" pitchFamily="18" charset="0"/>
                <a:cs typeface="Times New Roman" pitchFamily="18" charset="0"/>
              </a:rPr>
              <a:t>V-72</a:t>
            </a:r>
          </a:p>
          <a:p>
            <a:pPr algn="just">
              <a:buNone/>
            </a:pPr>
            <a:r>
              <a:rPr lang="en-US" sz="2400" dirty="0">
                <a:latin typeface="Times New Roman" pitchFamily="18" charset="0"/>
                <a:cs typeface="Times New Roman" pitchFamily="18" charset="0"/>
              </a:rPr>
              <a:t>	(And the servants of the Merciful are those:) who do not bear witness to falsehood and who; if they have ever to pass by what is vain, pass by like dignified people</a:t>
            </a:r>
          </a:p>
          <a:p>
            <a:pPr>
              <a:buNone/>
            </a:pPr>
            <a:r>
              <a:rPr lang="en-US" sz="2400" dirty="0">
                <a:latin typeface="Times New Roman" pitchFamily="18" charset="0"/>
                <a:cs typeface="Times New Roman" pitchFamily="18" charset="0"/>
              </a:rPr>
              <a:t>V-73</a:t>
            </a:r>
          </a:p>
          <a:p>
            <a:pPr algn="just">
              <a:buNone/>
            </a:pPr>
            <a:r>
              <a:rPr lang="en-US" sz="2400" dirty="0">
                <a:latin typeface="Times New Roman" pitchFamily="18" charset="0"/>
                <a:cs typeface="Times New Roman" pitchFamily="18" charset="0"/>
              </a:rPr>
              <a:t>	who do not behave like the blind and the deaf, when the Revelations of their Lord are recited to them for admonition</a:t>
            </a:r>
          </a:p>
          <a:p>
            <a:pPr>
              <a:buNone/>
            </a:pPr>
            <a:r>
              <a:rPr lang="en-US" sz="2400" dirty="0">
                <a:latin typeface="Times New Roman" pitchFamily="18" charset="0"/>
                <a:cs typeface="Times New Roman" pitchFamily="18" charset="0"/>
              </a:rPr>
              <a:t>V-74</a:t>
            </a:r>
          </a:p>
          <a:p>
            <a:pPr algn="just">
              <a:buNone/>
            </a:pPr>
            <a:r>
              <a:rPr lang="en-US" sz="2400" dirty="0">
                <a:latin typeface="Times New Roman" pitchFamily="18" charset="0"/>
                <a:cs typeface="Times New Roman" pitchFamily="18" charset="0"/>
              </a:rPr>
              <a:t>	Those who pray, "Our Lord, bless us with wives and children, who may be the comfort of our eyes, and make us leaders of the righteous."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381000"/>
            <a:ext cx="7498080" cy="5867400"/>
          </a:xfrm>
        </p:spPr>
        <p:txBody>
          <a:bodyPr>
            <a:normAutofit/>
          </a:bodyPr>
          <a:lstStyle/>
          <a:p>
            <a:pPr>
              <a:buNone/>
            </a:pPr>
            <a:r>
              <a:rPr lang="en-US" sz="2400" dirty="0">
                <a:latin typeface="Times New Roman" pitchFamily="18" charset="0"/>
                <a:cs typeface="Times New Roman" pitchFamily="18" charset="0"/>
              </a:rPr>
              <a:t>V-75</a:t>
            </a:r>
          </a:p>
          <a:p>
            <a:pPr algn="just">
              <a:buNone/>
            </a:pPr>
            <a:r>
              <a:rPr lang="en-US" sz="2400" dirty="0">
                <a:latin typeface="Times New Roman" pitchFamily="18" charset="0"/>
                <a:cs typeface="Times New Roman" pitchFamily="18" charset="0"/>
              </a:rPr>
              <a:t>	Such are the people who will be rewarded with high palaces for their fortitude, wherein they will be welcomed with due respect, honor and salutations</a:t>
            </a:r>
          </a:p>
          <a:p>
            <a:pPr>
              <a:buNone/>
            </a:pPr>
            <a:r>
              <a:rPr lang="en-US" sz="2400" dirty="0">
                <a:latin typeface="Times New Roman" pitchFamily="18" charset="0"/>
                <a:cs typeface="Times New Roman" pitchFamily="18" charset="0"/>
              </a:rPr>
              <a:t>V-76</a:t>
            </a:r>
          </a:p>
          <a:p>
            <a:pPr algn="just">
              <a:buNone/>
            </a:pPr>
            <a:r>
              <a:rPr lang="en-US" sz="2400" dirty="0">
                <a:latin typeface="Times New Roman" pitchFamily="18" charset="0"/>
                <a:cs typeface="Times New Roman" pitchFamily="18" charset="0"/>
              </a:rPr>
              <a:t>	and wherein they will live for ever: what an excellent abode and what an excellent resting place! </a:t>
            </a:r>
          </a:p>
          <a:p>
            <a:pPr>
              <a:buNone/>
            </a:pPr>
            <a:r>
              <a:rPr lang="en-US" sz="2400" dirty="0">
                <a:latin typeface="Times New Roman" pitchFamily="18" charset="0"/>
                <a:cs typeface="Times New Roman" pitchFamily="18" charset="0"/>
              </a:rPr>
              <a:t>V-77</a:t>
            </a:r>
          </a:p>
          <a:p>
            <a:pPr algn="just">
              <a:buNone/>
            </a:pPr>
            <a:r>
              <a:rPr lang="en-US" sz="2400" dirty="0">
                <a:latin typeface="Times New Roman" pitchFamily="18" charset="0"/>
                <a:cs typeface="Times New Roman" pitchFamily="18" charset="0"/>
              </a:rPr>
              <a:t>	O, Muhammad, tell the people, "My Lord does not care at all if you do not invoke Him. Now that you have denied (His Revelations), you will soon be awarded such a punishment which you will never be able to avoid."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B11372-A140-42FC-90A6-BF068301A075}"/>
              </a:ext>
            </a:extLst>
          </p:cNvPr>
          <p:cNvSpPr>
            <a:spLocks noGrp="1"/>
          </p:cNvSpPr>
          <p:nvPr>
            <p:ph idx="1"/>
          </p:nvPr>
        </p:nvSpPr>
        <p:spPr>
          <a:xfrm>
            <a:off x="914400" y="17206"/>
            <a:ext cx="7498080" cy="4800600"/>
          </a:xfrm>
        </p:spPr>
        <p:txBody>
          <a:bodyPr>
            <a:noAutofit/>
          </a:bodyPr>
          <a:lstStyle/>
          <a:p>
            <a:r>
              <a:rPr lang="en-US" sz="4000" dirty="0"/>
              <a:t>Q1: What is the importance of </a:t>
            </a:r>
            <a:r>
              <a:rPr lang="en-US" sz="4000" dirty="0" err="1"/>
              <a:t>asbab</a:t>
            </a:r>
            <a:r>
              <a:rPr lang="en-US" sz="4000" dirty="0"/>
              <a:t> e </a:t>
            </a:r>
            <a:r>
              <a:rPr lang="en-US" sz="4000" dirty="0" err="1"/>
              <a:t>nuzul</a:t>
            </a:r>
            <a:r>
              <a:rPr lang="en-US" sz="4000" dirty="0"/>
              <a:t> in the explanation of verses? Give an example.</a:t>
            </a:r>
          </a:p>
          <a:p>
            <a:r>
              <a:rPr lang="en-US" sz="4000" dirty="0"/>
              <a:t>Q2: Elaborate the </a:t>
            </a:r>
            <a:r>
              <a:rPr lang="en-US" sz="4000" dirty="0" err="1"/>
              <a:t>authencity</a:t>
            </a:r>
            <a:r>
              <a:rPr lang="en-US" sz="4000" dirty="0"/>
              <a:t> of </a:t>
            </a:r>
            <a:r>
              <a:rPr lang="en-US" sz="4000" dirty="0" err="1"/>
              <a:t>tafseer</a:t>
            </a:r>
            <a:r>
              <a:rPr lang="en-US" sz="4000" dirty="0"/>
              <a:t> of </a:t>
            </a:r>
            <a:r>
              <a:rPr lang="en-US" sz="4000" dirty="0" err="1"/>
              <a:t>quran</a:t>
            </a:r>
            <a:r>
              <a:rPr lang="en-US" sz="4000" dirty="0"/>
              <a:t> by sunnah.</a:t>
            </a:r>
          </a:p>
          <a:p>
            <a:r>
              <a:rPr lang="en-US" sz="4000" dirty="0"/>
              <a:t>Q3: Write the names of those SAHABA who used to SCRIPT the </a:t>
            </a:r>
            <a:r>
              <a:rPr lang="en-US" sz="4000" dirty="0" err="1"/>
              <a:t>wahy</a:t>
            </a:r>
            <a:r>
              <a:rPr lang="en-US" sz="4000" dirty="0"/>
              <a:t>.</a:t>
            </a:r>
          </a:p>
          <a:p>
            <a:r>
              <a:rPr lang="en-US" sz="4000" dirty="0"/>
              <a:t>Q4: What is the difference between the </a:t>
            </a:r>
            <a:r>
              <a:rPr lang="en-US" sz="4000" dirty="0" err="1"/>
              <a:t>Wahy</a:t>
            </a:r>
            <a:r>
              <a:rPr lang="en-US" sz="4000" dirty="0"/>
              <a:t> </a:t>
            </a:r>
            <a:r>
              <a:rPr lang="en-US" sz="4000" dirty="0" err="1"/>
              <a:t>Matlu</a:t>
            </a:r>
            <a:r>
              <a:rPr lang="en-US" sz="4000" dirty="0"/>
              <a:t> and </a:t>
            </a:r>
            <a:r>
              <a:rPr lang="en-US" sz="4000" dirty="0" err="1"/>
              <a:t>Gher</a:t>
            </a:r>
            <a:r>
              <a:rPr lang="en-US" sz="4000" dirty="0"/>
              <a:t> </a:t>
            </a:r>
            <a:r>
              <a:rPr lang="en-US" sz="4000" dirty="0" err="1"/>
              <a:t>Matlu</a:t>
            </a:r>
            <a:r>
              <a:rPr lang="en-US" sz="4000" dirty="0"/>
              <a:t>?</a:t>
            </a:r>
          </a:p>
          <a:p>
            <a:endParaRPr lang="en-US" sz="4000" dirty="0"/>
          </a:p>
        </p:txBody>
      </p:sp>
    </p:spTree>
    <p:extLst>
      <p:ext uri="{BB962C8B-B14F-4D97-AF65-F5344CB8AC3E}">
        <p14:creationId xmlns:p14="http://schemas.microsoft.com/office/powerpoint/2010/main" val="1063625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latin typeface="Times New Roman" pitchFamily="18" charset="0"/>
                <a:cs typeface="Times New Roman" pitchFamily="18" charset="0"/>
              </a:rPr>
              <a:t>Surah Al-</a:t>
            </a:r>
            <a:r>
              <a:rPr lang="en-US" dirty="0" err="1">
                <a:solidFill>
                  <a:schemeClr val="tx1"/>
                </a:solidFill>
                <a:latin typeface="Times New Roman" pitchFamily="18" charset="0"/>
                <a:cs typeface="Times New Roman" pitchFamily="18" charset="0"/>
              </a:rPr>
              <a:t>Muminoon</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0000" lnSpcReduction="20000"/>
          </a:bodyPr>
          <a:lstStyle/>
          <a:p>
            <a:r>
              <a:rPr lang="en-US" b="1" dirty="0">
                <a:latin typeface="Times New Roman" pitchFamily="18" charset="0"/>
                <a:cs typeface="Times New Roman" pitchFamily="18" charset="0"/>
              </a:rPr>
              <a:t>Name</a:t>
            </a:r>
          </a:p>
          <a:p>
            <a:r>
              <a:rPr lang="en-US" dirty="0">
                <a:latin typeface="Times New Roman" pitchFamily="18" charset="0"/>
                <a:cs typeface="Times New Roman" pitchFamily="18" charset="0"/>
              </a:rPr>
              <a:t>The </a:t>
            </a:r>
            <a:r>
              <a:rPr lang="en-US" dirty="0" err="1">
                <a:latin typeface="Times New Roman" pitchFamily="18" charset="0"/>
                <a:cs typeface="Times New Roman" pitchFamily="18" charset="0"/>
              </a:rPr>
              <a:t>surah</a:t>
            </a:r>
            <a:r>
              <a:rPr lang="en-US" dirty="0">
                <a:latin typeface="Times New Roman" pitchFamily="18" charset="0"/>
                <a:cs typeface="Times New Roman" pitchFamily="18" charset="0"/>
              </a:rPr>
              <a:t> takes its name, Al-</a:t>
            </a:r>
            <a:r>
              <a:rPr lang="en-US" dirty="0" err="1">
                <a:latin typeface="Times New Roman" pitchFamily="18" charset="0"/>
                <a:cs typeface="Times New Roman" pitchFamily="18" charset="0"/>
              </a:rPr>
              <a:t>Mu'minun</a:t>
            </a:r>
            <a:r>
              <a:rPr lang="en-US" dirty="0">
                <a:latin typeface="Times New Roman" pitchFamily="18" charset="0"/>
                <a:cs typeface="Times New Roman" pitchFamily="18" charset="0"/>
              </a:rPr>
              <a:t>, from the first verse.</a:t>
            </a:r>
          </a:p>
          <a:p>
            <a:r>
              <a:rPr lang="en-US" b="1" dirty="0">
                <a:latin typeface="Times New Roman" pitchFamily="18" charset="0"/>
                <a:cs typeface="Times New Roman" pitchFamily="18" charset="0"/>
              </a:rPr>
              <a:t>Period of Revelation.</a:t>
            </a:r>
          </a:p>
          <a:p>
            <a:r>
              <a:rPr lang="en-US" dirty="0">
                <a:latin typeface="Times New Roman" pitchFamily="18" charset="0"/>
                <a:cs typeface="Times New Roman" pitchFamily="18" charset="0"/>
              </a:rPr>
              <a:t>Both its style and theme indicate that it was revealed during the middle stage of </a:t>
            </a:r>
            <a:r>
              <a:rPr lang="en-US" dirty="0" err="1">
                <a:latin typeface="Times New Roman" pitchFamily="18" charset="0"/>
                <a:cs typeface="Times New Roman" pitchFamily="18" charset="0"/>
              </a:rPr>
              <a:t>Prophethood</a:t>
            </a:r>
            <a:r>
              <a:rPr lang="en-US" dirty="0">
                <a:latin typeface="Times New Roman" pitchFamily="18" charset="0"/>
                <a:cs typeface="Times New Roman" pitchFamily="18" charset="0"/>
              </a:rPr>
              <a:t> at </a:t>
            </a:r>
            <a:r>
              <a:rPr lang="en-US" dirty="0" err="1">
                <a:latin typeface="Times New Roman" pitchFamily="18" charset="0"/>
                <a:cs typeface="Times New Roman" pitchFamily="18" charset="0"/>
              </a:rPr>
              <a:t>Makkah</a:t>
            </a:r>
            <a:r>
              <a:rPr lang="en-US" dirty="0">
                <a:latin typeface="Times New Roman" pitchFamily="18" charset="0"/>
                <a:cs typeface="Times New Roman" pitchFamily="18" charset="0"/>
              </a:rPr>
              <a:t>. </a:t>
            </a:r>
          </a:p>
          <a:p>
            <a:r>
              <a:rPr lang="en-US" b="1" dirty="0">
                <a:latin typeface="Times New Roman" pitchFamily="18" charset="0"/>
                <a:cs typeface="Times New Roman" pitchFamily="18" charset="0"/>
              </a:rPr>
              <a:t>Theme Topics</a:t>
            </a:r>
          </a:p>
          <a:p>
            <a:r>
              <a:rPr lang="en-US" dirty="0">
                <a:latin typeface="Times New Roman" pitchFamily="18" charset="0"/>
                <a:cs typeface="Times New Roman" pitchFamily="18" charset="0"/>
              </a:rPr>
              <a:t>The central theme of the </a:t>
            </a:r>
            <a:r>
              <a:rPr lang="en-US" dirty="0" err="1">
                <a:latin typeface="Times New Roman" pitchFamily="18" charset="0"/>
                <a:cs typeface="Times New Roman" pitchFamily="18" charset="0"/>
              </a:rPr>
              <a:t>surah</a:t>
            </a:r>
            <a:r>
              <a:rPr lang="en-US" dirty="0">
                <a:latin typeface="Times New Roman" pitchFamily="18" charset="0"/>
                <a:cs typeface="Times New Roman" pitchFamily="18" charset="0"/>
              </a:rPr>
              <a:t> is to invite the people to accept and follow the Message of the Holy Prophet and the whole </a:t>
            </a:r>
            <a:r>
              <a:rPr lang="en-US" dirty="0" err="1">
                <a:latin typeface="Times New Roman" pitchFamily="18" charset="0"/>
                <a:cs typeface="Times New Roman" pitchFamily="18" charset="0"/>
              </a:rPr>
              <a:t>Surah</a:t>
            </a:r>
            <a:r>
              <a:rPr lang="en-US" dirty="0">
                <a:latin typeface="Times New Roman" pitchFamily="18" charset="0"/>
                <a:cs typeface="Times New Roman" pitchFamily="18" charset="0"/>
              </a:rPr>
              <a:t> revolves round this theme.</a:t>
            </a:r>
          </a:p>
          <a:p>
            <a:r>
              <a:rPr lang="en-US" b="1" dirty="0">
                <a:latin typeface="Times New Roman" pitchFamily="18" charset="0"/>
                <a:cs typeface="Times New Roman" pitchFamily="18" charset="0"/>
              </a:rPr>
              <a:t>Summary</a:t>
            </a:r>
          </a:p>
          <a:p>
            <a:r>
              <a:rPr lang="en-US" dirty="0">
                <a:latin typeface="Times New Roman" pitchFamily="18" charset="0"/>
                <a:cs typeface="Times New Roman" pitchFamily="18" charset="0"/>
              </a:rPr>
              <a:t>The fact that the people who have accepted the Message of the Holy Prophet have started acquiring such and such noble qualities of character is a practical proof of the truth of the Message.</a:t>
            </a:r>
          </a:p>
          <a:p>
            <a:endParaRPr lang="en-US"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CB28321-199C-4559-8F30-A7A63A4941A7}"/>
              </a:ext>
            </a:extLst>
          </p:cNvPr>
          <p:cNvSpPr/>
          <p:nvPr/>
        </p:nvSpPr>
        <p:spPr>
          <a:xfrm>
            <a:off x="914400" y="304800"/>
            <a:ext cx="7363252" cy="5990871"/>
          </a:xfrm>
          <a:prstGeom prst="rect">
            <a:avLst/>
          </a:prstGeom>
        </p:spPr>
        <p:txBody>
          <a:bodyPr>
            <a:spAutoFit/>
          </a:bodyPr>
          <a:lstStyle/>
          <a:p>
            <a:pPr algn="ctr" rtl="1">
              <a:lnSpc>
                <a:spcPct val="107000"/>
              </a:lnSpc>
              <a:spcAft>
                <a:spcPts val="800"/>
              </a:spcAft>
            </a:pPr>
            <a:r>
              <a:rPr lang="ur-PK" sz="4400" dirty="0">
                <a:latin typeface="Arabic Typesetting" panose="03020402040406030203" pitchFamily="66" charset="-78"/>
                <a:ea typeface="Calibri" panose="020F0502020204030204" pitchFamily="34" charset="0"/>
                <a:cs typeface="Arabic Typesetting" panose="03020402040406030203" pitchFamily="66" charset="-78"/>
              </a:rPr>
              <a:t>بسم اللہ الرحمن الرحیم</a:t>
            </a:r>
            <a:endParaRPr lang="en-US" sz="4400" dirty="0">
              <a:latin typeface="Arabic Typesetting" panose="03020402040406030203" pitchFamily="66" charset="-78"/>
              <a:ea typeface="Calibri" panose="020F0502020204030204" pitchFamily="34" charset="0"/>
              <a:cs typeface="Arabic Typesetting" panose="03020402040406030203" pitchFamily="66" charset="-78"/>
            </a:endParaRPr>
          </a:p>
          <a:p>
            <a:pPr algn="ctr" rtl="1">
              <a:lnSpc>
                <a:spcPct val="107000"/>
              </a:lnSpc>
              <a:spcAft>
                <a:spcPts val="800"/>
              </a:spcAft>
            </a:pPr>
            <a:r>
              <a:rPr lang="ar-SA" sz="4400" dirty="0">
                <a:latin typeface="Arabic Typesetting" panose="03020402040406030203" pitchFamily="66" charset="-78"/>
                <a:ea typeface="Calibri" panose="020F0502020204030204" pitchFamily="34" charset="0"/>
                <a:cs typeface="Arabic Typesetting" panose="03020402040406030203" pitchFamily="66" charset="-78"/>
              </a:rPr>
              <a:t>قَدۡ أَفۡلَحَ ٱلۡمُؤۡمِنُونَ ١ٱلَّذِينَ هُمۡ فِي صَلَاتِهِمۡ خَٰشِعُونَ ٢  وَٱلَّذِينَ هُمۡ عَنِ ٱللَّغۡوِ مُعۡرِضُونَ ٣ وَٱلَّذِينَ هُمۡ لِلزَّكَوٰةِ فَٰعِلُونَ ٤  وَٱلَّذِينَ هُمۡ لِفُرُوجِهِمۡ حَٰفِظُونَ ٥ إِلَّا عَلَىٰٓ أَزۡوَٰجِهِمۡ أَوۡ مَا مَلَكَتۡ أَيۡمَٰنُهُمۡ فَإِنَّهُمۡ غَيۡرُ مَلُومِينَ ٦ فَمَنِ ٱبۡتَغَىٰ وَرَآءَ ذَٰلِكَ فَأُوْلَٰٓئِكَ هُمُ ٱلۡعَادُونَ ٧ وَٱلَّذِينَ هُمۡ لِأَمَٰنَٰتِهِمۡ وَعَهۡدِهِمۡ رَٰعُونَ ٨ وَٱلَّذِينَ هُمۡ عَلَىٰ صَلَوَٰتِهِمۡ يُحَافِظُونَ ٩  أُوْلَٰٓئِكَ هُمُ ٱلۡوَٰرِثُونَ ١٠ ٱلَّذِينَ يَرِثُونَ ٱلۡفِرۡدَوۡسَ هُمۡ فِيهَا خَٰلِدُونَ ١١ </a:t>
            </a:r>
            <a:endParaRPr lang="en-US" sz="2800" dirty="0">
              <a:effectLst/>
              <a:latin typeface="Arabic Typesetting" panose="03020402040406030203" pitchFamily="66" charset="-78"/>
              <a:ea typeface="Calibri" panose="020F0502020204030204" pitchFamily="34" charset="0"/>
              <a:cs typeface="Arabic Typesetting" panose="03020402040406030203" pitchFamily="66" charset="-78"/>
            </a:endParaRPr>
          </a:p>
        </p:txBody>
      </p:sp>
    </p:spTree>
    <p:extLst>
      <p:ext uri="{BB962C8B-B14F-4D97-AF65-F5344CB8AC3E}">
        <p14:creationId xmlns:p14="http://schemas.microsoft.com/office/powerpoint/2010/main" val="744858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76200"/>
            <a:ext cx="8153400" cy="6553200"/>
          </a:xfrm>
        </p:spPr>
        <p:txBody>
          <a:bodyPr>
            <a:noAutofit/>
          </a:bodyPr>
          <a:lstStyle/>
          <a:p>
            <a:pPr>
              <a:buNone/>
            </a:pPr>
            <a:r>
              <a:rPr lang="en-US" sz="2000" b="1" dirty="0">
                <a:latin typeface="Times New Roman" pitchFamily="18" charset="0"/>
                <a:cs typeface="Times New Roman" pitchFamily="18" charset="0"/>
              </a:rPr>
              <a:t>V-01</a:t>
            </a:r>
          </a:p>
          <a:p>
            <a:r>
              <a:rPr lang="en-US" sz="2000" b="1" dirty="0"/>
              <a:t>Certainly will the believers have succeeded:</a:t>
            </a:r>
            <a:endParaRPr lang="en-US" sz="2000" b="1" dirty="0">
              <a:latin typeface="Times New Roman" pitchFamily="18" charset="0"/>
              <a:cs typeface="Times New Roman" pitchFamily="18" charset="0"/>
            </a:endParaRPr>
          </a:p>
          <a:p>
            <a:r>
              <a:rPr lang="en-US" sz="2000" dirty="0">
                <a:latin typeface="Times New Roman" pitchFamily="18" charset="0"/>
                <a:cs typeface="Times New Roman" pitchFamily="18" charset="0"/>
              </a:rPr>
              <a:t>"Believers", who have attained true success, are those who have accepted the Message of Muhammad (Allah's peace be upon him), and have acknowledged him as their guide and followed the way of life taught by him.</a:t>
            </a:r>
          </a:p>
          <a:p>
            <a:pPr>
              <a:buNone/>
            </a:pPr>
            <a:r>
              <a:rPr lang="en-US" sz="2000" b="1" u="sng" dirty="0">
                <a:latin typeface="Times New Roman" pitchFamily="18" charset="0"/>
                <a:cs typeface="Times New Roman" pitchFamily="18" charset="0"/>
              </a:rPr>
              <a:t>V-02</a:t>
            </a:r>
          </a:p>
          <a:p>
            <a:r>
              <a:rPr lang="en-US" sz="2000" b="1" dirty="0"/>
              <a:t>They who are during their prayer humbly submissive.</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The noble characteristics of the Believers pointed out in vv. 2-9 are the arguments to prove the above assertion. In other words, it has been stated that people with such and such traits and qualities only can attain true success in this world and in the Hereafter.</a:t>
            </a:r>
          </a:p>
          <a:p>
            <a:r>
              <a:rPr lang="en-US" sz="2000" dirty="0" err="1">
                <a:latin typeface="Times New Roman" pitchFamily="18" charset="0"/>
                <a:cs typeface="Times New Roman" pitchFamily="18" charset="0"/>
              </a:rPr>
              <a:t>Khashi`un</a:t>
            </a:r>
            <a:r>
              <a:rPr lang="en-US" sz="2000" dirty="0">
                <a:latin typeface="Times New Roman" pitchFamily="18" charset="0"/>
                <a:cs typeface="Times New Roman" pitchFamily="18" charset="0"/>
              </a:rPr>
              <a:t> in the Text is from </a:t>
            </a:r>
            <a:r>
              <a:rPr lang="en-US" sz="2000" dirty="0" err="1">
                <a:latin typeface="Times New Roman" pitchFamily="18" charset="0"/>
                <a:cs typeface="Times New Roman" pitchFamily="18" charset="0"/>
              </a:rPr>
              <a:t>khushu</a:t>
            </a:r>
            <a:r>
              <a:rPr lang="en-US" sz="2000" dirty="0">
                <a:latin typeface="Times New Roman" pitchFamily="18" charset="0"/>
                <a:cs typeface="Times New Roman" pitchFamily="18" charset="0"/>
              </a:rPr>
              <a:t> (to bow down, to express humility) which is a condition of the heart as well as of the body. </a:t>
            </a:r>
            <a:r>
              <a:rPr lang="en-US" sz="2000" dirty="0" err="1">
                <a:latin typeface="Times New Roman" pitchFamily="18" charset="0"/>
                <a:cs typeface="Times New Roman" pitchFamily="18" charset="0"/>
              </a:rPr>
              <a:t>Khushu</a:t>
            </a:r>
            <a:r>
              <a:rPr lang="en-US" sz="2000" dirty="0">
                <a:latin typeface="Times New Roman" pitchFamily="18" charset="0"/>
                <a:cs typeface="Times New Roman" pitchFamily="18" charset="0"/>
              </a:rPr>
              <a:t>' of the heart is to fear and stand in awe of a powerful person, and </a:t>
            </a:r>
            <a:r>
              <a:rPr lang="en-US" sz="2000" dirty="0" err="1">
                <a:latin typeface="Times New Roman" pitchFamily="18" charset="0"/>
                <a:cs typeface="Times New Roman" pitchFamily="18" charset="0"/>
              </a:rPr>
              <a:t>khushu</a:t>
            </a:r>
            <a:r>
              <a:rPr lang="en-US" sz="2000" dirty="0">
                <a:latin typeface="Times New Roman" pitchFamily="18" charset="0"/>
                <a:cs typeface="Times New Roman" pitchFamily="18" charset="0"/>
              </a:rPr>
              <a:t> ` of the body is to bow one's head and lower one's gaze and voice in his presence.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16620" y="469739"/>
            <a:ext cx="7378861" cy="5324535"/>
          </a:xfrm>
          <a:prstGeom prst="rect">
            <a:avLst/>
          </a:prstGeom>
        </p:spPr>
        <p:txBody>
          <a:bodyPr wrap="square">
            <a:spAutoFit/>
          </a:bodyPr>
          <a:lstStyle/>
          <a:p>
            <a:pPr>
              <a:buNone/>
            </a:pPr>
            <a:r>
              <a:rPr lang="en-US" sz="2000" dirty="0">
                <a:latin typeface="Times New Roman" pitchFamily="18" charset="0"/>
                <a:cs typeface="Times New Roman" pitchFamily="18" charset="0"/>
              </a:rPr>
              <a:t>In </a:t>
            </a:r>
            <a:r>
              <a:rPr lang="en-US" sz="2000" dirty="0" err="1">
                <a:latin typeface="Times New Roman" pitchFamily="18" charset="0"/>
                <a:cs typeface="Times New Roman" pitchFamily="18" charset="0"/>
              </a:rPr>
              <a:t>Salat</a:t>
            </a:r>
            <a:r>
              <a:rPr lang="en-US" sz="2000" dirty="0">
                <a:latin typeface="Times New Roman" pitchFamily="18" charset="0"/>
                <a:cs typeface="Times New Roman" pitchFamily="18" charset="0"/>
              </a:rPr>
              <a:t> one is required to show </a:t>
            </a:r>
            <a:r>
              <a:rPr lang="en-US" sz="2000" dirty="0" err="1">
                <a:latin typeface="Times New Roman" pitchFamily="18" charset="0"/>
                <a:cs typeface="Times New Roman" pitchFamily="18" charset="0"/>
              </a:rPr>
              <a:t>khushu</a:t>
            </a:r>
            <a:r>
              <a:rPr lang="en-US" sz="2000" dirty="0">
                <a:latin typeface="Times New Roman" pitchFamily="18" charset="0"/>
                <a:cs typeface="Times New Roman" pitchFamily="18" charset="0"/>
              </a:rPr>
              <a:t> ` both of the heart and of the body, and this is the essence of the Prayer. It has been reported that when the Holy Prophet once saw a person offering his Prayer as well as playing with his beard, he remarked: "Had he </a:t>
            </a:r>
            <a:r>
              <a:rPr lang="en-US" sz="2000" dirty="0" err="1">
                <a:latin typeface="Times New Roman" pitchFamily="18" charset="0"/>
                <a:cs typeface="Times New Roman" pitchFamily="18" charset="0"/>
              </a:rPr>
              <a:t>khushu</a:t>
            </a:r>
            <a:r>
              <a:rPr lang="en-US" sz="2000" dirty="0">
                <a:latin typeface="Times New Roman" pitchFamily="18" charset="0"/>
                <a:cs typeface="Times New Roman" pitchFamily="18" charset="0"/>
              </a:rPr>
              <a:t> ` in his heart, his body would have manifested it. "Along avoid thinking without one's utmost that the mind and heart are wholly turned towards Allah, and the mind is in full harmony and tune with the tongue, and as soon as one becomes conscious of irrelevant thoughts one should immediately turn the attention to the Prayer.</a:t>
            </a:r>
          </a:p>
          <a:p>
            <a:pPr>
              <a:buNone/>
            </a:pPr>
            <a:endParaRPr lang="en-US" sz="2000" dirty="0">
              <a:latin typeface="Times New Roman" pitchFamily="18" charset="0"/>
              <a:cs typeface="Times New Roman" pitchFamily="18" charset="0"/>
            </a:endParaRPr>
          </a:p>
          <a:p>
            <a:r>
              <a:rPr lang="en-US" sz="2000" b="1" dirty="0">
                <a:latin typeface="Times New Roman" pitchFamily="18" charset="0"/>
                <a:cs typeface="Times New Roman" pitchFamily="18" charset="0"/>
              </a:rPr>
              <a:t>V-3.</a:t>
            </a:r>
            <a:r>
              <a:rPr lang="en-US" sz="2000" b="1" dirty="0"/>
              <a:t> </a:t>
            </a:r>
            <a:r>
              <a:rPr lang="en-US" sz="2000" b="1" dirty="0">
                <a:latin typeface="Times New Roman" pitchFamily="18" charset="0"/>
                <a:cs typeface="Times New Roman" pitchFamily="18" charset="0"/>
              </a:rPr>
              <a:t>And they who turn away from ill speech.</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Literally, </a:t>
            </a:r>
            <a:r>
              <a:rPr lang="en-US" sz="2000" dirty="0" err="1">
                <a:latin typeface="Times New Roman" pitchFamily="18" charset="0"/>
                <a:cs typeface="Times New Roman" pitchFamily="18" charset="0"/>
              </a:rPr>
              <a:t>laghv</a:t>
            </a:r>
            <a:r>
              <a:rPr lang="en-US" sz="2000" dirty="0">
                <a:latin typeface="Times New Roman" pitchFamily="18" charset="0"/>
                <a:cs typeface="Times New Roman" pitchFamily="18" charset="0"/>
              </a:rPr>
              <a:t> is anything nonsensical, meaningless and vain, which is in no way conducive to achieving one's goal and purpose in life. The Believers pay no heed to such useless things and they show no inclination or interest for them. If by chance they see such things being indulged in, they keep away and avoid them scrupulously, or treat them with utmost indifference. </a:t>
            </a:r>
          </a:p>
        </p:txBody>
      </p:sp>
    </p:spTree>
    <p:extLst>
      <p:ext uri="{BB962C8B-B14F-4D97-AF65-F5344CB8AC3E}">
        <p14:creationId xmlns:p14="http://schemas.microsoft.com/office/powerpoint/2010/main" val="3099282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228600"/>
            <a:ext cx="7498080" cy="6019800"/>
          </a:xfrm>
        </p:spPr>
        <p:txBody>
          <a:bodyPr>
            <a:noAutofit/>
          </a:bodyPr>
          <a:lstStyle/>
          <a:p>
            <a:pPr>
              <a:buNone/>
            </a:pPr>
            <a:r>
              <a:rPr lang="en-US" sz="2400" b="1" dirty="0">
                <a:latin typeface="Times New Roman" pitchFamily="18" charset="0"/>
                <a:cs typeface="Times New Roman" pitchFamily="18" charset="0"/>
              </a:rPr>
              <a:t>V-04</a:t>
            </a:r>
          </a:p>
          <a:p>
            <a:r>
              <a:rPr lang="en-US" sz="2000" b="1" dirty="0"/>
              <a:t>And they who are observant of </a:t>
            </a:r>
            <a:r>
              <a:rPr lang="en-US" sz="2000" b="1" dirty="0" err="1"/>
              <a:t>zakah</a:t>
            </a:r>
            <a:r>
              <a:rPr lang="en-US" sz="2000" b="1" dirty="0"/>
              <a:t>.</a:t>
            </a:r>
            <a:endParaRPr lang="en-US" sz="2000" b="1" dirty="0">
              <a:latin typeface="Times New Roman" pitchFamily="18" charset="0"/>
              <a:cs typeface="Times New Roman" pitchFamily="18" charset="0"/>
            </a:endParaRPr>
          </a:p>
          <a:p>
            <a:r>
              <a:rPr lang="en-US" sz="2000" b="1" dirty="0">
                <a:latin typeface="Times New Roman" pitchFamily="18" charset="0"/>
                <a:cs typeface="Times New Roman" pitchFamily="18" charset="0"/>
              </a:rPr>
              <a:t>who </a:t>
            </a:r>
            <a:r>
              <a:rPr lang="en-US" sz="2400" dirty="0">
                <a:latin typeface="Times New Roman" pitchFamily="18" charset="0"/>
                <a:cs typeface="Times New Roman" pitchFamily="18" charset="0"/>
              </a:rPr>
              <a:t>The word Zakat literally means purification and development-to help something grow tip smoothly and develop without obstruction. As an Islamic term, it implies both the portion of wealth taken out for the purpose of purifying the rest of wealth and the act of purification itself. The words of the original Text mean that the Believer constantly practices purification. </a:t>
            </a:r>
          </a:p>
          <a:p>
            <a:pPr>
              <a:buNone/>
            </a:pPr>
            <a:r>
              <a:rPr lang="en-US" sz="2400" b="1" dirty="0">
                <a:latin typeface="Times New Roman" pitchFamily="18" charset="0"/>
                <a:cs typeface="Times New Roman" pitchFamily="18" charset="0"/>
              </a:rPr>
              <a:t>V-05-07</a:t>
            </a:r>
          </a:p>
          <a:p>
            <a:r>
              <a:rPr lang="en-US" sz="2000" b="1" dirty="0">
                <a:latin typeface="Times New Roman" pitchFamily="18" charset="0"/>
                <a:cs typeface="Times New Roman" pitchFamily="18" charset="0"/>
              </a:rPr>
              <a:t>And they guard their private parts</a:t>
            </a:r>
            <a:r>
              <a:rPr lang="en-US" sz="2400" b="1" dirty="0">
                <a:latin typeface="Times New Roman" pitchFamily="18" charset="0"/>
                <a:cs typeface="Times New Roman" pitchFamily="18" charset="0"/>
              </a:rPr>
              <a:t>.</a:t>
            </a:r>
            <a:r>
              <a:rPr lang="en-US" sz="2400" b="1" dirty="0"/>
              <a:t> </a:t>
            </a:r>
            <a:r>
              <a:rPr lang="en-US" sz="2000" b="1" dirty="0">
                <a:latin typeface="Times New Roman" pitchFamily="18" charset="0"/>
                <a:cs typeface="Times New Roman" pitchFamily="18" charset="0"/>
              </a:rPr>
              <a:t>Except from their wives or those their right hands possess, for indeed, they will not be blamed -But whoever seeks beyond that, then those are the transgressors -</a:t>
            </a:r>
          </a:p>
          <a:p>
            <a:r>
              <a:rPr lang="en-US" sz="2400" dirty="0">
                <a:latin typeface="Times New Roman" pitchFamily="18" charset="0"/>
                <a:cs typeface="Times New Roman" pitchFamily="18" charset="0"/>
              </a:rPr>
              <a:t>They are modest in every sense of the word. They are free from sex abuse and sex perversion. </a:t>
            </a:r>
          </a:p>
          <a:p>
            <a:pPr>
              <a:buNone/>
            </a:pPr>
            <a:r>
              <a:rPr lang="en-US" sz="2400" dirty="0">
                <a:latin typeface="Times New Roman" pitchFamily="18" charset="0"/>
                <a:cs typeface="Times New Roman" pitchFamily="18" charset="0"/>
              </a:rPr>
              <a:t>.</a:t>
            </a:r>
          </a:p>
          <a:p>
            <a:endParaRPr lang="en-US" sz="24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457200"/>
            <a:ext cx="7498080" cy="5791200"/>
          </a:xfrm>
        </p:spPr>
        <p:txBody>
          <a:bodyPr>
            <a:normAutofit/>
          </a:bodyPr>
          <a:lstStyle/>
          <a:p>
            <a:pPr>
              <a:buNone/>
            </a:pPr>
            <a:r>
              <a:rPr lang="en-US" dirty="0">
                <a:latin typeface="Times New Roman" pitchFamily="18" charset="0"/>
                <a:cs typeface="Times New Roman" pitchFamily="18" charset="0"/>
              </a:rPr>
              <a:t>  </a:t>
            </a:r>
            <a:r>
              <a:rPr lang="en-US" sz="2400" dirty="0">
                <a:latin typeface="Times New Roman" pitchFamily="18" charset="0"/>
                <a:cs typeface="Times New Roman" pitchFamily="18" charset="0"/>
              </a:rPr>
              <a:t> They are so modest that they even conceal    those parts of their bodies which the Law forbids to expose before others.</a:t>
            </a:r>
            <a:endParaRPr lang="en-US" sz="2400" b="1" dirty="0">
              <a:latin typeface="Times New Roman" pitchFamily="18" charset="0"/>
              <a:cs typeface="Times New Roman" pitchFamily="18" charset="0"/>
            </a:endParaRPr>
          </a:p>
          <a:p>
            <a:r>
              <a:rPr lang="en-US" sz="2400" dirty="0">
                <a:latin typeface="Times New Roman" pitchFamily="18" charset="0"/>
                <a:cs typeface="Times New Roman" pitchFamily="18" charset="0"/>
              </a:rPr>
              <a:t> there is nothing wrong in satisfying the sex desire in lawful ways. </a:t>
            </a:r>
          </a:p>
          <a:p>
            <a:pPr>
              <a:buNone/>
            </a:pPr>
            <a:r>
              <a:rPr lang="en-US" sz="2400" b="1" dirty="0">
                <a:latin typeface="Times New Roman" pitchFamily="18" charset="0"/>
                <a:cs typeface="Times New Roman" pitchFamily="18" charset="0"/>
              </a:rPr>
              <a:t>V-08</a:t>
            </a:r>
          </a:p>
          <a:p>
            <a:r>
              <a:rPr lang="en-US" sz="2400" b="1" dirty="0">
                <a:latin typeface="Times New Roman" pitchFamily="18" charset="0"/>
                <a:cs typeface="Times New Roman" pitchFamily="18" charset="0"/>
              </a:rPr>
              <a:t>And they who are to their trusts and their promises attentive.</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The Believers fulfill the terms of the trusts which are placed in their charge. In this connection it should be noted that the Arabic word </a:t>
            </a:r>
            <a:r>
              <a:rPr lang="en-US" sz="2400" dirty="0" err="1">
                <a:latin typeface="Times New Roman" pitchFamily="18" charset="0"/>
                <a:cs typeface="Times New Roman" pitchFamily="18" charset="0"/>
              </a:rPr>
              <a:t>amanat</a:t>
            </a:r>
            <a:r>
              <a:rPr lang="en-US" sz="2400" dirty="0">
                <a:latin typeface="Times New Roman" pitchFamily="18" charset="0"/>
                <a:cs typeface="Times New Roman" pitchFamily="18" charset="0"/>
              </a:rPr>
              <a:t> is very comprehensive and includes all those trusts which are placed in their charge by Allah or society or individuals</a:t>
            </a:r>
            <a:endParaRPr lang="en-US" sz="2400" dirty="0"/>
          </a:p>
        </p:txBody>
      </p:sp>
    </p:spTree>
    <p:extLst>
      <p:ext uri="{BB962C8B-B14F-4D97-AF65-F5344CB8AC3E}">
        <p14:creationId xmlns:p14="http://schemas.microsoft.com/office/powerpoint/2010/main" val="3106700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381000"/>
            <a:ext cx="8247888" cy="5867400"/>
          </a:xfrm>
        </p:spPr>
        <p:txBody>
          <a:bodyPr>
            <a:noAutofit/>
          </a:bodyPr>
          <a:lstStyle/>
          <a:p>
            <a:pPr>
              <a:buNone/>
            </a:pPr>
            <a:r>
              <a:rPr lang="en-US" sz="2700" b="1" dirty="0">
                <a:latin typeface="Times New Roman" pitchFamily="18" charset="0"/>
                <a:cs typeface="Times New Roman" pitchFamily="18" charset="0"/>
              </a:rPr>
              <a:t>V-09</a:t>
            </a:r>
          </a:p>
          <a:p>
            <a:r>
              <a:rPr lang="en-US" sz="2400" b="1" dirty="0">
                <a:latin typeface="Times New Roman" pitchFamily="18" charset="0"/>
                <a:cs typeface="Times New Roman" pitchFamily="18" charset="0"/>
              </a:rPr>
              <a:t>And they who carefully maintain their prayers.</a:t>
            </a:r>
            <a:endParaRPr lang="en-US" sz="2700" dirty="0">
              <a:latin typeface="Times New Roman" pitchFamily="18" charset="0"/>
              <a:cs typeface="Times New Roman" pitchFamily="18" charset="0"/>
            </a:endParaRPr>
          </a:p>
          <a:p>
            <a:r>
              <a:rPr lang="en-US" sz="2700" dirty="0" err="1">
                <a:latin typeface="Times New Roman" pitchFamily="18" charset="0"/>
                <a:cs typeface="Times New Roman" pitchFamily="18" charset="0"/>
              </a:rPr>
              <a:t>Salawat</a:t>
            </a:r>
            <a:r>
              <a:rPr lang="en-US" sz="2700" dirty="0">
                <a:latin typeface="Times New Roman" pitchFamily="18" charset="0"/>
                <a:cs typeface="Times New Roman" pitchFamily="18" charset="0"/>
              </a:rPr>
              <a:t> is plural of </a:t>
            </a:r>
            <a:r>
              <a:rPr lang="en-US" sz="2700" dirty="0" err="1">
                <a:latin typeface="Times New Roman" pitchFamily="18" charset="0"/>
                <a:cs typeface="Times New Roman" pitchFamily="18" charset="0"/>
              </a:rPr>
              <a:t>Salat</a:t>
            </a:r>
            <a:r>
              <a:rPr lang="en-US" sz="2700" dirty="0">
                <a:latin typeface="Times New Roman" pitchFamily="18" charset="0"/>
                <a:cs typeface="Times New Roman" pitchFamily="18" charset="0"/>
              </a:rPr>
              <a:t>. In verse 2 the act of </a:t>
            </a:r>
            <a:r>
              <a:rPr lang="en-US" sz="2700" dirty="0" err="1">
                <a:latin typeface="Times New Roman" pitchFamily="18" charset="0"/>
                <a:cs typeface="Times New Roman" pitchFamily="18" charset="0"/>
              </a:rPr>
              <a:t>Salat</a:t>
            </a:r>
            <a:r>
              <a:rPr lang="en-US" sz="2700" dirty="0">
                <a:latin typeface="Times New Roman" pitchFamily="18" charset="0"/>
                <a:cs typeface="Times New Roman" pitchFamily="18" charset="0"/>
              </a:rPr>
              <a:t> itself was implied, but here the plural number implies the individual Prayers offered in their own times. "They strictly guard their Prayers": they strictly adhere to the prescribed times of the Prayers</a:t>
            </a:r>
          </a:p>
          <a:p>
            <a:pPr>
              <a:buNone/>
            </a:pPr>
            <a:r>
              <a:rPr lang="en-US" sz="2700" b="1" dirty="0">
                <a:latin typeface="Times New Roman" pitchFamily="18" charset="0"/>
                <a:cs typeface="Times New Roman" pitchFamily="18" charset="0"/>
              </a:rPr>
              <a:t>V-10-11</a:t>
            </a:r>
          </a:p>
          <a:p>
            <a:r>
              <a:rPr lang="en-US" sz="2400" b="1" dirty="0">
                <a:latin typeface="Times New Roman" pitchFamily="18" charset="0"/>
                <a:cs typeface="Times New Roman" pitchFamily="18" charset="0"/>
              </a:rPr>
              <a:t>Those are the inheritors. Who will inherit al-</a:t>
            </a:r>
            <a:r>
              <a:rPr lang="en-US" sz="2400" b="1" dirty="0" err="1">
                <a:latin typeface="Times New Roman" pitchFamily="18" charset="0"/>
                <a:cs typeface="Times New Roman" pitchFamily="18" charset="0"/>
              </a:rPr>
              <a:t>Firdaus</a:t>
            </a:r>
            <a:r>
              <a:rPr lang="en-US" sz="2400" b="1" dirty="0">
                <a:latin typeface="Times New Roman" pitchFamily="18" charset="0"/>
                <a:cs typeface="Times New Roman" pitchFamily="18" charset="0"/>
              </a:rPr>
              <a:t>. They will abide therein eternally.</a:t>
            </a:r>
            <a:endParaRPr lang="en-US" sz="2700" dirty="0">
              <a:latin typeface="Times New Roman" pitchFamily="18" charset="0"/>
              <a:cs typeface="Times New Roman" pitchFamily="18" charset="0"/>
            </a:endParaRPr>
          </a:p>
          <a:p>
            <a:r>
              <a:rPr lang="en-US" sz="2700" dirty="0" err="1">
                <a:latin typeface="Times New Roman" pitchFamily="18" charset="0"/>
                <a:cs typeface="Times New Roman" pitchFamily="18" charset="0"/>
              </a:rPr>
              <a:t>Firdaus</a:t>
            </a:r>
            <a:r>
              <a:rPr lang="en-US" sz="2700" dirty="0">
                <a:latin typeface="Times New Roman" pitchFamily="18" charset="0"/>
                <a:cs typeface="Times New Roman" pitchFamily="18" charset="0"/>
              </a:rPr>
              <a:t> (Paradise) is a common word found in almost all human languages in very nearly similar forms. </a:t>
            </a:r>
          </a:p>
          <a:p>
            <a:endParaRPr lang="en-US" sz="27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FFC72-F0BE-4B92-8E32-EB49E07D17A7}"/>
              </a:ext>
            </a:extLst>
          </p:cNvPr>
          <p:cNvSpPr>
            <a:spLocks noGrp="1"/>
          </p:cNvSpPr>
          <p:nvPr>
            <p:ph type="title"/>
          </p:nvPr>
        </p:nvSpPr>
        <p:spPr/>
        <p:txBody>
          <a:bodyPr/>
          <a:lstStyle/>
          <a:p>
            <a:r>
              <a:rPr lang="en-US" dirty="0"/>
              <a:t>SIFAT OF MOMINEEN</a:t>
            </a:r>
          </a:p>
        </p:txBody>
      </p:sp>
      <p:sp>
        <p:nvSpPr>
          <p:cNvPr id="3" name="Content Placeholder 2">
            <a:extLst>
              <a:ext uri="{FF2B5EF4-FFF2-40B4-BE49-F238E27FC236}">
                <a16:creationId xmlns:a16="http://schemas.microsoft.com/office/drawing/2014/main" id="{99660EEE-83DF-42DA-A8C5-0E7835580B6A}"/>
              </a:ext>
            </a:extLst>
          </p:cNvPr>
          <p:cNvSpPr>
            <a:spLocks noGrp="1"/>
          </p:cNvSpPr>
          <p:nvPr>
            <p:ph idx="1"/>
          </p:nvPr>
        </p:nvSpPr>
        <p:spPr>
          <a:xfrm>
            <a:off x="1435608" y="1447800"/>
            <a:ext cx="7498080" cy="4114800"/>
          </a:xfrm>
        </p:spPr>
        <p:txBody>
          <a:bodyPr>
            <a:normAutofit lnSpcReduction="10000"/>
          </a:bodyPr>
          <a:lstStyle/>
          <a:p>
            <a:r>
              <a:rPr lang="en-US" dirty="0" err="1"/>
              <a:t>Eeman</a:t>
            </a:r>
            <a:endParaRPr lang="en-US" dirty="0"/>
          </a:p>
          <a:p>
            <a:r>
              <a:rPr lang="en-US" dirty="0" err="1"/>
              <a:t>Khushu</a:t>
            </a:r>
            <a:r>
              <a:rPr lang="en-US" dirty="0"/>
              <a:t> In Salah</a:t>
            </a:r>
          </a:p>
          <a:p>
            <a:r>
              <a:rPr lang="en-US" dirty="0"/>
              <a:t>Leave The Meaning Less/Nonsense</a:t>
            </a:r>
          </a:p>
          <a:p>
            <a:r>
              <a:rPr lang="en-US" dirty="0"/>
              <a:t>Zakat</a:t>
            </a:r>
          </a:p>
          <a:p>
            <a:r>
              <a:rPr lang="en-US" dirty="0"/>
              <a:t>Haya(guard The Private Parts)</a:t>
            </a:r>
          </a:p>
          <a:p>
            <a:r>
              <a:rPr lang="en-US" dirty="0">
                <a:cs typeface="Times New Roman" pitchFamily="18" charset="0"/>
              </a:rPr>
              <a:t>Attentive To Their Trusts And Their Promises</a:t>
            </a:r>
          </a:p>
          <a:p>
            <a:r>
              <a:rPr lang="en-US" dirty="0">
                <a:cs typeface="Times New Roman" pitchFamily="18" charset="0"/>
              </a:rPr>
              <a:t>Maintain Their Prayers</a:t>
            </a:r>
          </a:p>
          <a:p>
            <a:endParaRPr lang="en-US" dirty="0"/>
          </a:p>
        </p:txBody>
      </p:sp>
      <p:sp>
        <p:nvSpPr>
          <p:cNvPr id="4" name="Explosion: 8 Points 3">
            <a:extLst>
              <a:ext uri="{FF2B5EF4-FFF2-40B4-BE49-F238E27FC236}">
                <a16:creationId xmlns:a16="http://schemas.microsoft.com/office/drawing/2014/main" id="{53BBA83F-FC26-4FB6-8F34-0D0D7425AEA9}"/>
              </a:ext>
            </a:extLst>
          </p:cNvPr>
          <p:cNvSpPr/>
          <p:nvPr/>
        </p:nvSpPr>
        <p:spPr>
          <a:xfrm>
            <a:off x="5867400" y="4343400"/>
            <a:ext cx="2895600" cy="24384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C952B89-B15A-4B89-AA0F-574A4DF2D615}"/>
              </a:ext>
            </a:extLst>
          </p:cNvPr>
          <p:cNvSpPr txBox="1"/>
          <p:nvPr/>
        </p:nvSpPr>
        <p:spPr>
          <a:xfrm>
            <a:off x="6477000" y="5181600"/>
            <a:ext cx="1981200" cy="584775"/>
          </a:xfrm>
          <a:prstGeom prst="rect">
            <a:avLst/>
          </a:prstGeom>
          <a:noFill/>
        </p:spPr>
        <p:txBody>
          <a:bodyPr wrap="square" rtlCol="0">
            <a:spAutoFit/>
          </a:bodyPr>
          <a:lstStyle/>
          <a:p>
            <a:r>
              <a:rPr lang="en-US" sz="3200" dirty="0">
                <a:solidFill>
                  <a:srgbClr val="FF0000"/>
                </a:solidFill>
              </a:rPr>
              <a:t>FIRDOUS</a:t>
            </a:r>
          </a:p>
        </p:txBody>
      </p:sp>
    </p:spTree>
    <p:extLst>
      <p:ext uri="{BB962C8B-B14F-4D97-AF65-F5344CB8AC3E}">
        <p14:creationId xmlns:p14="http://schemas.microsoft.com/office/powerpoint/2010/main" val="2517812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1616</TotalTime>
  <Words>1330</Words>
  <Application>Microsoft Office PowerPoint</Application>
  <PresentationFormat>On-screen Show (4:3)</PresentationFormat>
  <Paragraphs>104</Paragraphs>
  <Slides>17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Arabic Typesetting</vt:lpstr>
      <vt:lpstr>Arial</vt:lpstr>
      <vt:lpstr>Calibri</vt:lpstr>
      <vt:lpstr>Gill Sans MT</vt:lpstr>
      <vt:lpstr>KFGQPC Uthmanic Script HAFS</vt:lpstr>
      <vt:lpstr>Times New Roman</vt:lpstr>
      <vt:lpstr>Verdana</vt:lpstr>
      <vt:lpstr>Wingdings 2</vt:lpstr>
      <vt:lpstr>Solstice</vt:lpstr>
      <vt:lpstr>PowerPoint Presentation</vt:lpstr>
      <vt:lpstr>Surah Al-Muminoon</vt:lpstr>
      <vt:lpstr>PowerPoint Presentation</vt:lpstr>
      <vt:lpstr>PowerPoint Presentation</vt:lpstr>
      <vt:lpstr>PowerPoint Presentation</vt:lpstr>
      <vt:lpstr>PowerPoint Presentation</vt:lpstr>
      <vt:lpstr>PowerPoint Presentation</vt:lpstr>
      <vt:lpstr>PowerPoint Presentation</vt:lpstr>
      <vt:lpstr>SIFAT OF MOMINEEN</vt:lpstr>
      <vt:lpstr>(Surah Al-Furqan 63-77)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ahsanulhaq</dc:creator>
  <cp:lastModifiedBy>Mohammad Omer Rafique</cp:lastModifiedBy>
  <cp:revision>88</cp:revision>
  <dcterms:created xsi:type="dcterms:W3CDTF">2017-07-13T09:10:32Z</dcterms:created>
  <dcterms:modified xsi:type="dcterms:W3CDTF">2018-03-08T04:25:48Z</dcterms:modified>
</cp:coreProperties>
</file>