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8" r:id="rId2"/>
    <p:sldId id="263" r:id="rId3"/>
    <p:sldId id="267" r:id="rId4"/>
    <p:sldId id="269" r:id="rId5"/>
    <p:sldId id="259" r:id="rId6"/>
    <p:sldId id="266" r:id="rId7"/>
    <p:sldId id="270" r:id="rId8"/>
    <p:sldId id="264" r:id="rId9"/>
    <p:sldId id="272" r:id="rId10"/>
    <p:sldId id="265" r:id="rId11"/>
    <p:sldId id="271" r:id="rId12"/>
    <p:sldId id="273" r:id="rId13"/>
    <p:sldId id="268" r:id="rId14"/>
    <p:sldId id="26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2</a:t>
            </a:fld>
            <a:endParaRPr lang="en-US"/>
          </a:p>
        </p:txBody>
      </p:sp>
    </p:spTree>
    <p:extLst>
      <p:ext uri="{BB962C8B-B14F-4D97-AF65-F5344CB8AC3E}">
        <p14:creationId xmlns:p14="http://schemas.microsoft.com/office/powerpoint/2010/main" val="1992069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689EAFF-7CE2-4C2D-9C07-2F12725026B5}"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958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236796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032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551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253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653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CAD5DF-9EB4-4D99-8808-8056B2D548C5}" type="datetimeFigureOut">
              <a:rPr lang="en-US" smtClean="0"/>
              <a:pPr/>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309554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CAD5DF-9EB4-4D99-8808-8056B2D548C5}" type="datetimeFigureOut">
              <a:rPr lang="en-US" smtClean="0"/>
              <a:pPr/>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15493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AD5DF-9EB4-4D99-8808-8056B2D548C5}" type="datetimeFigureOut">
              <a:rPr lang="en-US" smtClean="0"/>
              <a:pPr/>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138727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276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503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CAD5DF-9EB4-4D99-8808-8056B2D548C5}" type="datetimeFigureOut">
              <a:rPr lang="en-US" smtClean="0"/>
              <a:pPr/>
              <a:t>2/26/2018</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689EAFF-7CE2-4C2D-9C07-2F12725026B5}" type="slidenum">
              <a:rPr lang="en-US" smtClean="0"/>
              <a:pPr/>
              <a:t>‹#›</a:t>
            </a:fld>
            <a:endParaRPr lang="en-US"/>
          </a:p>
        </p:txBody>
      </p:sp>
    </p:spTree>
    <p:extLst>
      <p:ext uri="{BB962C8B-B14F-4D97-AF65-F5344CB8AC3E}">
        <p14:creationId xmlns:p14="http://schemas.microsoft.com/office/powerpoint/2010/main" val="26420690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r>
              <a:rPr lang="en-US" sz="4300" b="1" dirty="0">
                <a:latin typeface="Times New Roman" pitchFamily="18" charset="0"/>
                <a:cs typeface="Times New Roman" pitchFamily="18" charset="0"/>
              </a:rPr>
              <a:t>05.</a:t>
            </a:r>
            <a:r>
              <a:rPr lang="en-US" sz="3600" b="1" dirty="0">
                <a:latin typeface="Times New Roman" pitchFamily="18" charset="0"/>
                <a:cs typeface="Times New Roman" pitchFamily="18" charset="0"/>
              </a:rPr>
              <a:t>Study of Selected Text of Holy Quran</a:t>
            </a:r>
          </a:p>
          <a:p>
            <a:pPr marL="0" indent="0">
              <a:buNone/>
            </a:pPr>
            <a:endParaRPr lang="en-US" sz="3000" b="1" dirty="0">
              <a:latin typeface="Times New Roman" pitchFamily="18" charset="0"/>
              <a:cs typeface="Times New Roman" pitchFamily="18" charset="0"/>
            </a:endParaRPr>
          </a:p>
          <a:p>
            <a:pPr marL="0" indent="0">
              <a:buNone/>
            </a:pPr>
            <a:endParaRPr lang="en-US" sz="3600" b="1" dirty="0">
              <a:latin typeface="Times New Roman" pitchFamily="18" charset="0"/>
              <a:cs typeface="Times New Roman" pitchFamily="18" charset="0"/>
            </a:endParaRPr>
          </a:p>
          <a:p>
            <a:pPr marL="0" indent="0" algn="ctr">
              <a:buNone/>
            </a:pPr>
            <a:r>
              <a:rPr lang="en-US" sz="3600" b="1" dirty="0">
                <a:latin typeface="Times New Roman" pitchFamily="18" charset="0"/>
                <a:cs typeface="Times New Roman" pitchFamily="18" charset="0"/>
              </a:rPr>
              <a:t>(</a:t>
            </a:r>
            <a:r>
              <a:rPr lang="en-US" sz="3600" b="1" dirty="0" err="1">
                <a:latin typeface="Times New Roman" pitchFamily="18" charset="0"/>
                <a:cs typeface="Times New Roman" pitchFamily="18" charset="0"/>
              </a:rPr>
              <a:t>Surah</a:t>
            </a:r>
            <a:r>
              <a:rPr lang="en-US" sz="3600" b="1" dirty="0">
                <a:latin typeface="Times New Roman" pitchFamily="18" charset="0"/>
                <a:cs typeface="Times New Roman" pitchFamily="18" charset="0"/>
              </a:rPr>
              <a:t> Al-</a:t>
            </a:r>
            <a:r>
              <a:rPr lang="en-US" sz="3600" b="1" dirty="0" err="1">
                <a:latin typeface="Times New Roman" pitchFamily="18" charset="0"/>
                <a:cs typeface="Times New Roman" pitchFamily="18" charset="0"/>
              </a:rPr>
              <a:t>Anaam</a:t>
            </a:r>
            <a:r>
              <a:rPr lang="en-US" sz="3600" b="1" dirty="0">
                <a:latin typeface="Times New Roman" pitchFamily="18" charset="0"/>
                <a:cs typeface="Times New Roman" pitchFamily="18" charset="0"/>
              </a:rPr>
              <a:t>  </a:t>
            </a:r>
            <a:r>
              <a:rPr lang="en-US" b="1" dirty="0">
                <a:latin typeface="Times New Roman" pitchFamily="18" charset="0"/>
                <a:cs typeface="Times New Roman" pitchFamily="18" charset="0"/>
              </a:rPr>
              <a:t>152-154</a:t>
            </a:r>
            <a:r>
              <a:rPr lang="en-US" sz="3600" b="1" dirty="0">
                <a:latin typeface="Times New Roman" pitchFamily="18" charset="0"/>
                <a:cs typeface="Times New Roman" pitchFamily="18" charset="0"/>
              </a:rPr>
              <a:t>)</a:t>
            </a:r>
          </a:p>
          <a:p>
            <a:pPr marL="82296" indent="0" algn="ctr">
              <a:buNone/>
            </a:pPr>
            <a:r>
              <a:rPr lang="en-US" sz="3600" b="1" dirty="0">
                <a:latin typeface="Times New Roman" pitchFamily="18" charset="0"/>
                <a:cs typeface="Times New Roman" pitchFamily="18" charset="0"/>
              </a:rPr>
              <a:t>(Surah Al-</a:t>
            </a:r>
            <a:r>
              <a:rPr lang="en-US" sz="3600" b="1" dirty="0" err="1">
                <a:latin typeface="Times New Roman" pitchFamily="18" charset="0"/>
                <a:cs typeface="Times New Roman" pitchFamily="18" charset="0"/>
              </a:rPr>
              <a:t>Ahzab</a:t>
            </a:r>
            <a:r>
              <a:rPr lang="en-US" sz="3600" b="1" dirty="0">
                <a:latin typeface="Times New Roman" pitchFamily="18" charset="0"/>
                <a:cs typeface="Times New Roman" pitchFamily="18" charset="0"/>
              </a:rPr>
              <a:t> 6,21,40,56,57,58)</a:t>
            </a:r>
          </a:p>
          <a:p>
            <a:pPr marL="82296" indent="0">
              <a:buNone/>
            </a:pPr>
            <a:endParaRPr lang="en-US" b="1" dirty="0">
              <a:latin typeface="Times New Roman" pitchFamily="18" charset="0"/>
              <a:cs typeface="Times New Roman" pitchFamily="18" charset="0"/>
            </a:endParaRPr>
          </a:p>
          <a:p>
            <a:pPr marL="82296" indent="0" algn="ctr">
              <a:buNone/>
            </a:pPr>
            <a:r>
              <a:rPr lang="en-US" b="1" dirty="0">
                <a:latin typeface="Times New Roman" pitchFamily="18" charset="0"/>
                <a:cs typeface="Times New Roman" pitchFamily="18" charset="0"/>
              </a:rPr>
              <a:t>Course Instructor </a:t>
            </a:r>
          </a:p>
          <a:p>
            <a:pPr marL="82296" indent="0" algn="ctr">
              <a:buNone/>
            </a:pPr>
            <a:r>
              <a:rPr lang="en-US" b="1" dirty="0">
                <a:latin typeface="Times New Roman" pitchFamily="18" charset="0"/>
                <a:cs typeface="Times New Roman" pitchFamily="18" charset="0"/>
              </a:rPr>
              <a:t>Islamic Studies:</a:t>
            </a:r>
          </a:p>
          <a:p>
            <a:pPr marL="82296" indent="0" algn="ctr">
              <a:buNone/>
            </a:pPr>
            <a:r>
              <a:rPr lang="en-US" b="1" dirty="0">
                <a:latin typeface="Times New Roman" pitchFamily="18" charset="0"/>
                <a:cs typeface="Times New Roman" pitchFamily="18" charset="0"/>
              </a:rPr>
              <a:t>Mufti Omer Rafiq </a:t>
            </a:r>
          </a:p>
        </p:txBody>
      </p:sp>
      <p:pic>
        <p:nvPicPr>
          <p:cNvPr id="5" name="Picture 4" descr="http://www.bahria.edu.pk/wp-content/uploads/logo1.png"/>
          <p:cNvPicPr/>
          <p:nvPr/>
        </p:nvPicPr>
        <p:blipFill>
          <a:blip r:embed="rId3"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dirty="0">
                <a:latin typeface="Times New Roman" pitchFamily="18" charset="0"/>
                <a:cs typeface="Times New Roman" pitchFamily="18" charset="0"/>
              </a:rPr>
              <a:t>V- 56</a:t>
            </a:r>
          </a:p>
          <a:p>
            <a:pPr algn="just"/>
            <a:r>
              <a:rPr lang="en-US" dirty="0">
                <a:latin typeface="Times New Roman" pitchFamily="18" charset="0"/>
                <a:cs typeface="Times New Roman" pitchFamily="18" charset="0"/>
              </a:rPr>
              <a:t>	Indeed Allah and His angels send blessings on the Prophet. O you who have believed, you also should ask and send blessings and peace on him.</a:t>
            </a:r>
          </a:p>
          <a:p>
            <a:pPr>
              <a:buNone/>
            </a:pPr>
            <a:r>
              <a:rPr lang="en-US" dirty="0">
                <a:latin typeface="Times New Roman" pitchFamily="18" charset="0"/>
                <a:cs typeface="Times New Roman" pitchFamily="18" charset="0"/>
              </a:rPr>
              <a:t>V- 57</a:t>
            </a:r>
          </a:p>
          <a:p>
            <a:pPr algn="just"/>
            <a:r>
              <a:rPr lang="en-US" dirty="0">
                <a:latin typeface="Times New Roman" pitchFamily="18" charset="0"/>
                <a:cs typeface="Times New Roman" pitchFamily="18" charset="0"/>
              </a:rPr>
              <a:t>	Allah has cursed in this world and in the Hereafter those who cause trouble to Allah and His Messenger, and has prepared for them a disgraceful punishment.</a:t>
            </a:r>
          </a:p>
          <a:p>
            <a:pPr>
              <a:buNone/>
            </a:pPr>
            <a:r>
              <a:rPr lang="en-US" dirty="0">
                <a:latin typeface="Times New Roman" pitchFamily="18" charset="0"/>
                <a:cs typeface="Times New Roman" pitchFamily="18" charset="0"/>
              </a:rPr>
              <a:t>V- 58</a:t>
            </a:r>
          </a:p>
          <a:p>
            <a:pPr algn="just"/>
            <a:r>
              <a:rPr lang="en-US" dirty="0">
                <a:latin typeface="Times New Roman" pitchFamily="18" charset="0"/>
                <a:cs typeface="Times New Roman" pitchFamily="18" charset="0"/>
              </a:rPr>
              <a:t>	And those who cause trouble to the believing men and women for no fault of theirs, have indeed born on their head the burden of a grave slander and a manifest sin.</a:t>
            </a:r>
          </a:p>
          <a:p>
            <a:pPr>
              <a:buNone/>
            </a:pP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2CD6-F9BB-4261-A62A-F8D003CB0E2F}"/>
              </a:ext>
            </a:extLst>
          </p:cNvPr>
          <p:cNvSpPr>
            <a:spLocks noGrp="1"/>
          </p:cNvSpPr>
          <p:nvPr>
            <p:ph type="title"/>
          </p:nvPr>
        </p:nvSpPr>
        <p:spPr/>
        <p:txBody>
          <a:bodyPr/>
          <a:lstStyle/>
          <a:p>
            <a:r>
              <a:rPr lang="en-US" dirty="0"/>
              <a:t>POINTS (SURA ANAAM)</a:t>
            </a:r>
          </a:p>
        </p:txBody>
      </p:sp>
      <p:sp>
        <p:nvSpPr>
          <p:cNvPr id="3" name="Content Placeholder 2">
            <a:extLst>
              <a:ext uri="{FF2B5EF4-FFF2-40B4-BE49-F238E27FC236}">
                <a16:creationId xmlns:a16="http://schemas.microsoft.com/office/drawing/2014/main" id="{9F5A51A8-F8F4-4757-B998-8A40D5FA9AC6}"/>
              </a:ext>
            </a:extLst>
          </p:cNvPr>
          <p:cNvSpPr>
            <a:spLocks noGrp="1"/>
          </p:cNvSpPr>
          <p:nvPr>
            <p:ph idx="1"/>
          </p:nvPr>
        </p:nvSpPr>
        <p:spPr/>
        <p:txBody>
          <a:bodyPr/>
          <a:lstStyle/>
          <a:p>
            <a:r>
              <a:rPr lang="en-US" dirty="0">
                <a:latin typeface="Times New Roman" pitchFamily="18" charset="0"/>
                <a:cs typeface="Times New Roman" pitchFamily="18" charset="0"/>
              </a:rPr>
              <a:t>property of an orphan</a:t>
            </a:r>
          </a:p>
          <a:p>
            <a:r>
              <a:rPr lang="en-US" dirty="0">
                <a:latin typeface="Times New Roman" pitchFamily="18" charset="0"/>
                <a:cs typeface="Times New Roman" pitchFamily="18" charset="0"/>
              </a:rPr>
              <a:t>just balance</a:t>
            </a:r>
          </a:p>
          <a:p>
            <a:r>
              <a:rPr lang="en-US" dirty="0">
                <a:latin typeface="Times New Roman" pitchFamily="18" charset="0"/>
                <a:cs typeface="Times New Roman" pitchFamily="18" charset="0"/>
              </a:rPr>
              <a:t>be just, even if it is concerning your own relatives</a:t>
            </a:r>
          </a:p>
          <a:p>
            <a:r>
              <a:rPr lang="en-US" dirty="0">
                <a:latin typeface="Times New Roman" pitchFamily="18" charset="0"/>
                <a:cs typeface="Times New Roman" pitchFamily="18" charset="0"/>
              </a:rPr>
              <a:t>My Right Way</a:t>
            </a:r>
          </a:p>
          <a:p>
            <a:r>
              <a:rPr lang="en-US" dirty="0">
                <a:latin typeface="Times New Roman" pitchFamily="18" charset="0"/>
                <a:cs typeface="Times New Roman" pitchFamily="18" charset="0"/>
              </a:rPr>
              <a:t> the Book of </a:t>
            </a:r>
            <a:r>
              <a:rPr lang="en-US" dirty="0" err="1">
                <a:latin typeface="Times New Roman" pitchFamily="18" charset="0"/>
                <a:cs typeface="Times New Roman" pitchFamily="18" charset="0"/>
              </a:rPr>
              <a:t>Moosa</a:t>
            </a:r>
            <a:r>
              <a:rPr lang="en-US" dirty="0">
                <a:latin typeface="Times New Roman" pitchFamily="18" charset="0"/>
                <a:cs typeface="Times New Roman" pitchFamily="18" charset="0"/>
              </a:rPr>
              <a:t> AS</a:t>
            </a:r>
            <a:endParaRPr lang="en-US" dirty="0"/>
          </a:p>
        </p:txBody>
      </p:sp>
    </p:spTree>
    <p:extLst>
      <p:ext uri="{BB962C8B-B14F-4D97-AF65-F5344CB8AC3E}">
        <p14:creationId xmlns:p14="http://schemas.microsoft.com/office/powerpoint/2010/main" val="399736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82ED-BD1E-44F8-8126-351E4300036C}"/>
              </a:ext>
            </a:extLst>
          </p:cNvPr>
          <p:cNvSpPr>
            <a:spLocks noGrp="1"/>
          </p:cNvSpPr>
          <p:nvPr>
            <p:ph type="title"/>
          </p:nvPr>
        </p:nvSpPr>
        <p:spPr/>
        <p:txBody>
          <a:bodyPr/>
          <a:lstStyle/>
          <a:p>
            <a:r>
              <a:rPr lang="en-US" dirty="0"/>
              <a:t>POINTS (SURA AHZAB)</a:t>
            </a:r>
          </a:p>
        </p:txBody>
      </p:sp>
      <p:sp>
        <p:nvSpPr>
          <p:cNvPr id="3" name="Content Placeholder 2">
            <a:extLst>
              <a:ext uri="{FF2B5EF4-FFF2-40B4-BE49-F238E27FC236}">
                <a16:creationId xmlns:a16="http://schemas.microsoft.com/office/drawing/2014/main" id="{31D17CD9-9D70-4F8F-B940-8E6C7695756C}"/>
              </a:ext>
            </a:extLst>
          </p:cNvPr>
          <p:cNvSpPr>
            <a:spLocks noGrp="1"/>
          </p:cNvSpPr>
          <p:nvPr>
            <p:ph idx="1"/>
          </p:nvPr>
        </p:nvSpPr>
        <p:spPr/>
        <p:txBody>
          <a:bodyPr>
            <a:normAutofit/>
          </a:bodyPr>
          <a:lstStyle/>
          <a:p>
            <a:r>
              <a:rPr lang="en-US" dirty="0">
                <a:latin typeface="Times New Roman" pitchFamily="18" charset="0"/>
                <a:cs typeface="Times New Roman" pitchFamily="18" charset="0"/>
              </a:rPr>
              <a:t>Prophet is preferable for the believers to their own selves</a:t>
            </a:r>
          </a:p>
          <a:p>
            <a:r>
              <a:rPr lang="en-US" dirty="0">
                <a:latin typeface="Times New Roman" pitchFamily="18" charset="0"/>
                <a:cs typeface="Times New Roman" pitchFamily="18" charset="0"/>
              </a:rPr>
              <a:t>the best model for us.</a:t>
            </a:r>
          </a:p>
          <a:p>
            <a:r>
              <a:rPr lang="en-US" dirty="0">
                <a:latin typeface="Times New Roman" pitchFamily="18" charset="0"/>
                <a:cs typeface="Times New Roman" pitchFamily="18" charset="0"/>
              </a:rPr>
              <a:t>the last of the Prophets</a:t>
            </a:r>
          </a:p>
          <a:p>
            <a:pPr marL="82296"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send blessings on the Prophet</a:t>
            </a:r>
            <a:endParaRPr lang="ur-PK" dirty="0">
              <a:latin typeface="Times New Roman" pitchFamily="18" charset="0"/>
              <a:cs typeface="Times New Roman" pitchFamily="18" charset="0"/>
            </a:endParaRPr>
          </a:p>
          <a:p>
            <a:r>
              <a:rPr lang="en-US" dirty="0">
                <a:latin typeface="Times New Roman" pitchFamily="18" charset="0"/>
                <a:cs typeface="Times New Roman" pitchFamily="18" charset="0"/>
              </a:rPr>
              <a:t>those who cause trouble to Allah and His Messenger and the </a:t>
            </a:r>
            <a:r>
              <a:rPr lang="en-US" dirty="0" err="1">
                <a:latin typeface="Times New Roman" pitchFamily="18" charset="0"/>
                <a:cs typeface="Times New Roman" pitchFamily="18" charset="0"/>
              </a:rPr>
              <a:t>beleivers</a:t>
            </a:r>
            <a:r>
              <a:rPr lang="ur-PK" dirty="0">
                <a:latin typeface="Times New Roman" pitchFamily="18" charset="0"/>
                <a:cs typeface="Times New Roman" pitchFamily="18" charset="0"/>
              </a:rPr>
              <a:t> </a:t>
            </a:r>
            <a:endParaRPr lang="en-US" dirty="0"/>
          </a:p>
        </p:txBody>
      </p:sp>
    </p:spTree>
    <p:extLst>
      <p:ext uri="{BB962C8B-B14F-4D97-AF65-F5344CB8AC3E}">
        <p14:creationId xmlns:p14="http://schemas.microsoft.com/office/powerpoint/2010/main" val="35407661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21ADF8-498A-498E-8C99-2010C0F5442D}"/>
              </a:ext>
            </a:extLst>
          </p:cNvPr>
          <p:cNvSpPr/>
          <p:nvPr/>
        </p:nvSpPr>
        <p:spPr>
          <a:xfrm>
            <a:off x="522212" y="381000"/>
            <a:ext cx="8099577" cy="5530040"/>
          </a:xfrm>
          <a:prstGeom prst="rect">
            <a:avLst/>
          </a:prstGeom>
        </p:spPr>
        <p:txBody>
          <a:bodyPr>
            <a:spAutoFit/>
          </a:bodyPr>
          <a:lstStyle/>
          <a:p>
            <a:pPr algn="ctr" rtl="1">
              <a:lnSpc>
                <a:spcPct val="107000"/>
              </a:lnSpc>
              <a:spcAft>
                <a:spcPts val="800"/>
              </a:spcAft>
            </a:pPr>
            <a:r>
              <a:rPr lang="ur-PK" sz="3600" dirty="0">
                <a:latin typeface="KFGQPC Uthmanic Script HAFS" panose="02000000000000000000" pitchFamily="2" charset="-78"/>
                <a:ea typeface="Calibri" panose="020F0502020204030204" pitchFamily="34" charset="0"/>
                <a:cs typeface="Arial" panose="020B0604020202020204" pitchFamily="34" charset="0"/>
              </a:rPr>
              <a:t>بسم اللہ الرحمن الرحیم</a:t>
            </a:r>
            <a:endParaRPr lang="en-US" sz="3600" dirty="0">
              <a:latin typeface="KFGQPC Uthmanic Script HAFS" panose="02000000000000000000" pitchFamily="2" charset="-78"/>
              <a:ea typeface="Calibri" panose="020F0502020204030204" pitchFamily="34" charset="0"/>
              <a:cs typeface="Arial" panose="020B0604020202020204" pitchFamily="34" charset="0"/>
            </a:endParaRPr>
          </a:p>
          <a:p>
            <a:pPr algn="ctr" rtl="1">
              <a:lnSpc>
                <a:spcPct val="107000"/>
              </a:lnSpc>
              <a:spcAft>
                <a:spcPts val="800"/>
              </a:spcAft>
            </a:pPr>
            <a:r>
              <a:rPr lang="en-US" sz="3600" dirty="0">
                <a:latin typeface="KFGQPC Uthmanic Script HAFS" panose="02000000000000000000" pitchFamily="2" charset="-78"/>
                <a:ea typeface="Calibri" panose="020F0502020204030204" pitchFamily="34" charset="0"/>
                <a:cs typeface="Arial" panose="020B0604020202020204" pitchFamily="34" charset="0"/>
              </a:rPr>
              <a:t> </a:t>
            </a:r>
            <a:r>
              <a:rPr lang="ar-SA" sz="3600" dirty="0">
                <a:latin typeface="KFGQPC Uthmanic Script HAFS" panose="02000000000000000000" pitchFamily="2" charset="-78"/>
                <a:ea typeface="Calibri" panose="020F0502020204030204" pitchFamily="34" charset="0"/>
                <a:cs typeface="KFGQPC Uthmanic Script HAFS" panose="02000000000000000000" pitchFamily="2" charset="-78"/>
              </a:rPr>
              <a:t>وَلَا تَقۡرَبُواْ مَالَ ٱلۡيَتِيمِ إِلَّا بِٱلَّتِي هِيَ أَحۡسَنُ حَتَّىٰ يَبۡلُغَ أَشُدَّهُۥۚ وَأَوۡفُواْ ٱلۡكَيۡلَ وَٱلۡمِيزَانَ بِٱلۡقِسۡطِۖ لَا نُكَلِّفُ نَفۡسًا إِلَّا وُسۡعَهَاۖ وَإِذَا قُلۡتُمۡ فَٱعۡدِلُواْ وَلَوۡ كَانَ ذَا قُرۡبَىٰۖ وَبِعَهۡدِ ٱللَّهِ أَوۡفُواْۚ ذَٰلِكُمۡ وَصَّىٰكُم بِهِۦ لَعَلَّكُمۡ تَذَكَّرُونَ ١٥٢ وَأَنَّ هَٰذَا صِرَٰطِي مُسۡتَقِيمٗا فَٱتَّبِعُوهُۖ وَلَا تَتَّبِعُواْ ٱلسُّبُلَ فَتَفَرَّقَ بِكُمۡ عَن سَبِيلِهِۦۚ ذَٰلِكُمۡ وَصَّىٰكُم بِهِۦ لَعَلَّكُمۡ تَتَّقُونَ ١٥٣ ثُمَّ ءَاتَيۡنَا مُوسَى ٱلۡكِتَٰبَ تَمَامًا عَلَى ٱلَّذِيٓ أَحۡسَنَ وَتَفۡصِيلٗا لِّكُلِّ شَيۡءٖ وَهُدٗى وَرَحۡمَةٗ لَّعَلَّهُم بِلِقَآءِ رَبِّهِمۡ يُؤۡمِنُونَ ١٥٤ </a:t>
            </a:r>
            <a:endParaRPr lang="en-US" sz="36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81818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2872" y="583894"/>
            <a:ext cx="7710816" cy="6045506"/>
          </a:xfrm>
        </p:spPr>
        <p:txBody>
          <a:bodyPr>
            <a:normAutofit fontScale="92500" lnSpcReduction="20000"/>
          </a:bodyPr>
          <a:lstStyle/>
          <a:p>
            <a:pPr>
              <a:buNone/>
            </a:pPr>
            <a:r>
              <a:rPr lang="en-US" sz="1900" dirty="0">
                <a:latin typeface="Times New Roman" pitchFamily="18" charset="0"/>
                <a:cs typeface="Times New Roman" pitchFamily="18" charset="0"/>
              </a:rPr>
              <a:t>V-152</a:t>
            </a:r>
          </a:p>
          <a:p>
            <a:pPr>
              <a:buNone/>
            </a:pPr>
            <a:r>
              <a:rPr lang="en-US" sz="1900" dirty="0">
                <a:latin typeface="Times New Roman" pitchFamily="18" charset="0"/>
                <a:cs typeface="Times New Roman" pitchFamily="18" charset="0"/>
              </a:rPr>
              <a:t>	And you should not go near the property of an orphan except in the best way,' until he reaches his maturity. and you should use a full measure and a just balance. We charge one only with that much responsibility that one can bear, and whatever you say should be just, even if it is concerning your own relatives, and you should fulfill your covenant with Allah.</a:t>
            </a:r>
            <a:r>
              <a:rPr lang="en-US" sz="1900" baseline="30000" dirty="0">
                <a:latin typeface="Times New Roman" pitchFamily="18" charset="0"/>
                <a:cs typeface="Times New Roman" pitchFamily="18" charset="0"/>
              </a:rPr>
              <a:t> </a:t>
            </a:r>
            <a:r>
              <a:rPr lang="en-US" sz="1900" dirty="0">
                <a:latin typeface="Times New Roman" pitchFamily="18" charset="0"/>
                <a:cs typeface="Times New Roman" pitchFamily="18" charset="0"/>
              </a:rPr>
              <a:t> Allah has enjoined these things on you so that you may follow the admonition.</a:t>
            </a:r>
          </a:p>
          <a:p>
            <a:pPr>
              <a:buNone/>
            </a:pPr>
            <a:r>
              <a:rPr lang="en-US" sz="1900" dirty="0">
                <a:latin typeface="Times New Roman" pitchFamily="18" charset="0"/>
                <a:cs typeface="Times New Roman" pitchFamily="18" charset="0"/>
              </a:rPr>
              <a:t>V-153</a:t>
            </a:r>
          </a:p>
          <a:p>
            <a:pPr algn="just">
              <a:buNone/>
            </a:pPr>
            <a:r>
              <a:rPr lang="en-US" sz="1900" dirty="0">
                <a:latin typeface="Times New Roman" pitchFamily="18" charset="0"/>
                <a:cs typeface="Times New Roman" pitchFamily="18" charset="0"/>
              </a:rPr>
              <a:t>	And Allah also enjoins: "This way alone is My Right Way; therefore you should follow this Way and should not follow other ways lest they should lead you astray from His Way.  This is what Allah has enjoined on you so that you may avoid crooked ways.</a:t>
            </a:r>
          </a:p>
          <a:p>
            <a:pPr>
              <a:buNone/>
            </a:pPr>
            <a:r>
              <a:rPr lang="en-US" sz="1900" dirty="0">
                <a:latin typeface="Times New Roman" pitchFamily="18" charset="0"/>
                <a:cs typeface="Times New Roman" pitchFamily="18" charset="0"/>
              </a:rPr>
              <a:t>V-154</a:t>
            </a:r>
          </a:p>
          <a:p>
            <a:pPr algn="just">
              <a:buNone/>
            </a:pPr>
            <a:r>
              <a:rPr lang="en-US" sz="1900" dirty="0">
                <a:latin typeface="Times New Roman" pitchFamily="18" charset="0"/>
                <a:cs typeface="Times New Roman" pitchFamily="18" charset="0"/>
              </a:rPr>
              <a:t>	Then, We had given to Moses the Book to complete the blessing for those who adopted the righteous attitude; it contained details about all important things, and was a perfect guidance and mercy. (And it had been given to the children of Israel so that) the people might believe in the (ultimate) meeting with their Lord.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sz="4000" dirty="0">
                <a:solidFill>
                  <a:schemeClr val="tx1"/>
                </a:solidFill>
                <a:latin typeface="Times New Roman" pitchFamily="18" charset="0"/>
                <a:cs typeface="Times New Roman" pitchFamily="18" charset="0"/>
              </a:rPr>
              <a:t>(</a:t>
            </a:r>
            <a:r>
              <a:rPr lang="en-US" sz="3600" dirty="0" err="1">
                <a:solidFill>
                  <a:schemeClr val="tx1"/>
                </a:solidFill>
                <a:latin typeface="Times New Roman" pitchFamily="18" charset="0"/>
                <a:cs typeface="Times New Roman" pitchFamily="18" charset="0"/>
              </a:rPr>
              <a:t>Surah</a:t>
            </a:r>
            <a:r>
              <a:rPr lang="en-US" sz="3600" dirty="0">
                <a:solidFill>
                  <a:schemeClr val="tx1"/>
                </a:solidFill>
                <a:latin typeface="Times New Roman" pitchFamily="18" charset="0"/>
                <a:cs typeface="Times New Roman" pitchFamily="18" charset="0"/>
              </a:rPr>
              <a:t> Al-</a:t>
            </a:r>
            <a:r>
              <a:rPr lang="en-US" sz="3600" dirty="0" err="1">
                <a:solidFill>
                  <a:schemeClr val="tx1"/>
                </a:solidFill>
                <a:latin typeface="Times New Roman" pitchFamily="18" charset="0"/>
                <a:cs typeface="Times New Roman" pitchFamily="18" charset="0"/>
              </a:rPr>
              <a:t>Ahzaab</a:t>
            </a:r>
            <a:r>
              <a:rPr lang="en-US" sz="3600" dirty="0">
                <a:solidFill>
                  <a:schemeClr val="tx1"/>
                </a:solidFill>
                <a:latin typeface="Times New Roman" pitchFamily="18" charset="0"/>
                <a:cs typeface="Times New Roman" pitchFamily="18" charset="0"/>
              </a:rPr>
              <a:t> 6, 21, 40, 56, 57, 58</a:t>
            </a:r>
            <a:r>
              <a:rPr lang="en-US" sz="4000" dirty="0">
                <a:solidFill>
                  <a:schemeClr val="tx1"/>
                </a:solidFill>
                <a:latin typeface="Times New Roman" pitchFamily="18" charset="0"/>
                <a:cs typeface="Times New Roman" pitchFamily="18" charset="0"/>
              </a:rPr>
              <a:t>)</a:t>
            </a:r>
            <a:endParaRPr lang="en-US" sz="6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200" b="1" dirty="0">
                <a:latin typeface="Times New Roman" pitchFamily="18" charset="0"/>
                <a:cs typeface="Times New Roman" pitchFamily="18" charset="0"/>
              </a:rPr>
              <a:t>Name</a:t>
            </a:r>
          </a:p>
          <a:p>
            <a:r>
              <a:rPr lang="en-US" sz="2200" dirty="0">
                <a:latin typeface="Times New Roman" pitchFamily="18" charset="0"/>
                <a:cs typeface="Times New Roman" pitchFamily="18" charset="0"/>
              </a:rPr>
              <a:t>The </a:t>
            </a:r>
            <a:r>
              <a:rPr lang="en-US" sz="2200" dirty="0" err="1">
                <a:latin typeface="Times New Roman" pitchFamily="18" charset="0"/>
                <a:cs typeface="Times New Roman" pitchFamily="18" charset="0"/>
              </a:rPr>
              <a:t>Surah</a:t>
            </a:r>
            <a:r>
              <a:rPr lang="en-US" sz="2200" dirty="0">
                <a:latin typeface="Times New Roman" pitchFamily="18" charset="0"/>
                <a:cs typeface="Times New Roman" pitchFamily="18" charset="0"/>
              </a:rPr>
              <a:t> derives its name </a:t>
            </a:r>
            <a:r>
              <a:rPr lang="en-US" sz="2200" i="1" dirty="0">
                <a:latin typeface="Times New Roman" pitchFamily="18" charset="0"/>
                <a:cs typeface="Times New Roman" pitchFamily="18" charset="0"/>
              </a:rPr>
              <a:t>Al-</a:t>
            </a:r>
            <a:r>
              <a:rPr lang="en-US" sz="2200" i="1" dirty="0" err="1">
                <a:latin typeface="Times New Roman" pitchFamily="18" charset="0"/>
                <a:cs typeface="Times New Roman" pitchFamily="18" charset="0"/>
              </a:rPr>
              <a:t>Ahzab</a:t>
            </a:r>
            <a:r>
              <a:rPr lang="en-US" sz="2200" dirty="0">
                <a:latin typeface="Times New Roman" pitchFamily="18" charset="0"/>
                <a:cs typeface="Times New Roman" pitchFamily="18" charset="0"/>
              </a:rPr>
              <a:t> from verse 20.</a:t>
            </a:r>
          </a:p>
          <a:p>
            <a:r>
              <a:rPr lang="en-US" sz="2200" b="1" dirty="0">
                <a:latin typeface="Times New Roman" pitchFamily="18" charset="0"/>
                <a:cs typeface="Times New Roman" pitchFamily="18" charset="0"/>
              </a:rPr>
              <a:t>Period of Revelation</a:t>
            </a:r>
          </a:p>
          <a:p>
            <a:r>
              <a:rPr lang="en-US" sz="2200" dirty="0">
                <a:latin typeface="Times New Roman" pitchFamily="18" charset="0"/>
                <a:cs typeface="Times New Roman" pitchFamily="18" charset="0"/>
              </a:rPr>
              <a:t>The </a:t>
            </a:r>
            <a:r>
              <a:rPr lang="en-US" sz="2200" dirty="0" err="1">
                <a:latin typeface="Times New Roman" pitchFamily="18" charset="0"/>
                <a:cs typeface="Times New Roman" pitchFamily="18" charset="0"/>
              </a:rPr>
              <a:t>Surah</a:t>
            </a:r>
            <a:r>
              <a:rPr lang="en-US" sz="2200" dirty="0">
                <a:latin typeface="Times New Roman" pitchFamily="18" charset="0"/>
                <a:cs typeface="Times New Roman" pitchFamily="18" charset="0"/>
              </a:rPr>
              <a:t> discusses three important events which are: the Battle of the Trench (or </a:t>
            </a:r>
            <a:r>
              <a:rPr lang="en-US" sz="2200" i="1" dirty="0">
                <a:latin typeface="Times New Roman" pitchFamily="18" charset="0"/>
                <a:cs typeface="Times New Roman" pitchFamily="18" charset="0"/>
              </a:rPr>
              <a:t>Al-</a:t>
            </a:r>
            <a:r>
              <a:rPr lang="en-US" sz="2200" i="1" dirty="0" err="1">
                <a:latin typeface="Times New Roman" pitchFamily="18" charset="0"/>
                <a:cs typeface="Times New Roman" pitchFamily="18" charset="0"/>
              </a:rPr>
              <a:t>Ahzab</a:t>
            </a:r>
            <a:r>
              <a:rPr lang="en-US" sz="2200" dirty="0">
                <a:latin typeface="Times New Roman" pitchFamily="18" charset="0"/>
                <a:cs typeface="Times New Roman" pitchFamily="18" charset="0"/>
              </a:rPr>
              <a:t>: the Clans), which took place in Shawwal, A. H. 5; the raid on </a:t>
            </a:r>
            <a:r>
              <a:rPr lang="en-US" sz="2200" dirty="0" err="1">
                <a:latin typeface="Times New Roman" pitchFamily="18" charset="0"/>
                <a:cs typeface="Times New Roman" pitchFamily="18" charset="0"/>
              </a:rPr>
              <a:t>Bani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Quraizah</a:t>
            </a:r>
            <a:r>
              <a:rPr lang="en-US" sz="2200" dirty="0">
                <a:latin typeface="Times New Roman" pitchFamily="18" charset="0"/>
                <a:cs typeface="Times New Roman" pitchFamily="18" charset="0"/>
              </a:rPr>
              <a:t>, which was made in </a:t>
            </a:r>
            <a:r>
              <a:rPr lang="en-US" sz="2200" dirty="0" err="1">
                <a:latin typeface="Times New Roman" pitchFamily="18" charset="0"/>
                <a:cs typeface="Times New Roman" pitchFamily="18" charset="0"/>
              </a:rPr>
              <a:t>Dhil-Qa'dah</a:t>
            </a:r>
            <a:r>
              <a:rPr lang="en-US" sz="2200" dirty="0">
                <a:latin typeface="Times New Roman" pitchFamily="18" charset="0"/>
                <a:cs typeface="Times New Roman" pitchFamily="18" charset="0"/>
              </a:rPr>
              <a:t>, A. H. 5; and the Holy Prophet's marriage with </a:t>
            </a:r>
            <a:r>
              <a:rPr lang="en-US" sz="2200" dirty="0" err="1">
                <a:latin typeface="Times New Roman" pitchFamily="18" charset="0"/>
                <a:cs typeface="Times New Roman" pitchFamily="18" charset="0"/>
              </a:rPr>
              <a:t>Hadrat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Zainab</a:t>
            </a:r>
            <a:r>
              <a:rPr lang="en-US" sz="2200" dirty="0">
                <a:latin typeface="Times New Roman" pitchFamily="18" charset="0"/>
                <a:cs typeface="Times New Roman" pitchFamily="18" charset="0"/>
              </a:rPr>
              <a:t>, which also was contracted in </a:t>
            </a:r>
            <a:r>
              <a:rPr lang="en-US" sz="2200" dirty="0" err="1">
                <a:latin typeface="Times New Roman" pitchFamily="18" charset="0"/>
                <a:cs typeface="Times New Roman" pitchFamily="18" charset="0"/>
              </a:rPr>
              <a:t>Dhil-Qa'dah</a:t>
            </a:r>
            <a:r>
              <a:rPr lang="en-US" sz="2200" dirty="0">
                <a:latin typeface="Times New Roman" pitchFamily="18" charset="0"/>
                <a:cs typeface="Times New Roman" pitchFamily="18" charset="0"/>
              </a:rPr>
              <a:t>, A. H. 5. These historical events accurately determine the period of the revelation of this </a:t>
            </a:r>
            <a:r>
              <a:rPr lang="en-US" sz="2200" dirty="0" err="1">
                <a:latin typeface="Times New Roman" pitchFamily="18" charset="0"/>
                <a:cs typeface="Times New Roman" pitchFamily="18" charset="0"/>
              </a:rPr>
              <a:t>Surah</a:t>
            </a:r>
            <a:r>
              <a:rPr lang="en-US" sz="2200"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18641"/>
            <a:ext cx="7498080" cy="5829759"/>
          </a:xfrm>
        </p:spPr>
        <p:txBody>
          <a:bodyPr>
            <a:normAutofit/>
          </a:bodyPr>
          <a:lstStyle/>
          <a:p>
            <a:r>
              <a:rPr lang="en-US" b="1" dirty="0">
                <a:latin typeface="Times New Roman" pitchFamily="18" charset="0"/>
                <a:cs typeface="Times New Roman" pitchFamily="18" charset="0"/>
              </a:rPr>
              <a:t>Subject Matter and Topics</a:t>
            </a:r>
          </a:p>
          <a:p>
            <a:r>
              <a:rPr lang="en-US" dirty="0">
                <a:latin typeface="Times New Roman" pitchFamily="18" charset="0"/>
                <a:cs typeface="Times New Roman" pitchFamily="18" charset="0"/>
              </a:rPr>
              <a:t>These were the questions that were engaging the attention of the Holy Prophet and the Muslims at the time Surah Al-</a:t>
            </a:r>
            <a:r>
              <a:rPr lang="en-US" dirty="0" err="1">
                <a:latin typeface="Times New Roman" pitchFamily="18" charset="0"/>
                <a:cs typeface="Times New Roman" pitchFamily="18" charset="0"/>
              </a:rPr>
              <a:t>Ahzab</a:t>
            </a:r>
            <a:r>
              <a:rPr lang="en-US" dirty="0">
                <a:latin typeface="Times New Roman" pitchFamily="18" charset="0"/>
                <a:cs typeface="Times New Roman" pitchFamily="18" charset="0"/>
              </a:rPr>
              <a:t> was revealed, and replies to the same form the subject matter of this Surah.</a:t>
            </a:r>
          </a:p>
          <a:p>
            <a:r>
              <a:rPr lang="en-US" dirty="0">
                <a:latin typeface="Times New Roman" pitchFamily="18" charset="0"/>
                <a:cs typeface="Times New Roman" pitchFamily="18" charset="0"/>
              </a:rPr>
              <a:t>A perusal of the theme and the background shows that the Surah is not a single discourse which was sent down in one piece but it consists of several injunctions and commandments and discourses, which were sent down, one after the other, in connection with the important events of the time, and then were put together in one Surah. Its following parts stand out clearly distinguished from one another:</a:t>
            </a:r>
          </a:p>
          <a:p>
            <a:endParaRPr lang="en-US" dirty="0"/>
          </a:p>
        </p:txBody>
      </p:sp>
    </p:spTree>
    <p:extLst>
      <p:ext uri="{BB962C8B-B14F-4D97-AF65-F5344CB8AC3E}">
        <p14:creationId xmlns:p14="http://schemas.microsoft.com/office/powerpoint/2010/main" val="76919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20C729-15A9-4BFD-819D-AE22575327FE}"/>
              </a:ext>
            </a:extLst>
          </p:cNvPr>
          <p:cNvSpPr/>
          <p:nvPr/>
        </p:nvSpPr>
        <p:spPr>
          <a:xfrm>
            <a:off x="1529334" y="395487"/>
            <a:ext cx="6085332" cy="4832092"/>
          </a:xfrm>
          <a:prstGeom prst="rect">
            <a:avLst/>
          </a:prstGeom>
        </p:spPr>
        <p:txBody>
          <a:bodyPr>
            <a:spAutoFit/>
          </a:bodyPr>
          <a:lstStyle/>
          <a:p>
            <a:pPr algn="ctr"/>
            <a:r>
              <a:rPr lang="ur-PK" sz="4400" dirty="0"/>
              <a:t>بسم اللہ الرحمن الرحیم</a:t>
            </a:r>
          </a:p>
          <a:p>
            <a:pPr algn="ctr"/>
            <a:r>
              <a:rPr lang="en-US" sz="4400" dirty="0" err="1"/>
              <a:t>ٱلنَّبِيُّ</a:t>
            </a:r>
            <a:r>
              <a:rPr lang="en-US" sz="4400" dirty="0"/>
              <a:t> </a:t>
            </a:r>
            <a:r>
              <a:rPr lang="en-US" sz="4400" dirty="0" err="1"/>
              <a:t>أَوۡلَىٰ</a:t>
            </a:r>
            <a:r>
              <a:rPr lang="en-US" sz="4400" dirty="0"/>
              <a:t> </a:t>
            </a:r>
            <a:r>
              <a:rPr lang="en-US" sz="4400" dirty="0" err="1"/>
              <a:t>بِٱلۡمُؤۡمِنِينَ</a:t>
            </a:r>
            <a:r>
              <a:rPr lang="en-US" sz="4400" dirty="0"/>
              <a:t> </a:t>
            </a:r>
            <a:r>
              <a:rPr lang="en-US" sz="4400" dirty="0" err="1"/>
              <a:t>مِنۡ</a:t>
            </a:r>
            <a:r>
              <a:rPr lang="en-US" sz="4400" dirty="0"/>
              <a:t> </a:t>
            </a:r>
            <a:r>
              <a:rPr lang="en-US" sz="4400" dirty="0" err="1"/>
              <a:t>أَنفُسِهِمۡۖ</a:t>
            </a:r>
            <a:r>
              <a:rPr lang="en-US" sz="4400" dirty="0"/>
              <a:t> </a:t>
            </a:r>
            <a:r>
              <a:rPr lang="en-US" sz="4400" dirty="0" err="1"/>
              <a:t>وَأَزۡوَٰجُهُۥٓ</a:t>
            </a:r>
            <a:r>
              <a:rPr lang="en-US" sz="4400" dirty="0"/>
              <a:t> </a:t>
            </a:r>
            <a:r>
              <a:rPr lang="en-US" sz="4400" dirty="0" err="1"/>
              <a:t>أُمَّهَٰتُهُمۡۗ</a:t>
            </a:r>
            <a:r>
              <a:rPr lang="en-US" sz="4400" dirty="0"/>
              <a:t> </a:t>
            </a:r>
            <a:r>
              <a:rPr lang="en-US" sz="4400" dirty="0" err="1"/>
              <a:t>وَأُوْلُواْ</a:t>
            </a:r>
            <a:r>
              <a:rPr lang="en-US" sz="4400" dirty="0"/>
              <a:t> </a:t>
            </a:r>
            <a:r>
              <a:rPr lang="en-US" sz="4400" dirty="0" err="1"/>
              <a:t>ٱلۡأَرۡحَامِ</a:t>
            </a:r>
            <a:r>
              <a:rPr lang="en-US" sz="4400" dirty="0"/>
              <a:t> </a:t>
            </a:r>
            <a:r>
              <a:rPr lang="en-US" sz="4400" dirty="0" err="1"/>
              <a:t>بَعۡضُهُمۡ</a:t>
            </a:r>
            <a:r>
              <a:rPr lang="en-US" sz="4400" dirty="0"/>
              <a:t> </a:t>
            </a:r>
            <a:r>
              <a:rPr lang="en-US" sz="4400" dirty="0" err="1"/>
              <a:t>أَوۡلَىٰ</a:t>
            </a:r>
            <a:r>
              <a:rPr lang="en-US" sz="4400" dirty="0"/>
              <a:t> </a:t>
            </a:r>
            <a:r>
              <a:rPr lang="en-US" sz="4400" dirty="0" err="1"/>
              <a:t>بِبَعۡض</a:t>
            </a:r>
            <a:r>
              <a:rPr lang="en-US" sz="4400" dirty="0"/>
              <a:t>ٖ </a:t>
            </a:r>
            <a:r>
              <a:rPr lang="en-US" sz="4400" dirty="0" err="1"/>
              <a:t>فِي</a:t>
            </a:r>
            <a:r>
              <a:rPr lang="en-US" sz="4400" dirty="0"/>
              <a:t> </a:t>
            </a:r>
            <a:r>
              <a:rPr lang="en-US" sz="4400" dirty="0" err="1"/>
              <a:t>كِتَٰبِ</a:t>
            </a:r>
            <a:r>
              <a:rPr lang="en-US" sz="4400" dirty="0"/>
              <a:t> </a:t>
            </a:r>
            <a:r>
              <a:rPr lang="en-US" sz="4400" dirty="0" err="1"/>
              <a:t>ٱللَّهِ</a:t>
            </a:r>
            <a:r>
              <a:rPr lang="en-US" sz="4400" dirty="0"/>
              <a:t> </a:t>
            </a:r>
            <a:r>
              <a:rPr lang="en-US" sz="4400" dirty="0" err="1"/>
              <a:t>مِنَ</a:t>
            </a:r>
            <a:r>
              <a:rPr lang="en-US" sz="4400" dirty="0"/>
              <a:t> </a:t>
            </a:r>
            <a:r>
              <a:rPr lang="en-US" sz="4400" dirty="0" err="1"/>
              <a:t>ٱلۡمُؤۡمِنِينَ</a:t>
            </a:r>
            <a:r>
              <a:rPr lang="en-US" sz="4400" dirty="0"/>
              <a:t> </a:t>
            </a:r>
            <a:r>
              <a:rPr lang="en-US" sz="4400" dirty="0" err="1"/>
              <a:t>وَٱلۡمُهَٰجِرِينَ</a:t>
            </a:r>
            <a:r>
              <a:rPr lang="en-US" sz="4400" dirty="0"/>
              <a:t> </a:t>
            </a:r>
            <a:r>
              <a:rPr lang="en-US" sz="4400" dirty="0" err="1"/>
              <a:t>إِلَّآ</a:t>
            </a:r>
            <a:r>
              <a:rPr lang="en-US" sz="4400" dirty="0"/>
              <a:t> </a:t>
            </a:r>
            <a:r>
              <a:rPr lang="en-US" sz="4400" dirty="0" err="1"/>
              <a:t>أَن</a:t>
            </a:r>
            <a:r>
              <a:rPr lang="en-US" sz="4400" dirty="0"/>
              <a:t> </a:t>
            </a:r>
            <a:r>
              <a:rPr lang="en-US" sz="4400" dirty="0" err="1"/>
              <a:t>تَفۡعَلُوٓاْ</a:t>
            </a:r>
            <a:r>
              <a:rPr lang="en-US" sz="4400" dirty="0"/>
              <a:t> </a:t>
            </a:r>
            <a:r>
              <a:rPr lang="en-US" sz="4400" dirty="0" err="1"/>
              <a:t>إِلَىٰٓ</a:t>
            </a:r>
            <a:r>
              <a:rPr lang="en-US" sz="4400" dirty="0"/>
              <a:t> </a:t>
            </a:r>
            <a:r>
              <a:rPr lang="en-US" sz="4400" dirty="0" err="1"/>
              <a:t>أَوۡلِيَآئِكُم</a:t>
            </a:r>
            <a:r>
              <a:rPr lang="en-US" sz="4400" dirty="0"/>
              <a:t> </a:t>
            </a:r>
            <a:r>
              <a:rPr lang="en-US" sz="4400" dirty="0" err="1"/>
              <a:t>مَّعۡرُوفٗاۚ</a:t>
            </a:r>
            <a:r>
              <a:rPr lang="en-US" sz="4400" dirty="0"/>
              <a:t> </a:t>
            </a:r>
            <a:r>
              <a:rPr lang="en-US" sz="4400" dirty="0" err="1"/>
              <a:t>كَانَ</a:t>
            </a:r>
            <a:r>
              <a:rPr lang="en-US" sz="4400" dirty="0"/>
              <a:t> </a:t>
            </a:r>
            <a:r>
              <a:rPr lang="en-US" sz="4400" dirty="0" err="1"/>
              <a:t>ذَٰلِكَ</a:t>
            </a:r>
            <a:r>
              <a:rPr lang="en-US" sz="4400" dirty="0"/>
              <a:t> </a:t>
            </a:r>
            <a:r>
              <a:rPr lang="en-US" sz="4400" dirty="0" err="1"/>
              <a:t>فِي</a:t>
            </a:r>
            <a:r>
              <a:rPr lang="en-US" sz="4400" dirty="0"/>
              <a:t> </a:t>
            </a:r>
            <a:r>
              <a:rPr lang="en-US" sz="4400" dirty="0" err="1"/>
              <a:t>ٱلۡكِتَٰبِ</a:t>
            </a:r>
            <a:r>
              <a:rPr lang="en-US" sz="4400" dirty="0"/>
              <a:t> </a:t>
            </a:r>
            <a:r>
              <a:rPr lang="en-US" sz="4400" dirty="0" err="1"/>
              <a:t>مَسۡطُورٗا</a:t>
            </a:r>
            <a:r>
              <a:rPr lang="en-US" sz="4400" dirty="0"/>
              <a:t> ٦</a:t>
            </a:r>
          </a:p>
        </p:txBody>
      </p:sp>
    </p:spTree>
    <p:extLst>
      <p:ext uri="{BB962C8B-B14F-4D97-AF65-F5344CB8AC3E}">
        <p14:creationId xmlns:p14="http://schemas.microsoft.com/office/powerpoint/2010/main" val="73008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itchFamily="18" charset="0"/>
                <a:cs typeface="Times New Roman" pitchFamily="18" charset="0"/>
              </a:rPr>
              <a:t>Surah </a:t>
            </a:r>
            <a:r>
              <a:rPr lang="en-US" dirty="0" err="1">
                <a:solidFill>
                  <a:schemeClr val="tx1"/>
                </a:solidFill>
                <a:latin typeface="Times New Roman" pitchFamily="18" charset="0"/>
                <a:cs typeface="Times New Roman" pitchFamily="18" charset="0"/>
              </a:rPr>
              <a:t>Anaam</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r>
              <a:rPr lang="en-US" sz="2200" b="1" dirty="0">
                <a:latin typeface="Times New Roman" pitchFamily="18" charset="0"/>
                <a:cs typeface="Times New Roman" pitchFamily="18" charset="0"/>
              </a:rPr>
              <a:t>Name</a:t>
            </a:r>
          </a:p>
          <a:p>
            <a:r>
              <a:rPr lang="en-US" sz="2200" dirty="0">
                <a:latin typeface="Times New Roman" pitchFamily="18" charset="0"/>
                <a:cs typeface="Times New Roman" pitchFamily="18" charset="0"/>
              </a:rPr>
              <a:t>This </a:t>
            </a:r>
            <a:r>
              <a:rPr lang="en-US" sz="2200" dirty="0" err="1">
                <a:latin typeface="Times New Roman" pitchFamily="18" charset="0"/>
                <a:cs typeface="Times New Roman" pitchFamily="18" charset="0"/>
              </a:rPr>
              <a:t>Surah</a:t>
            </a:r>
            <a:r>
              <a:rPr lang="en-US" sz="2200" dirty="0">
                <a:latin typeface="Times New Roman" pitchFamily="18" charset="0"/>
                <a:cs typeface="Times New Roman" pitchFamily="18" charset="0"/>
              </a:rPr>
              <a:t> takes its name from vv. 136, 138 and 139 in which some superstitious beliefs of the idolatrous Arabs concerning the lawfulness of some cattle (</a:t>
            </a:r>
            <a:r>
              <a:rPr lang="en-US" sz="2200" i="1" dirty="0" err="1">
                <a:latin typeface="Times New Roman" pitchFamily="18" charset="0"/>
                <a:cs typeface="Times New Roman" pitchFamily="18" charset="0"/>
              </a:rPr>
              <a:t>an`am</a:t>
            </a:r>
            <a:r>
              <a:rPr lang="en-US" sz="2200" dirty="0">
                <a:latin typeface="Times New Roman" pitchFamily="18" charset="0"/>
                <a:cs typeface="Times New Roman" pitchFamily="18" charset="0"/>
              </a:rPr>
              <a:t>) and the unlawfulness of some others have been refuted.</a:t>
            </a:r>
          </a:p>
          <a:p>
            <a:pPr>
              <a:buNone/>
            </a:pPr>
            <a:r>
              <a:rPr lang="en-US" sz="2200" b="1" dirty="0">
                <a:latin typeface="Times New Roman" pitchFamily="18" charset="0"/>
                <a:cs typeface="Times New Roman" pitchFamily="18" charset="0"/>
              </a:rPr>
              <a:t>Period of Revelation</a:t>
            </a:r>
          </a:p>
          <a:p>
            <a:r>
              <a:rPr lang="en-US" sz="2200" dirty="0">
                <a:latin typeface="Times New Roman" pitchFamily="18" charset="0"/>
                <a:cs typeface="Times New Roman" pitchFamily="18" charset="0"/>
              </a:rPr>
              <a:t>According to a tradition of </a:t>
            </a:r>
            <a:r>
              <a:rPr lang="en-US" sz="2200" dirty="0" err="1">
                <a:latin typeface="Times New Roman" pitchFamily="18" charset="0"/>
                <a:cs typeface="Times New Roman" pitchFamily="18" charset="0"/>
              </a:rPr>
              <a:t>Ibn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Abbas</a:t>
            </a:r>
            <a:r>
              <a:rPr lang="en-US" sz="2200" dirty="0">
                <a:latin typeface="Times New Roman" pitchFamily="18" charset="0"/>
                <a:cs typeface="Times New Roman" pitchFamily="18" charset="0"/>
              </a:rPr>
              <a:t>, the whole of the </a:t>
            </a:r>
            <a:r>
              <a:rPr lang="en-US" sz="2200" dirty="0" err="1">
                <a:latin typeface="Times New Roman" pitchFamily="18" charset="0"/>
                <a:cs typeface="Times New Roman" pitchFamily="18" charset="0"/>
              </a:rPr>
              <a:t>Surah</a:t>
            </a:r>
            <a:r>
              <a:rPr lang="en-US" sz="2200" dirty="0">
                <a:latin typeface="Times New Roman" pitchFamily="18" charset="0"/>
                <a:cs typeface="Times New Roman" pitchFamily="18" charset="0"/>
              </a:rPr>
              <a:t> was revealed at one sitting at </a:t>
            </a:r>
            <a:r>
              <a:rPr lang="en-US" sz="2200" dirty="0" err="1">
                <a:latin typeface="Times New Roman" pitchFamily="18" charset="0"/>
                <a:cs typeface="Times New Roman" pitchFamily="18" charset="0"/>
              </a:rPr>
              <a:t>Makkah</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Its subject-matter clearly shows that it must have been revealed during the last year of the Holy Prophet's life at </a:t>
            </a:r>
            <a:r>
              <a:rPr lang="en-US" sz="2200" dirty="0" err="1">
                <a:latin typeface="Times New Roman" pitchFamily="18" charset="0"/>
                <a:cs typeface="Times New Roman" pitchFamily="18" charset="0"/>
              </a:rPr>
              <a:t>Makkah</a:t>
            </a:r>
            <a:r>
              <a:rPr lang="en-US" sz="2200" dirty="0">
                <a:latin typeface="Times New Roman" pitchFamily="18" charset="0"/>
                <a:cs typeface="Times New Roman" pitchFamily="18" charset="0"/>
              </a:rPr>
              <a:t>.</a:t>
            </a:r>
          </a:p>
          <a:p>
            <a:pPr marL="82296" indent="0">
              <a:buNone/>
            </a:pPr>
            <a:endParaRPr lang="en-US" sz="2200" dirty="0">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09600"/>
            <a:ext cx="7498080" cy="5638800"/>
          </a:xfrm>
        </p:spPr>
        <p:txBody>
          <a:bodyPr>
            <a:normAutofit/>
          </a:bodyPr>
          <a:lstStyle/>
          <a:p>
            <a:pPr>
              <a:buNone/>
            </a:pPr>
            <a:r>
              <a:rPr lang="en-US" b="1" dirty="0">
                <a:latin typeface="Times New Roman" pitchFamily="18" charset="0"/>
                <a:cs typeface="Times New Roman" pitchFamily="18" charset="0"/>
              </a:rPr>
              <a:t>Subject :Islamic Creed.</a:t>
            </a:r>
          </a:p>
          <a:p>
            <a:r>
              <a:rPr lang="en-US" dirty="0">
                <a:latin typeface="Times New Roman" pitchFamily="18" charset="0"/>
                <a:cs typeface="Times New Roman" pitchFamily="18" charset="0"/>
              </a:rPr>
              <a:t>articles of the Islamic Creed: </a:t>
            </a:r>
            <a:r>
              <a:rPr lang="en-US" b="1" dirty="0" err="1">
                <a:latin typeface="Times New Roman" pitchFamily="18" charset="0"/>
                <a:cs typeface="Times New Roman" pitchFamily="18" charset="0"/>
              </a:rPr>
              <a:t>Tauhid</a:t>
            </a:r>
            <a:r>
              <a:rPr lang="en-US" b="1" dirty="0">
                <a:latin typeface="Times New Roman" pitchFamily="18" charset="0"/>
                <a:cs typeface="Times New Roman" pitchFamily="18" charset="0"/>
              </a:rPr>
              <a:t>, Life-after-death, </a:t>
            </a:r>
            <a:r>
              <a:rPr lang="en-US" b="1" dirty="0" err="1">
                <a:latin typeface="Times New Roman" pitchFamily="18" charset="0"/>
                <a:cs typeface="Times New Roman" pitchFamily="18" charset="0"/>
              </a:rPr>
              <a:t>Prophethood</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and their practical application to human life. Side by side with this, it refutes the This Surah mainly discusses the different aspects of the major erroneous beliefs of the "opponents and answers their objections, warns and admonishes them and comforts the Holy Prophet and his followers, who were then suffering from persecution.</a:t>
            </a:r>
          </a:p>
          <a:p>
            <a:r>
              <a:rPr lang="en-US" dirty="0">
                <a:latin typeface="Times New Roman" pitchFamily="18" charset="0"/>
                <a:cs typeface="Times New Roman" pitchFamily="18" charset="0"/>
              </a:rPr>
              <a:t>Of course, these themes have not been dealt with under separate heads but have been blended in an excellent manner.</a:t>
            </a:r>
          </a:p>
          <a:p>
            <a:endParaRPr lang="en-US" dirty="0"/>
          </a:p>
        </p:txBody>
      </p:sp>
    </p:spTree>
    <p:extLst>
      <p:ext uri="{BB962C8B-B14F-4D97-AF65-F5344CB8AC3E}">
        <p14:creationId xmlns:p14="http://schemas.microsoft.com/office/powerpoint/2010/main" val="219125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6C07-C566-48BB-BF4F-88DCBA11E724}"/>
              </a:ext>
            </a:extLst>
          </p:cNvPr>
          <p:cNvSpPr>
            <a:spLocks noGrp="1"/>
          </p:cNvSpPr>
          <p:nvPr>
            <p:ph type="ctrTitle"/>
          </p:nvPr>
        </p:nvSpPr>
        <p:spPr>
          <a:xfrm>
            <a:off x="1409114" y="685800"/>
            <a:ext cx="7406640" cy="1472184"/>
          </a:xfrm>
        </p:spPr>
        <p:txBody>
          <a:bodyPr>
            <a:normAutofit fontScale="90000"/>
          </a:bodyPr>
          <a:lstStyle/>
          <a:p>
            <a:pPr algn="r"/>
            <a:r>
              <a:rPr lang="ur-PK" dirty="0">
                <a:effectLst/>
              </a:rPr>
              <a:t>ل</a:t>
            </a:r>
            <a:r>
              <a:rPr lang="ar-SA" dirty="0">
                <a:effectLst/>
              </a:rPr>
              <a:t>قَدۡ كَانَ لَكُمۡ فِي رَسُولِ ٱللَّهِ أُسۡوَةٌ حَسَنَةٞ لِّمَن كَانَ يَرۡجُواْ ٱللَّهَ وَٱلۡيَوۡمَ ٱلۡأٓخِرَ وَذَكَرَ ٱللَّهَ كَثِيرٗا ٢١</a:t>
            </a:r>
            <a:endParaRPr lang="en-US" dirty="0">
              <a:effectLst/>
            </a:endParaRPr>
          </a:p>
        </p:txBody>
      </p:sp>
      <p:sp>
        <p:nvSpPr>
          <p:cNvPr id="3" name="Subtitle 2">
            <a:extLst>
              <a:ext uri="{FF2B5EF4-FFF2-40B4-BE49-F238E27FC236}">
                <a16:creationId xmlns:a16="http://schemas.microsoft.com/office/drawing/2014/main" id="{D1364023-535D-4B08-B2EA-E4E8EA6790CA}"/>
              </a:ext>
            </a:extLst>
          </p:cNvPr>
          <p:cNvSpPr>
            <a:spLocks noGrp="1"/>
          </p:cNvSpPr>
          <p:nvPr>
            <p:ph type="subTitle" idx="1"/>
          </p:nvPr>
        </p:nvSpPr>
        <p:spPr>
          <a:xfrm>
            <a:off x="1398563" y="3657600"/>
            <a:ext cx="7406640" cy="1752600"/>
          </a:xfrm>
        </p:spPr>
        <p:txBody>
          <a:bodyPr>
            <a:normAutofit fontScale="85000" lnSpcReduction="10000"/>
          </a:bodyPr>
          <a:lstStyle/>
          <a:p>
            <a:r>
              <a:rPr lang="ar-SA" sz="4400" dirty="0"/>
              <a:t>مَّا كَانَ مُحَمَّدٌ أَبَآ أَحَدٖ مِّن رِّجَالِكُمۡ وَلَٰكِن رَّسُولَ ٱللَّهِ وَخَاتَمَ ٱلنَّبِيِّ‍ۧنَۗ وَكَانَ ٱللَّهُ بِكُلِّ شَيۡءٍ عَلِيمٗا ٤٠</a:t>
            </a:r>
            <a:endParaRPr lang="en-US" sz="4400" dirty="0"/>
          </a:p>
        </p:txBody>
      </p:sp>
    </p:spTree>
    <p:extLst>
      <p:ext uri="{BB962C8B-B14F-4D97-AF65-F5344CB8AC3E}">
        <p14:creationId xmlns:p14="http://schemas.microsoft.com/office/powerpoint/2010/main" val="961058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799"/>
            <a:ext cx="7790688" cy="6239219"/>
          </a:xfrm>
        </p:spPr>
        <p:txBody>
          <a:bodyPr>
            <a:normAutofit/>
          </a:bodyPr>
          <a:lstStyle/>
          <a:p>
            <a:pPr>
              <a:buNone/>
            </a:pPr>
            <a:r>
              <a:rPr lang="en-US" dirty="0">
                <a:latin typeface="Times New Roman" pitchFamily="18" charset="0"/>
                <a:cs typeface="Times New Roman" pitchFamily="18" charset="0"/>
              </a:rPr>
              <a:t>V- 06</a:t>
            </a:r>
          </a:p>
          <a:p>
            <a:r>
              <a:rPr lang="en-US" dirty="0">
                <a:latin typeface="Times New Roman" pitchFamily="18" charset="0"/>
                <a:cs typeface="Times New Roman" pitchFamily="18" charset="0"/>
              </a:rPr>
              <a:t>Indeed, the Prophet is preferable for the believers to their own selves, and the Prophet's wives are their mothers. But, according to the Book of Allah, the blood relations have a greater right on one another than the other believers and the migrants. However, you may do any good (you wish) to your friends.  This is written in the Divine Book.</a:t>
            </a:r>
          </a:p>
          <a:p>
            <a:pPr>
              <a:buNone/>
            </a:pPr>
            <a:r>
              <a:rPr lang="en-US" dirty="0">
                <a:latin typeface="Times New Roman" pitchFamily="18" charset="0"/>
                <a:cs typeface="Times New Roman" pitchFamily="18" charset="0"/>
              </a:rPr>
              <a:t> V- 21</a:t>
            </a:r>
          </a:p>
          <a:p>
            <a:r>
              <a:rPr lang="en-US" dirty="0">
                <a:latin typeface="Times New Roman" pitchFamily="18" charset="0"/>
                <a:cs typeface="Times New Roman" pitchFamily="18" charset="0"/>
              </a:rPr>
              <a:t>There was indeed the best model for you in the Messenger of Allah, for every such person who looks forward to Allah and the Last Day, and remembers Allah much.</a:t>
            </a:r>
          </a:p>
          <a:p>
            <a:pPr>
              <a:buNone/>
            </a:pPr>
            <a:r>
              <a:rPr lang="en-US" dirty="0">
                <a:latin typeface="Times New Roman" pitchFamily="18" charset="0"/>
                <a:cs typeface="Times New Roman" pitchFamily="18" charset="0"/>
              </a:rPr>
              <a:t>V- 40</a:t>
            </a:r>
          </a:p>
          <a:p>
            <a:r>
              <a:rPr lang="en-US" dirty="0">
                <a:latin typeface="Times New Roman" pitchFamily="18" charset="0"/>
                <a:cs typeface="Times New Roman" pitchFamily="18" charset="0"/>
              </a:rPr>
              <a:t>(O people) Muhammad is not the father of any of your men, but he is the Messenger of Allah and the last of the Prophets and Allah is the Knower of everything.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271DE9-4C8B-488B-8C8D-37036866B47B}"/>
              </a:ext>
            </a:extLst>
          </p:cNvPr>
          <p:cNvSpPr>
            <a:spLocks noGrp="1"/>
          </p:cNvSpPr>
          <p:nvPr>
            <p:ph idx="1"/>
          </p:nvPr>
        </p:nvSpPr>
        <p:spPr>
          <a:xfrm>
            <a:off x="1676400" y="457200"/>
            <a:ext cx="6126480" cy="4800600"/>
          </a:xfrm>
        </p:spPr>
        <p:txBody>
          <a:bodyPr>
            <a:noAutofit/>
          </a:bodyPr>
          <a:lstStyle/>
          <a:p>
            <a:pPr marL="82296" indent="0" algn="r">
              <a:buNone/>
            </a:pPr>
            <a:r>
              <a:rPr lang="ar-SA" sz="4800" dirty="0"/>
              <a:t>إِنَّ ٱللَّهَ وَمَلَٰٓئِكَتَهُۥ يُصَلُّونَ عَلَى ٱلنَّبِيِّۚ يَٰٓأَيُّهَا ٱلَّذِينَ ءَامَنُواْ صَلُّواْ عَلَيۡهِ وَسَلِّمُواْ تَسۡلِيمًا ٥٦ إِنَّ ٱلَّذِينَ يُؤۡذُونَ ٱللَّهَ وَرَسُولَهُۥ لَعَنَهُمُ ٱللَّهُ فِي ٱلدُّنۡيَا وَٱلۡأٓخِرَةِ وَأَعَدَّ لَهُمۡ عَذَابٗا مُّهِينٗا ٥٧ وَٱلَّذِينَ يُؤۡذُونَ ٱلۡمُؤۡمِنِينَ وَٱلۡمُؤۡمِنَٰتِ بِغَيۡرِ مَا ٱكۡتَسَبُواْ فَقَدِ ٱحۡتَمَلُواْ بُهۡتَٰنٗا وَإِثۡمٗا مُّبِينٗا ٥٨ </a:t>
            </a:r>
            <a:endParaRPr lang="en-US" sz="4800" dirty="0"/>
          </a:p>
        </p:txBody>
      </p:sp>
    </p:spTree>
    <p:extLst>
      <p:ext uri="{BB962C8B-B14F-4D97-AF65-F5344CB8AC3E}">
        <p14:creationId xmlns:p14="http://schemas.microsoft.com/office/powerpoint/2010/main" val="34192890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247</TotalTime>
  <Words>552</Words>
  <Application>Microsoft Office PowerPoint</Application>
  <PresentationFormat>On-screen Show (4:3)</PresentationFormat>
  <Paragraphs>66</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KFGQPC Uthmanic Script HAFS</vt:lpstr>
      <vt:lpstr>Times New Roman</vt:lpstr>
      <vt:lpstr>Gallery</vt:lpstr>
      <vt:lpstr>PowerPoint Presentation</vt:lpstr>
      <vt:lpstr>(Surah Al-Ahzaab 6, 21, 40, 56, 57, 58)</vt:lpstr>
      <vt:lpstr>PowerPoint Presentation</vt:lpstr>
      <vt:lpstr>PowerPoint Presentation</vt:lpstr>
      <vt:lpstr>Surah Anaam</vt:lpstr>
      <vt:lpstr>PowerPoint Presentation</vt:lpstr>
      <vt:lpstr>لقَدۡ كَانَ لَكُمۡ فِي رَسُولِ ٱللَّهِ أُسۡوَةٌ حَسَنَةٞ لِّمَن كَانَ يَرۡجُواْ ٱللَّهَ وَٱلۡيَوۡمَ ٱلۡأٓخِرَ وَذَكَرَ ٱللَّهَ كَثِيرٗا ٢١</vt:lpstr>
      <vt:lpstr>PowerPoint Presentation</vt:lpstr>
      <vt:lpstr>PowerPoint Presentation</vt:lpstr>
      <vt:lpstr>PowerPoint Presentation</vt:lpstr>
      <vt:lpstr>POINTS (SURA ANAAM)</vt:lpstr>
      <vt:lpstr>POINTS (SURA AHZAB)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Mohammad Omer Rafique</cp:lastModifiedBy>
  <cp:revision>77</cp:revision>
  <dcterms:created xsi:type="dcterms:W3CDTF">2017-07-13T09:10:32Z</dcterms:created>
  <dcterms:modified xsi:type="dcterms:W3CDTF">2018-02-26T14:43:38Z</dcterms:modified>
</cp:coreProperties>
</file>